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7" r:id="rId2"/>
    <p:sldId id="382" r:id="rId3"/>
    <p:sldId id="383" r:id="rId4"/>
    <p:sldId id="389" r:id="rId5"/>
    <p:sldId id="390" r:id="rId6"/>
    <p:sldId id="391" r:id="rId7"/>
    <p:sldId id="393" r:id="rId8"/>
    <p:sldId id="394" r:id="rId9"/>
    <p:sldId id="395" r:id="rId10"/>
    <p:sldId id="396" r:id="rId11"/>
    <p:sldId id="397" r:id="rId12"/>
    <p:sldId id="398" r:id="rId13"/>
    <p:sldId id="399" r:id="rId14"/>
    <p:sldId id="400" r:id="rId15"/>
    <p:sldId id="384" r:id="rId16"/>
    <p:sldId id="385" r:id="rId17"/>
    <p:sldId id="387" r:id="rId18"/>
    <p:sldId id="388" r:id="rId19"/>
    <p:sldId id="386" r:id="rId20"/>
    <p:sldId id="257" r:id="rId21"/>
    <p:sldId id="318" r:id="rId22"/>
    <p:sldId id="256" r:id="rId23"/>
    <p:sldId id="321" r:id="rId24"/>
    <p:sldId id="320" r:id="rId25"/>
    <p:sldId id="322" r:id="rId26"/>
    <p:sldId id="323" r:id="rId27"/>
    <p:sldId id="258" r:id="rId28"/>
    <p:sldId id="324" r:id="rId29"/>
    <p:sldId id="325" r:id="rId30"/>
    <p:sldId id="326" r:id="rId31"/>
    <p:sldId id="327" r:id="rId32"/>
    <p:sldId id="259" r:id="rId33"/>
    <p:sldId id="260" r:id="rId34"/>
    <p:sldId id="264" r:id="rId35"/>
    <p:sldId id="261" r:id="rId36"/>
    <p:sldId id="328" r:id="rId37"/>
    <p:sldId id="329" r:id="rId38"/>
    <p:sldId id="331" r:id="rId39"/>
    <p:sldId id="330" r:id="rId40"/>
    <p:sldId id="265" r:id="rId41"/>
    <p:sldId id="266" r:id="rId42"/>
    <p:sldId id="268" r:id="rId43"/>
    <p:sldId id="269" r:id="rId44"/>
    <p:sldId id="333" r:id="rId45"/>
    <p:sldId id="262" r:id="rId46"/>
    <p:sldId id="271" r:id="rId47"/>
    <p:sldId id="272" r:id="rId48"/>
    <p:sldId id="273" r:id="rId49"/>
    <p:sldId id="282" r:id="rId50"/>
    <p:sldId id="334" r:id="rId51"/>
    <p:sldId id="274" r:id="rId52"/>
    <p:sldId id="275" r:id="rId53"/>
    <p:sldId id="278" r:id="rId54"/>
    <p:sldId id="279" r:id="rId55"/>
    <p:sldId id="280" r:id="rId56"/>
    <p:sldId id="335" r:id="rId57"/>
    <p:sldId id="336" r:id="rId58"/>
    <p:sldId id="337" r:id="rId59"/>
    <p:sldId id="332" r:id="rId60"/>
    <p:sldId id="276" r:id="rId61"/>
    <p:sldId id="339" r:id="rId62"/>
    <p:sldId id="287" r:id="rId63"/>
    <p:sldId id="288" r:id="rId64"/>
    <p:sldId id="340" r:id="rId65"/>
    <p:sldId id="289" r:id="rId66"/>
    <p:sldId id="341" r:id="rId67"/>
    <p:sldId id="342" r:id="rId68"/>
    <p:sldId id="344" r:id="rId69"/>
    <p:sldId id="345" r:id="rId70"/>
    <p:sldId id="346" r:id="rId71"/>
    <p:sldId id="347" r:id="rId72"/>
    <p:sldId id="349" r:id="rId73"/>
    <p:sldId id="351" r:id="rId74"/>
    <p:sldId id="353" r:id="rId75"/>
    <p:sldId id="354" r:id="rId76"/>
    <p:sldId id="355" r:id="rId77"/>
    <p:sldId id="350" r:id="rId78"/>
    <p:sldId id="291" r:id="rId79"/>
    <p:sldId id="277" r:id="rId80"/>
    <p:sldId id="283" r:id="rId81"/>
    <p:sldId id="284" r:id="rId82"/>
    <p:sldId id="286" r:id="rId83"/>
    <p:sldId id="292" r:id="rId84"/>
    <p:sldId id="358" r:id="rId85"/>
    <p:sldId id="359" r:id="rId86"/>
    <p:sldId id="360" r:id="rId87"/>
    <p:sldId id="293" r:id="rId88"/>
    <p:sldId id="294" r:id="rId89"/>
    <p:sldId id="295" r:id="rId90"/>
    <p:sldId id="361" r:id="rId91"/>
    <p:sldId id="362" r:id="rId92"/>
    <p:sldId id="296" r:id="rId93"/>
    <p:sldId id="357" r:id="rId94"/>
    <p:sldId id="297" r:id="rId95"/>
    <p:sldId id="363" r:id="rId96"/>
    <p:sldId id="364" r:id="rId97"/>
    <p:sldId id="298" r:id="rId98"/>
    <p:sldId id="299" r:id="rId99"/>
    <p:sldId id="365" r:id="rId100"/>
    <p:sldId id="300" r:id="rId101"/>
    <p:sldId id="302" r:id="rId102"/>
    <p:sldId id="301" r:id="rId103"/>
    <p:sldId id="303" r:id="rId104"/>
    <p:sldId id="366" r:id="rId105"/>
    <p:sldId id="367" r:id="rId106"/>
    <p:sldId id="369" r:id="rId107"/>
    <p:sldId id="305" r:id="rId108"/>
    <p:sldId id="304" r:id="rId109"/>
    <p:sldId id="306" r:id="rId110"/>
    <p:sldId id="370" r:id="rId111"/>
    <p:sldId id="307" r:id="rId112"/>
    <p:sldId id="371" r:id="rId113"/>
    <p:sldId id="372" r:id="rId114"/>
    <p:sldId id="308" r:id="rId115"/>
    <p:sldId id="309" r:id="rId116"/>
    <p:sldId id="373" r:id="rId117"/>
    <p:sldId id="310" r:id="rId118"/>
    <p:sldId id="311" r:id="rId119"/>
    <p:sldId id="374" r:id="rId120"/>
    <p:sldId id="312" r:id="rId121"/>
    <p:sldId id="313" r:id="rId122"/>
    <p:sldId id="375" r:id="rId123"/>
    <p:sldId id="376" r:id="rId124"/>
    <p:sldId id="314" r:id="rId125"/>
    <p:sldId id="378" r:id="rId126"/>
    <p:sldId id="315" r:id="rId127"/>
    <p:sldId id="316" r:id="rId128"/>
    <p:sldId id="377" r:id="rId129"/>
    <p:sldId id="319" r:id="rId1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61" autoAdjust="0"/>
    <p:restoredTop sz="96170"/>
  </p:normalViewPr>
  <p:slideViewPr>
    <p:cSldViewPr snapToGrid="0">
      <p:cViewPr varScale="1">
        <p:scale>
          <a:sx n="112" d="100"/>
          <a:sy n="112" d="100"/>
        </p:scale>
        <p:origin x="208" y="4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7BD74CD-FBE0-4250-9179-393E704800B4}" type="datetimeFigureOut">
              <a:rPr lang="el-GR" smtClean="0"/>
              <a:t>19/12/25</a:t>
            </a:fld>
            <a:endParaRPr lang="el-G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l-G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92022-8230-4FF8-BCF1-024025A0311C}" type="slidenum">
              <a:rPr lang="el-GR" smtClean="0"/>
              <a:t>‹#›</a:t>
            </a:fld>
            <a:endParaRPr lang="el-G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l-GR"/>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l-GR"/>
            </a:p>
          </p:txBody>
        </p:sp>
      </p:grpSp>
    </p:spTree>
    <p:extLst>
      <p:ext uri="{BB962C8B-B14F-4D97-AF65-F5344CB8AC3E}">
        <p14:creationId xmlns:p14="http://schemas.microsoft.com/office/powerpoint/2010/main" val="23782411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7BD74CD-FBE0-4250-9179-393E704800B4}" type="datetimeFigureOut">
              <a:rPr lang="el-GR" smtClean="0"/>
              <a:t>19/12/25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792022-8230-4FF8-BCF1-024025A0311C}" type="slidenum">
              <a:rPr lang="el-GR" smtClean="0"/>
              <a:t>‹#›</a:t>
            </a:fld>
            <a:endParaRPr lang="el-GR"/>
          </a:p>
        </p:txBody>
      </p:sp>
    </p:spTree>
    <p:extLst>
      <p:ext uri="{BB962C8B-B14F-4D97-AF65-F5344CB8AC3E}">
        <p14:creationId xmlns:p14="http://schemas.microsoft.com/office/powerpoint/2010/main" val="65051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7BD74CD-FBE0-4250-9179-393E704800B4}" type="datetimeFigureOut">
              <a:rPr lang="el-GR" smtClean="0"/>
              <a:t>19/12/25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792022-8230-4FF8-BCF1-024025A0311C}" type="slidenum">
              <a:rPr lang="el-GR" smtClean="0"/>
              <a:t>‹#›</a:t>
            </a:fld>
            <a:endParaRPr lang="el-GR"/>
          </a:p>
        </p:txBody>
      </p:sp>
    </p:spTree>
    <p:extLst>
      <p:ext uri="{BB962C8B-B14F-4D97-AF65-F5344CB8AC3E}">
        <p14:creationId xmlns:p14="http://schemas.microsoft.com/office/powerpoint/2010/main" val="390587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7BD74CD-FBE0-4250-9179-393E704800B4}" type="datetimeFigureOut">
              <a:rPr lang="el-GR" smtClean="0"/>
              <a:t>19/12/25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5792022-8230-4FF8-BCF1-024025A0311C}" type="slidenum">
              <a:rPr lang="el-GR" smtClean="0"/>
              <a:t>‹#›</a:t>
            </a:fld>
            <a:endParaRPr lang="el-GR"/>
          </a:p>
        </p:txBody>
      </p:sp>
    </p:spTree>
    <p:extLst>
      <p:ext uri="{BB962C8B-B14F-4D97-AF65-F5344CB8AC3E}">
        <p14:creationId xmlns:p14="http://schemas.microsoft.com/office/powerpoint/2010/main" val="257405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7BD74CD-FBE0-4250-9179-393E704800B4}" type="datetimeFigureOut">
              <a:rPr lang="el-GR" smtClean="0"/>
              <a:t>19/12/25</a:t>
            </a:fld>
            <a:endParaRPr lang="el-G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l-G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92022-8230-4FF8-BCF1-024025A0311C}" type="slidenum">
              <a:rPr lang="el-GR" smtClean="0"/>
              <a:t>‹#›</a:t>
            </a:fld>
            <a:endParaRPr lang="el-G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2982400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97BD74CD-FBE0-4250-9179-393E704800B4}" type="datetimeFigureOut">
              <a:rPr lang="el-GR" smtClean="0"/>
              <a:t>19/12/25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5792022-8230-4FF8-BCF1-024025A0311C}" type="slidenum">
              <a:rPr lang="el-GR" smtClean="0"/>
              <a:t>‹#›</a:t>
            </a:fld>
            <a:endParaRPr lang="el-GR"/>
          </a:p>
        </p:txBody>
      </p:sp>
    </p:spTree>
    <p:extLst>
      <p:ext uri="{BB962C8B-B14F-4D97-AF65-F5344CB8AC3E}">
        <p14:creationId xmlns:p14="http://schemas.microsoft.com/office/powerpoint/2010/main" val="373261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7BD74CD-FBE0-4250-9179-393E704800B4}" type="datetimeFigureOut">
              <a:rPr lang="el-GR" smtClean="0"/>
              <a:t>19/12/25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5792022-8230-4FF8-BCF1-024025A0311C}" type="slidenum">
              <a:rPr lang="el-GR" smtClean="0"/>
              <a:t>‹#›</a:t>
            </a:fld>
            <a:endParaRPr lang="el-GR"/>
          </a:p>
        </p:txBody>
      </p:sp>
    </p:spTree>
    <p:extLst>
      <p:ext uri="{BB962C8B-B14F-4D97-AF65-F5344CB8AC3E}">
        <p14:creationId xmlns:p14="http://schemas.microsoft.com/office/powerpoint/2010/main" val="278106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7BD74CD-FBE0-4250-9179-393E704800B4}" type="datetimeFigureOut">
              <a:rPr lang="el-GR" smtClean="0"/>
              <a:t>19/12/25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5792022-8230-4FF8-BCF1-024025A0311C}" type="slidenum">
              <a:rPr lang="el-GR" smtClean="0"/>
              <a:t>‹#›</a:t>
            </a:fld>
            <a:endParaRPr lang="el-GR"/>
          </a:p>
        </p:txBody>
      </p:sp>
    </p:spTree>
    <p:extLst>
      <p:ext uri="{BB962C8B-B14F-4D97-AF65-F5344CB8AC3E}">
        <p14:creationId xmlns:p14="http://schemas.microsoft.com/office/powerpoint/2010/main" val="624209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D74CD-FBE0-4250-9179-393E704800B4}" type="datetimeFigureOut">
              <a:rPr lang="el-GR" smtClean="0"/>
              <a:t>19/12/25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5792022-8230-4FF8-BCF1-024025A0311C}" type="slidenum">
              <a:rPr lang="el-GR" smtClean="0"/>
              <a:t>‹#›</a:t>
            </a:fld>
            <a:endParaRPr lang="el-GR"/>
          </a:p>
        </p:txBody>
      </p:sp>
    </p:spTree>
    <p:extLst>
      <p:ext uri="{BB962C8B-B14F-4D97-AF65-F5344CB8AC3E}">
        <p14:creationId xmlns:p14="http://schemas.microsoft.com/office/powerpoint/2010/main" val="1820711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7BD74CD-FBE0-4250-9179-393E704800B4}" type="datetimeFigureOut">
              <a:rPr lang="el-GR" smtClean="0"/>
              <a:t>19/12/25</a:t>
            </a:fld>
            <a:endParaRPr lang="el-G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l-G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92022-8230-4FF8-BCF1-024025A0311C}" type="slidenum">
              <a:rPr lang="el-GR" smtClean="0"/>
              <a:t>‹#›</a:t>
            </a:fld>
            <a:endParaRPr lang="el-G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5328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7BD74CD-FBE0-4250-9179-393E704800B4}" type="datetimeFigureOut">
              <a:rPr lang="el-GR" smtClean="0"/>
              <a:t>19/12/25</a:t>
            </a:fld>
            <a:endParaRPr lang="el-G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l-G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92022-8230-4FF8-BCF1-024025A0311C}" type="slidenum">
              <a:rPr lang="el-GR" smtClean="0"/>
              <a:t>‹#›</a:t>
            </a:fld>
            <a:endParaRPr lang="el-G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03166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7BD74CD-FBE0-4250-9179-393E704800B4}" type="datetimeFigureOut">
              <a:rPr lang="el-GR" smtClean="0"/>
              <a:t>19/12/25</a:t>
            </a:fld>
            <a:endParaRPr lang="el-G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l-G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92022-8230-4FF8-BCF1-024025A0311C}" type="slidenum">
              <a:rPr lang="el-GR" smtClean="0"/>
              <a:t>‹#›</a:t>
            </a:fld>
            <a:endParaRPr lang="el-G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3348734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5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7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108.jpeg"/></Relationships>
</file>

<file path=ppt/slides/_rels/slide9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 Ways to Instantly Stimulate Your Vagus Nerve to Relieve Inflamma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4440"/>
            <a:ext cx="6190496" cy="545400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6">
            <a:extLst>
              <a:ext uri="{FF2B5EF4-FFF2-40B4-BE49-F238E27FC236}">
                <a16:creationId xmlns:a16="http://schemas.microsoft.com/office/drawing/2014/main" id="{3528375D-CA4A-B8D6-48A8-0FBC5C32C5FC}"/>
              </a:ext>
            </a:extLst>
          </p:cNvPr>
          <p:cNvSpPr/>
          <p:nvPr/>
        </p:nvSpPr>
        <p:spPr>
          <a:xfrm>
            <a:off x="5837129" y="2145864"/>
            <a:ext cx="6190496" cy="1754326"/>
          </a:xfrm>
          <a:prstGeom prst="rect">
            <a:avLst/>
          </a:prstGeom>
          <a:noFill/>
        </p:spPr>
        <p:txBody>
          <a:bodyPr wrap="square" lIns="91440" tIns="45720" rIns="91440" bIns="45720">
            <a:spAutoFit/>
          </a:bodyPr>
          <a:lstStyle/>
          <a:p>
            <a:pPr algn="ctr"/>
            <a:r>
              <a:rPr lang="en" sz="3600" b="1" dirty="0">
                <a:solidFill>
                  <a:srgbClr val="C00000"/>
                </a:solidFill>
              </a:rPr>
              <a:t>Central Nervous System, Cranial Nerves, Lesions and Their Clinical Significance</a:t>
            </a:r>
            <a:endParaRPr lang="el-GR" sz="3600" b="1" cap="none" spc="0" dirty="0">
              <a:ln w="0"/>
              <a:solidFill>
                <a:srgbClr val="C00000"/>
              </a:solidFill>
            </a:endParaRPr>
          </a:p>
        </p:txBody>
      </p:sp>
      <p:sp>
        <p:nvSpPr>
          <p:cNvPr id="5" name="TextBox 4"/>
          <p:cNvSpPr txBox="1"/>
          <p:nvPr/>
        </p:nvSpPr>
        <p:spPr>
          <a:xfrm>
            <a:off x="6629399" y="4681614"/>
            <a:ext cx="5069769" cy="1908215"/>
          </a:xfrm>
          <a:prstGeom prst="rect">
            <a:avLst/>
          </a:prstGeom>
          <a:noFill/>
        </p:spPr>
        <p:txBody>
          <a:bodyPr wrap="square" rtlCol="0">
            <a:spAutoFit/>
          </a:bodyPr>
          <a:lstStyle/>
          <a:p>
            <a:pPr indent="-228600" algn="ctr">
              <a:lnSpc>
                <a:spcPct val="90000"/>
              </a:lnSpc>
              <a:spcAft>
                <a:spcPts val="600"/>
              </a:spcAft>
              <a:buFont typeface="Arial" panose="020B0604020202020204" pitchFamily="34" charset="0"/>
              <a:buChar char="•"/>
            </a:pPr>
            <a:r>
              <a:rPr lang="en-US" sz="2400" b="1" dirty="0">
                <a:solidFill>
                  <a:schemeClr val="accent6">
                    <a:lumMod val="75000"/>
                  </a:schemeClr>
                </a:solidFill>
              </a:rPr>
              <a:t>Dr Tampaki Ekaterini Christina, Plastic and Reconstructive Surgeon</a:t>
            </a:r>
          </a:p>
          <a:p>
            <a:pPr indent="-228600">
              <a:lnSpc>
                <a:spcPct val="90000"/>
              </a:lnSpc>
              <a:spcAft>
                <a:spcPts val="600"/>
              </a:spcAft>
              <a:buFont typeface="Arial" panose="020B0604020202020204" pitchFamily="34" charset="0"/>
              <a:buChar char="•"/>
            </a:pPr>
            <a:r>
              <a:rPr lang="en-US" sz="2400" b="1" dirty="0">
                <a:solidFill>
                  <a:schemeClr val="accent6">
                    <a:lumMod val="75000"/>
                  </a:schemeClr>
                </a:solidFill>
              </a:rPr>
              <a:t>Dr </a:t>
            </a:r>
            <a:r>
              <a:rPr lang="en-US" sz="2400" b="1" dirty="0" err="1">
                <a:solidFill>
                  <a:schemeClr val="accent6">
                    <a:lumMod val="75000"/>
                  </a:schemeClr>
                </a:solidFill>
              </a:rPr>
              <a:t>Filippou</a:t>
            </a:r>
            <a:r>
              <a:rPr lang="en-US" sz="2400" b="1" dirty="0">
                <a:solidFill>
                  <a:schemeClr val="accent6">
                    <a:lumMod val="75000"/>
                  </a:schemeClr>
                </a:solidFill>
              </a:rPr>
              <a:t> Dimitrios</a:t>
            </a:r>
            <a:r>
              <a:rPr lang="en-US" sz="2400" b="1" i="1" dirty="0">
                <a:solidFill>
                  <a:schemeClr val="accent6">
                    <a:lumMod val="75000"/>
                  </a:schemeClr>
                </a:solidFill>
              </a:rPr>
              <a:t>, Assistant Professor- General Surgeon</a:t>
            </a:r>
          </a:p>
          <a:p>
            <a:pPr>
              <a:lnSpc>
                <a:spcPct val="90000"/>
              </a:lnSpc>
              <a:spcAft>
                <a:spcPts val="600"/>
              </a:spcAft>
            </a:pPr>
            <a:endParaRPr lang="en-US" sz="2400" b="1" i="1" dirty="0">
              <a:solidFill>
                <a:schemeClr val="accent6">
                  <a:lumMod val="75000"/>
                </a:schemeClr>
              </a:solidFill>
            </a:endParaRPr>
          </a:p>
        </p:txBody>
      </p:sp>
      <p:pic>
        <p:nvPicPr>
          <p:cNvPr id="7" name="Picture 4" descr="6leonard"/>
          <p:cNvPicPr>
            <a:picLocks noChangeAspect="1" noChangeArrowheads="1"/>
          </p:cNvPicPr>
          <p:nvPr/>
        </p:nvPicPr>
        <p:blipFill>
          <a:blip r:embed="rId3" cstate="print"/>
          <a:srcRect/>
          <a:stretch>
            <a:fillRect/>
          </a:stretch>
        </p:blipFill>
        <p:spPr bwMode="auto">
          <a:xfrm>
            <a:off x="10246290" y="105070"/>
            <a:ext cx="1753098" cy="1683966"/>
          </a:xfrm>
          <a:prstGeom prst="rect">
            <a:avLst/>
          </a:prstGeom>
          <a:noFill/>
          <a:ln w="9525">
            <a:noFill/>
            <a:miter lim="800000"/>
            <a:headEnd/>
            <a:tailEnd/>
          </a:ln>
        </p:spPr>
      </p:pic>
      <p:pic>
        <p:nvPicPr>
          <p:cNvPr id="8" name="Picture 7" descr="uoalogo.png"/>
          <p:cNvPicPr>
            <a:picLocks noChangeAspect="1"/>
          </p:cNvPicPr>
          <p:nvPr/>
        </p:nvPicPr>
        <p:blipFill>
          <a:blip r:embed="rId4" cstate="print"/>
          <a:stretch>
            <a:fillRect/>
          </a:stretch>
        </p:blipFill>
        <p:spPr>
          <a:xfrm>
            <a:off x="174065" y="-1"/>
            <a:ext cx="4961605" cy="1364441"/>
          </a:xfrm>
          <a:prstGeom prst="rect">
            <a:avLst/>
          </a:prstGeom>
        </p:spPr>
      </p:pic>
    </p:spTree>
    <p:extLst>
      <p:ext uri="{BB962C8B-B14F-4D97-AF65-F5344CB8AC3E}">
        <p14:creationId xmlns:p14="http://schemas.microsoft.com/office/powerpoint/2010/main" val="254926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A38D91-62DF-2EE3-00E4-55D0BB95A83D}"/>
              </a:ext>
            </a:extLst>
          </p:cNvPr>
          <p:cNvSpPr>
            <a:spLocks noGrp="1"/>
          </p:cNvSpPr>
          <p:nvPr>
            <p:ph type="title"/>
          </p:nvPr>
        </p:nvSpPr>
        <p:spPr>
          <a:xfrm>
            <a:off x="835378" y="0"/>
            <a:ext cx="4673600" cy="857956"/>
          </a:xfrm>
        </p:spPr>
        <p:txBody>
          <a:bodyPr>
            <a:normAutofit/>
          </a:bodyPr>
          <a:lstStyle/>
          <a:p>
            <a:pPr algn="ctr"/>
            <a:r>
              <a:rPr lang="de-CH" sz="3600" b="1" u="sng" dirty="0" err="1">
                <a:solidFill>
                  <a:schemeClr val="accent6">
                    <a:lumMod val="50000"/>
                  </a:schemeClr>
                </a:solidFill>
              </a:rPr>
              <a:t>Brainstem</a:t>
            </a:r>
            <a:endParaRPr lang="el-GR" sz="3600" b="1" u="sng"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34B336A0-B39E-1355-6777-3A11E4DA30DB}"/>
              </a:ext>
            </a:extLst>
          </p:cNvPr>
          <p:cNvSpPr>
            <a:spLocks noGrp="1"/>
          </p:cNvSpPr>
          <p:nvPr>
            <p:ph idx="1"/>
          </p:nvPr>
        </p:nvSpPr>
        <p:spPr>
          <a:xfrm>
            <a:off x="270933" y="688622"/>
            <a:ext cx="7202311" cy="6028266"/>
          </a:xfrm>
        </p:spPr>
        <p:txBody>
          <a:bodyPr>
            <a:normAutofit fontScale="92500" lnSpcReduction="10000"/>
          </a:bodyPr>
          <a:lstStyle/>
          <a:p>
            <a:pPr algn="just"/>
            <a:r>
              <a:rPr lang="de-CH" dirty="0"/>
              <a:t>The </a:t>
            </a:r>
            <a:r>
              <a:rPr lang="de-CH" dirty="0" err="1"/>
              <a:t>brainstem</a:t>
            </a:r>
            <a:r>
              <a:rPr lang="de-CH" dirty="0"/>
              <a:t> </a:t>
            </a:r>
            <a:r>
              <a:rPr lang="de-CH" dirty="0" err="1"/>
              <a:t>is</a:t>
            </a:r>
            <a:r>
              <a:rPr lang="de-CH" dirty="0"/>
              <a:t> a stalk-like </a:t>
            </a:r>
            <a:r>
              <a:rPr lang="de-CH" dirty="0" err="1"/>
              <a:t>projection</a:t>
            </a:r>
            <a:r>
              <a:rPr lang="de-CH" dirty="0"/>
              <a:t> </a:t>
            </a:r>
            <a:r>
              <a:rPr lang="de-CH" dirty="0" err="1"/>
              <a:t>which</a:t>
            </a:r>
            <a:r>
              <a:rPr lang="de-CH" dirty="0"/>
              <a:t> </a:t>
            </a:r>
            <a:r>
              <a:rPr lang="de-CH" dirty="0" err="1"/>
              <a:t>extends</a:t>
            </a:r>
            <a:r>
              <a:rPr lang="de-CH" dirty="0"/>
              <a:t> </a:t>
            </a:r>
            <a:r>
              <a:rPr lang="de-CH" dirty="0" err="1"/>
              <a:t>caudally</a:t>
            </a:r>
            <a:r>
              <a:rPr lang="de-CH" dirty="0"/>
              <a:t> </a:t>
            </a:r>
            <a:r>
              <a:rPr lang="de-CH" b="1" dirty="0" err="1">
                <a:solidFill>
                  <a:schemeClr val="accent6">
                    <a:lumMod val="75000"/>
                  </a:schemeClr>
                </a:solidFill>
              </a:rPr>
              <a:t>from</a:t>
            </a:r>
            <a:r>
              <a:rPr lang="de-CH" b="1" dirty="0">
                <a:solidFill>
                  <a:schemeClr val="accent6">
                    <a:lumMod val="75000"/>
                  </a:schemeClr>
                </a:solidFill>
              </a:rPr>
              <a:t> </a:t>
            </a:r>
            <a:r>
              <a:rPr lang="de-CH" b="1" dirty="0" err="1">
                <a:solidFill>
                  <a:schemeClr val="accent6">
                    <a:lumMod val="75000"/>
                  </a:schemeClr>
                </a:solidFill>
              </a:rPr>
              <a:t>the</a:t>
            </a:r>
            <a:r>
              <a:rPr lang="de-CH" b="1" dirty="0">
                <a:solidFill>
                  <a:schemeClr val="accent6">
                    <a:lumMod val="75000"/>
                  </a:schemeClr>
                </a:solidFill>
              </a:rPr>
              <a:t> </a:t>
            </a:r>
            <a:r>
              <a:rPr lang="de-CH" b="1" dirty="0" err="1">
                <a:solidFill>
                  <a:schemeClr val="accent6">
                    <a:lumMod val="75000"/>
                  </a:schemeClr>
                </a:solidFill>
              </a:rPr>
              <a:t>base</a:t>
            </a:r>
            <a:r>
              <a:rPr lang="de-CH" b="1" dirty="0">
                <a:solidFill>
                  <a:schemeClr val="accent6">
                    <a:lumMod val="75000"/>
                  </a:schemeClr>
                </a:solidFill>
              </a:rPr>
              <a:t> </a:t>
            </a:r>
            <a:r>
              <a:rPr lang="de-CH" b="1" dirty="0" err="1">
                <a:solidFill>
                  <a:schemeClr val="accent6">
                    <a:lumMod val="75000"/>
                  </a:schemeClr>
                </a:solidFill>
              </a:rPr>
              <a:t>of</a:t>
            </a:r>
            <a:r>
              <a:rPr lang="de-CH" b="1" dirty="0">
                <a:solidFill>
                  <a:schemeClr val="accent6">
                    <a:lumMod val="75000"/>
                  </a:schemeClr>
                </a:solidFill>
              </a:rPr>
              <a:t> </a:t>
            </a:r>
            <a:r>
              <a:rPr lang="de-CH" b="1" dirty="0" err="1">
                <a:solidFill>
                  <a:schemeClr val="accent6">
                    <a:lumMod val="75000"/>
                  </a:schemeClr>
                </a:solidFill>
              </a:rPr>
              <a:t>the</a:t>
            </a:r>
            <a:r>
              <a:rPr lang="de-CH" b="1" dirty="0">
                <a:solidFill>
                  <a:schemeClr val="accent6">
                    <a:lumMod val="75000"/>
                  </a:schemeClr>
                </a:solidFill>
              </a:rPr>
              <a:t> </a:t>
            </a:r>
            <a:r>
              <a:rPr lang="de-CH" b="1" dirty="0" err="1">
                <a:solidFill>
                  <a:schemeClr val="accent6">
                    <a:lumMod val="75000"/>
                  </a:schemeClr>
                </a:solidFill>
              </a:rPr>
              <a:t>diencephalon</a:t>
            </a:r>
            <a:r>
              <a:rPr lang="de-CH" b="1" dirty="0">
                <a:solidFill>
                  <a:schemeClr val="accent6">
                    <a:lumMod val="75000"/>
                  </a:schemeClr>
                </a:solidFill>
              </a:rPr>
              <a:t>, </a:t>
            </a:r>
            <a:r>
              <a:rPr lang="de-CH" b="1" dirty="0" err="1">
                <a:solidFill>
                  <a:schemeClr val="accent6">
                    <a:lumMod val="75000"/>
                  </a:schemeClr>
                </a:solidFill>
              </a:rPr>
              <a:t>connecting</a:t>
            </a:r>
            <a:r>
              <a:rPr lang="de-CH" b="1" dirty="0">
                <a:solidFill>
                  <a:schemeClr val="accent6">
                    <a:lumMod val="75000"/>
                  </a:schemeClr>
                </a:solidFill>
              </a:rPr>
              <a:t> </a:t>
            </a:r>
            <a:r>
              <a:rPr lang="de-CH" b="1" dirty="0" err="1">
                <a:solidFill>
                  <a:schemeClr val="accent6">
                    <a:lumMod val="75000"/>
                  </a:schemeClr>
                </a:solidFill>
              </a:rPr>
              <a:t>it</a:t>
            </a:r>
            <a:r>
              <a:rPr lang="de-CH" b="1" dirty="0">
                <a:solidFill>
                  <a:schemeClr val="accent6">
                    <a:lumMod val="75000"/>
                  </a:schemeClr>
                </a:solidFill>
              </a:rPr>
              <a:t> </a:t>
            </a:r>
            <a:r>
              <a:rPr lang="de-CH" b="1" dirty="0" err="1">
                <a:solidFill>
                  <a:schemeClr val="accent6">
                    <a:lumMod val="75000"/>
                  </a:schemeClr>
                </a:solidFill>
              </a:rPr>
              <a:t>with</a:t>
            </a:r>
            <a:r>
              <a:rPr lang="de-CH" b="1" dirty="0">
                <a:solidFill>
                  <a:schemeClr val="accent6">
                    <a:lumMod val="75000"/>
                  </a:schemeClr>
                </a:solidFill>
              </a:rPr>
              <a:t> </a:t>
            </a:r>
            <a:r>
              <a:rPr lang="de-CH" b="1" dirty="0" err="1">
                <a:solidFill>
                  <a:schemeClr val="accent6">
                    <a:lumMod val="75000"/>
                  </a:schemeClr>
                </a:solidFill>
              </a:rPr>
              <a:t>the</a:t>
            </a:r>
            <a:r>
              <a:rPr lang="de-CH" b="1" dirty="0">
                <a:solidFill>
                  <a:schemeClr val="accent6">
                    <a:lumMod val="75000"/>
                  </a:schemeClr>
                </a:solidFill>
              </a:rPr>
              <a:t> spinal </a:t>
            </a:r>
            <a:r>
              <a:rPr lang="de-CH" b="1" dirty="0" err="1">
                <a:solidFill>
                  <a:schemeClr val="accent6">
                    <a:lumMod val="75000"/>
                  </a:schemeClr>
                </a:solidFill>
              </a:rPr>
              <a:t>cord</a:t>
            </a:r>
            <a:r>
              <a:rPr lang="de-CH" dirty="0"/>
              <a:t>. </a:t>
            </a:r>
            <a:r>
              <a:rPr lang="de-CH" dirty="0" err="1"/>
              <a:t>It</a:t>
            </a:r>
            <a:r>
              <a:rPr lang="de-CH" dirty="0"/>
              <a:t> </a:t>
            </a:r>
            <a:r>
              <a:rPr lang="de-CH" dirty="0" err="1"/>
              <a:t>is</a:t>
            </a:r>
            <a:r>
              <a:rPr lang="de-CH" dirty="0"/>
              <a:t> </a:t>
            </a:r>
            <a:r>
              <a:rPr lang="de-CH" dirty="0" err="1"/>
              <a:t>the</a:t>
            </a:r>
            <a:r>
              <a:rPr lang="de-CH" dirty="0"/>
              <a:t> </a:t>
            </a:r>
            <a:r>
              <a:rPr lang="de-CH" dirty="0" err="1"/>
              <a:t>oldest</a:t>
            </a:r>
            <a:r>
              <a:rPr lang="de-CH" dirty="0"/>
              <a:t> </a:t>
            </a:r>
            <a:r>
              <a:rPr lang="de-CH" dirty="0" err="1"/>
              <a:t>part</a:t>
            </a:r>
            <a:r>
              <a:rPr lang="de-CH" dirty="0"/>
              <a:t> </a:t>
            </a:r>
            <a:r>
              <a:rPr lang="de-CH" dirty="0" err="1"/>
              <a:t>of</a:t>
            </a:r>
            <a:r>
              <a:rPr lang="de-CH" dirty="0"/>
              <a:t> </a:t>
            </a:r>
            <a:r>
              <a:rPr lang="de-CH" dirty="0" err="1"/>
              <a:t>the</a:t>
            </a:r>
            <a:r>
              <a:rPr lang="de-CH" dirty="0"/>
              <a:t> </a:t>
            </a:r>
            <a:r>
              <a:rPr lang="de-CH" dirty="0" err="1"/>
              <a:t>brain</a:t>
            </a:r>
            <a:r>
              <a:rPr lang="de-CH" dirty="0"/>
              <a:t> and </a:t>
            </a:r>
            <a:r>
              <a:rPr lang="de-CH" dirty="0" err="1"/>
              <a:t>is</a:t>
            </a:r>
            <a:r>
              <a:rPr lang="de-CH" dirty="0"/>
              <a:t> </a:t>
            </a:r>
            <a:r>
              <a:rPr lang="de-CH" dirty="0" err="1"/>
              <a:t>composed</a:t>
            </a:r>
            <a:r>
              <a:rPr lang="de-CH" dirty="0"/>
              <a:t> </a:t>
            </a:r>
            <a:r>
              <a:rPr lang="de-CH" dirty="0" err="1"/>
              <a:t>of</a:t>
            </a:r>
            <a:r>
              <a:rPr lang="de-CH" dirty="0"/>
              <a:t> </a:t>
            </a:r>
            <a:r>
              <a:rPr lang="de-CH" dirty="0" err="1"/>
              <a:t>three</a:t>
            </a:r>
            <a:r>
              <a:rPr lang="de-CH" dirty="0"/>
              <a:t> </a:t>
            </a:r>
            <a:r>
              <a:rPr lang="de-CH" dirty="0" err="1"/>
              <a:t>parts</a:t>
            </a:r>
            <a:r>
              <a:rPr lang="de-CH" dirty="0"/>
              <a:t>: </a:t>
            </a:r>
            <a:r>
              <a:rPr lang="de-CH" sz="2200" b="1" dirty="0" err="1">
                <a:solidFill>
                  <a:schemeClr val="accent6">
                    <a:lumMod val="50000"/>
                  </a:schemeClr>
                </a:solidFill>
              </a:rPr>
              <a:t>the</a:t>
            </a:r>
            <a:r>
              <a:rPr lang="de-CH" sz="2200" b="1" dirty="0">
                <a:solidFill>
                  <a:schemeClr val="accent6">
                    <a:lumMod val="50000"/>
                  </a:schemeClr>
                </a:solidFill>
              </a:rPr>
              <a:t> </a:t>
            </a:r>
            <a:r>
              <a:rPr lang="de-CH" sz="2200" b="1" dirty="0" err="1">
                <a:solidFill>
                  <a:schemeClr val="accent6">
                    <a:lumMod val="50000"/>
                  </a:schemeClr>
                </a:solidFill>
              </a:rPr>
              <a:t>midbrain</a:t>
            </a:r>
            <a:r>
              <a:rPr lang="de-CH" sz="2200" b="1" dirty="0">
                <a:solidFill>
                  <a:schemeClr val="accent6">
                    <a:lumMod val="50000"/>
                  </a:schemeClr>
                </a:solidFill>
              </a:rPr>
              <a:t>, </a:t>
            </a:r>
            <a:r>
              <a:rPr lang="de-CH" sz="2200" b="1" dirty="0" err="1">
                <a:solidFill>
                  <a:schemeClr val="accent6">
                    <a:lumMod val="50000"/>
                  </a:schemeClr>
                </a:solidFill>
              </a:rPr>
              <a:t>pons</a:t>
            </a:r>
            <a:r>
              <a:rPr lang="de-CH" sz="2200" b="1" dirty="0">
                <a:solidFill>
                  <a:schemeClr val="accent6">
                    <a:lumMod val="50000"/>
                  </a:schemeClr>
                </a:solidFill>
              </a:rPr>
              <a:t> and </a:t>
            </a:r>
            <a:r>
              <a:rPr lang="de-CH" sz="2200" b="1" dirty="0" err="1">
                <a:solidFill>
                  <a:schemeClr val="accent6">
                    <a:lumMod val="50000"/>
                  </a:schemeClr>
                </a:solidFill>
              </a:rPr>
              <a:t>medulla</a:t>
            </a:r>
            <a:r>
              <a:rPr lang="de-CH" sz="2200" b="1" dirty="0">
                <a:solidFill>
                  <a:schemeClr val="accent6">
                    <a:lumMod val="50000"/>
                  </a:schemeClr>
                </a:solidFill>
              </a:rPr>
              <a:t> </a:t>
            </a:r>
            <a:r>
              <a:rPr lang="de-CH" sz="2200" b="1" dirty="0" err="1">
                <a:solidFill>
                  <a:schemeClr val="accent6">
                    <a:lumMod val="50000"/>
                  </a:schemeClr>
                </a:solidFill>
              </a:rPr>
              <a:t>oblongata</a:t>
            </a:r>
            <a:r>
              <a:rPr lang="de-CH" sz="2200" b="1" dirty="0">
                <a:solidFill>
                  <a:schemeClr val="accent6">
                    <a:lumMod val="50000"/>
                  </a:schemeClr>
                </a:solidFill>
              </a:rPr>
              <a:t>.  </a:t>
            </a:r>
          </a:p>
          <a:p>
            <a:pPr algn="just"/>
            <a:r>
              <a:rPr lang="de-CH" sz="2200" b="1" u="sng" dirty="0">
                <a:solidFill>
                  <a:schemeClr val="accent6">
                    <a:lumMod val="50000"/>
                  </a:schemeClr>
                </a:solidFill>
              </a:rPr>
              <a:t>The </a:t>
            </a:r>
            <a:r>
              <a:rPr lang="de-CH" sz="2200" b="1" u="sng" dirty="0" err="1">
                <a:solidFill>
                  <a:schemeClr val="accent6">
                    <a:lumMod val="50000"/>
                  </a:schemeClr>
                </a:solidFill>
              </a:rPr>
              <a:t>midbrain</a:t>
            </a:r>
            <a:r>
              <a:rPr lang="de-CH" sz="2200" b="1" u="sng" dirty="0">
                <a:solidFill>
                  <a:schemeClr val="accent6">
                    <a:lumMod val="50000"/>
                  </a:schemeClr>
                </a:solidFill>
              </a:rPr>
              <a:t> </a:t>
            </a:r>
            <a:r>
              <a:rPr lang="de-CH" dirty="0" err="1"/>
              <a:t>is</a:t>
            </a:r>
            <a:r>
              <a:rPr lang="de-CH" dirty="0"/>
              <a:t> </a:t>
            </a:r>
            <a:r>
              <a:rPr lang="de-CH" dirty="0" err="1"/>
              <a:t>the</a:t>
            </a:r>
            <a:r>
              <a:rPr lang="de-CH" dirty="0"/>
              <a:t> </a:t>
            </a:r>
            <a:r>
              <a:rPr lang="de-CH" dirty="0" err="1"/>
              <a:t>shortest</a:t>
            </a:r>
            <a:r>
              <a:rPr lang="de-CH" dirty="0"/>
              <a:t> </a:t>
            </a:r>
            <a:r>
              <a:rPr lang="de-CH" dirty="0" err="1"/>
              <a:t>segment</a:t>
            </a:r>
            <a:r>
              <a:rPr lang="de-CH" dirty="0"/>
              <a:t> </a:t>
            </a:r>
            <a:r>
              <a:rPr lang="de-CH" dirty="0" err="1"/>
              <a:t>of</a:t>
            </a:r>
            <a:r>
              <a:rPr lang="de-CH" dirty="0"/>
              <a:t> </a:t>
            </a:r>
            <a:r>
              <a:rPr lang="de-CH" dirty="0" err="1"/>
              <a:t>the</a:t>
            </a:r>
            <a:r>
              <a:rPr lang="de-CH" dirty="0"/>
              <a:t> </a:t>
            </a:r>
            <a:r>
              <a:rPr lang="de-CH" dirty="0" err="1"/>
              <a:t>brainstem</a:t>
            </a:r>
            <a:r>
              <a:rPr lang="de-CH" dirty="0"/>
              <a:t>. </a:t>
            </a:r>
            <a:r>
              <a:rPr lang="de-CH" dirty="0" err="1"/>
              <a:t>It</a:t>
            </a:r>
            <a:r>
              <a:rPr lang="de-CH" dirty="0"/>
              <a:t> </a:t>
            </a:r>
            <a:r>
              <a:rPr lang="de-CH" dirty="0" err="1"/>
              <a:t>extends</a:t>
            </a:r>
            <a:r>
              <a:rPr lang="de-CH" dirty="0"/>
              <a:t> </a:t>
            </a:r>
            <a:r>
              <a:rPr lang="de-CH" dirty="0" err="1"/>
              <a:t>caudally</a:t>
            </a:r>
            <a:r>
              <a:rPr lang="de-CH" dirty="0"/>
              <a:t> </a:t>
            </a:r>
            <a:r>
              <a:rPr lang="de-CH" dirty="0" err="1"/>
              <a:t>from</a:t>
            </a:r>
            <a:r>
              <a:rPr lang="de-CH" dirty="0"/>
              <a:t> </a:t>
            </a:r>
            <a:r>
              <a:rPr lang="de-CH" dirty="0" err="1"/>
              <a:t>the</a:t>
            </a:r>
            <a:r>
              <a:rPr lang="de-CH" dirty="0"/>
              <a:t> </a:t>
            </a:r>
            <a:r>
              <a:rPr lang="de-CH" dirty="0" err="1"/>
              <a:t>base</a:t>
            </a:r>
            <a:r>
              <a:rPr lang="de-CH" dirty="0"/>
              <a:t> </a:t>
            </a:r>
            <a:r>
              <a:rPr lang="de-CH" dirty="0" err="1"/>
              <a:t>of</a:t>
            </a:r>
            <a:r>
              <a:rPr lang="de-CH" dirty="0"/>
              <a:t> </a:t>
            </a:r>
            <a:r>
              <a:rPr lang="de-CH" dirty="0" err="1"/>
              <a:t>the</a:t>
            </a:r>
            <a:r>
              <a:rPr lang="de-CH" dirty="0"/>
              <a:t> </a:t>
            </a:r>
            <a:r>
              <a:rPr lang="de-CH" dirty="0" err="1"/>
              <a:t>the</a:t>
            </a:r>
            <a:r>
              <a:rPr lang="de-CH" dirty="0"/>
              <a:t> </a:t>
            </a:r>
            <a:r>
              <a:rPr lang="de-CH" dirty="0" err="1"/>
              <a:t>diencephalon</a:t>
            </a:r>
            <a:r>
              <a:rPr lang="de-CH" dirty="0"/>
              <a:t> </a:t>
            </a:r>
            <a:r>
              <a:rPr lang="de-CH" dirty="0" err="1"/>
              <a:t>to</a:t>
            </a:r>
            <a:r>
              <a:rPr lang="de-CH" dirty="0"/>
              <a:t> </a:t>
            </a:r>
            <a:r>
              <a:rPr lang="de-CH" dirty="0" err="1"/>
              <a:t>the</a:t>
            </a:r>
            <a:r>
              <a:rPr lang="de-CH" dirty="0"/>
              <a:t> </a:t>
            </a:r>
            <a:r>
              <a:rPr lang="de-CH" dirty="0" err="1"/>
              <a:t>pons</a:t>
            </a:r>
            <a:r>
              <a:rPr lang="de-CH" dirty="0"/>
              <a:t>. </a:t>
            </a:r>
            <a:r>
              <a:rPr lang="de-CH" dirty="0" err="1"/>
              <a:t>Its</a:t>
            </a:r>
            <a:r>
              <a:rPr lang="de-CH" dirty="0"/>
              <a:t> </a:t>
            </a:r>
            <a:r>
              <a:rPr lang="de-CH" dirty="0" err="1"/>
              <a:t>functions</a:t>
            </a:r>
            <a:r>
              <a:rPr lang="de-CH" dirty="0"/>
              <a:t> </a:t>
            </a:r>
            <a:r>
              <a:rPr lang="de-CH" dirty="0" err="1"/>
              <a:t>are</a:t>
            </a:r>
            <a:r>
              <a:rPr lang="de-CH" dirty="0"/>
              <a:t> </a:t>
            </a:r>
            <a:r>
              <a:rPr lang="de-CH" dirty="0" err="1"/>
              <a:t>associated</a:t>
            </a:r>
            <a:r>
              <a:rPr lang="de-CH" dirty="0"/>
              <a:t> </a:t>
            </a:r>
            <a:r>
              <a:rPr lang="de-CH" dirty="0" err="1"/>
              <a:t>with</a:t>
            </a:r>
            <a:r>
              <a:rPr lang="de-CH" dirty="0"/>
              <a:t> </a:t>
            </a:r>
            <a:r>
              <a:rPr lang="de-CH" b="1" dirty="0" err="1">
                <a:solidFill>
                  <a:schemeClr val="accent6">
                    <a:lumMod val="50000"/>
                  </a:schemeClr>
                </a:solidFill>
              </a:rPr>
              <a:t>motor</a:t>
            </a:r>
            <a:r>
              <a:rPr lang="de-CH" b="1" dirty="0">
                <a:solidFill>
                  <a:schemeClr val="accent6">
                    <a:lumMod val="50000"/>
                  </a:schemeClr>
                </a:solidFill>
              </a:rPr>
              <a:t> </a:t>
            </a:r>
            <a:r>
              <a:rPr lang="de-CH" b="1" dirty="0" err="1">
                <a:solidFill>
                  <a:schemeClr val="accent6">
                    <a:lumMod val="50000"/>
                  </a:schemeClr>
                </a:solidFill>
              </a:rPr>
              <a:t>coordination</a:t>
            </a:r>
            <a:r>
              <a:rPr lang="de-CH" b="1" dirty="0">
                <a:solidFill>
                  <a:schemeClr val="accent6">
                    <a:lumMod val="50000"/>
                  </a:schemeClr>
                </a:solidFill>
              </a:rPr>
              <a:t> (in </a:t>
            </a:r>
            <a:r>
              <a:rPr lang="de-CH" b="1" dirty="0" err="1">
                <a:solidFill>
                  <a:schemeClr val="accent6">
                    <a:lumMod val="50000"/>
                  </a:schemeClr>
                </a:solidFill>
              </a:rPr>
              <a:t>particular</a:t>
            </a:r>
            <a:r>
              <a:rPr lang="de-CH" b="1" dirty="0">
                <a:solidFill>
                  <a:schemeClr val="accent6">
                    <a:lumMod val="50000"/>
                  </a:schemeClr>
                </a:solidFill>
              </a:rPr>
              <a:t> </a:t>
            </a:r>
            <a:r>
              <a:rPr lang="de-CH" b="1" dirty="0" err="1">
                <a:solidFill>
                  <a:schemeClr val="accent6">
                    <a:lumMod val="50000"/>
                  </a:schemeClr>
                </a:solidFill>
              </a:rPr>
              <a:t>eye</a:t>
            </a:r>
            <a:r>
              <a:rPr lang="de-CH" b="1" dirty="0">
                <a:solidFill>
                  <a:schemeClr val="accent6">
                    <a:lumMod val="50000"/>
                  </a:schemeClr>
                </a:solidFill>
              </a:rPr>
              <a:t> </a:t>
            </a:r>
            <a:r>
              <a:rPr lang="de-CH" b="1" dirty="0" err="1">
                <a:solidFill>
                  <a:schemeClr val="accent6">
                    <a:lumMod val="50000"/>
                  </a:schemeClr>
                </a:solidFill>
              </a:rPr>
              <a:t>movements</a:t>
            </a:r>
            <a:r>
              <a:rPr lang="de-CH" b="1" dirty="0">
                <a:solidFill>
                  <a:schemeClr val="accent6">
                    <a:lumMod val="50000"/>
                  </a:schemeClr>
                </a:solidFill>
              </a:rPr>
              <a:t>), </a:t>
            </a:r>
            <a:r>
              <a:rPr lang="de-CH" b="1" dirty="0" err="1">
                <a:solidFill>
                  <a:schemeClr val="accent6">
                    <a:lumMod val="50000"/>
                  </a:schemeClr>
                </a:solidFill>
              </a:rPr>
              <a:t>visual</a:t>
            </a:r>
            <a:r>
              <a:rPr lang="de-CH" b="1" dirty="0">
                <a:solidFill>
                  <a:schemeClr val="accent6">
                    <a:lumMod val="50000"/>
                  </a:schemeClr>
                </a:solidFill>
              </a:rPr>
              <a:t> and </a:t>
            </a:r>
            <a:r>
              <a:rPr lang="de-CH" b="1" dirty="0" err="1">
                <a:solidFill>
                  <a:schemeClr val="accent6">
                    <a:lumMod val="50000"/>
                  </a:schemeClr>
                </a:solidFill>
              </a:rPr>
              <a:t>auditory</a:t>
            </a:r>
            <a:r>
              <a:rPr lang="de-CH" b="1" dirty="0">
                <a:solidFill>
                  <a:schemeClr val="accent6">
                    <a:lumMod val="50000"/>
                  </a:schemeClr>
                </a:solidFill>
              </a:rPr>
              <a:t> </a:t>
            </a:r>
            <a:r>
              <a:rPr lang="de-CH" b="1" dirty="0" err="1">
                <a:solidFill>
                  <a:schemeClr val="accent6">
                    <a:lumMod val="50000"/>
                  </a:schemeClr>
                </a:solidFill>
              </a:rPr>
              <a:t>processing</a:t>
            </a:r>
            <a:r>
              <a:rPr lang="de-CH" b="1" dirty="0">
                <a:solidFill>
                  <a:schemeClr val="accent6">
                    <a:lumMod val="50000"/>
                  </a:schemeClr>
                </a:solidFill>
              </a:rPr>
              <a:t>, </a:t>
            </a:r>
            <a:r>
              <a:rPr lang="de-CH" b="1" dirty="0" err="1">
                <a:solidFill>
                  <a:schemeClr val="accent6">
                    <a:lumMod val="50000"/>
                  </a:schemeClr>
                </a:solidFill>
              </a:rPr>
              <a:t>arousal</a:t>
            </a:r>
            <a:r>
              <a:rPr lang="de-CH" b="1" dirty="0">
                <a:solidFill>
                  <a:schemeClr val="accent6">
                    <a:lumMod val="50000"/>
                  </a:schemeClr>
                </a:solidFill>
              </a:rPr>
              <a:t>/</a:t>
            </a:r>
            <a:r>
              <a:rPr lang="de-CH" b="1" dirty="0" err="1">
                <a:solidFill>
                  <a:schemeClr val="accent6">
                    <a:lumMod val="50000"/>
                  </a:schemeClr>
                </a:solidFill>
              </a:rPr>
              <a:t>consciousness</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well</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behavioural</a:t>
            </a:r>
            <a:r>
              <a:rPr lang="de-CH" b="1" dirty="0">
                <a:solidFill>
                  <a:schemeClr val="accent6">
                    <a:lumMod val="50000"/>
                  </a:schemeClr>
                </a:solidFill>
              </a:rPr>
              <a:t> </a:t>
            </a:r>
            <a:r>
              <a:rPr lang="de-CH" b="1" dirty="0" err="1">
                <a:solidFill>
                  <a:schemeClr val="accent6">
                    <a:lumMod val="50000"/>
                  </a:schemeClr>
                </a:solidFill>
              </a:rPr>
              <a:t>responses</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fear</a:t>
            </a:r>
            <a:r>
              <a:rPr lang="de-CH" b="1" dirty="0">
                <a:solidFill>
                  <a:schemeClr val="accent6">
                    <a:lumMod val="50000"/>
                  </a:schemeClr>
                </a:solidFill>
              </a:rPr>
              <a:t> and </a:t>
            </a:r>
            <a:r>
              <a:rPr lang="de-CH" b="1" dirty="0" err="1">
                <a:solidFill>
                  <a:schemeClr val="accent6">
                    <a:lumMod val="50000"/>
                  </a:schemeClr>
                </a:solidFill>
              </a:rPr>
              <a:t>danger</a:t>
            </a:r>
            <a:r>
              <a:rPr lang="de-CH" b="1" dirty="0">
                <a:solidFill>
                  <a:schemeClr val="accent6">
                    <a:lumMod val="50000"/>
                  </a:schemeClr>
                </a:solidFill>
              </a:rPr>
              <a:t>. </a:t>
            </a:r>
          </a:p>
          <a:p>
            <a:pPr algn="just"/>
            <a:r>
              <a:rPr lang="de-CH" b="1" u="sng" dirty="0">
                <a:solidFill>
                  <a:schemeClr val="accent6">
                    <a:lumMod val="50000"/>
                  </a:schemeClr>
                </a:solidFill>
              </a:rPr>
              <a:t>The </a:t>
            </a:r>
            <a:r>
              <a:rPr lang="de-CH" b="1" u="sng" dirty="0" err="1">
                <a:solidFill>
                  <a:schemeClr val="accent6">
                    <a:lumMod val="50000"/>
                  </a:schemeClr>
                </a:solidFill>
              </a:rPr>
              <a:t>pons</a:t>
            </a:r>
            <a:r>
              <a:rPr lang="de-CH" b="1" u="sng" dirty="0">
                <a:solidFill>
                  <a:schemeClr val="accent6">
                    <a:lumMod val="50000"/>
                  </a:schemeClr>
                </a:solidFill>
              </a:rPr>
              <a:t> </a:t>
            </a:r>
            <a:r>
              <a:rPr lang="de-CH" dirty="0" err="1"/>
              <a:t>is</a:t>
            </a:r>
            <a:r>
              <a:rPr lang="de-CH" dirty="0"/>
              <a:t> </a:t>
            </a:r>
            <a:r>
              <a:rPr lang="de-CH" dirty="0" err="1"/>
              <a:t>located</a:t>
            </a:r>
            <a:r>
              <a:rPr lang="de-CH" dirty="0"/>
              <a:t> </a:t>
            </a:r>
            <a:r>
              <a:rPr lang="de-CH" dirty="0" err="1"/>
              <a:t>between</a:t>
            </a:r>
            <a:r>
              <a:rPr lang="de-CH" dirty="0"/>
              <a:t> </a:t>
            </a:r>
            <a:r>
              <a:rPr lang="de-CH" dirty="0" err="1"/>
              <a:t>the</a:t>
            </a:r>
            <a:r>
              <a:rPr lang="de-CH" dirty="0"/>
              <a:t> </a:t>
            </a:r>
            <a:r>
              <a:rPr lang="de-CH" dirty="0" err="1"/>
              <a:t>midbrain</a:t>
            </a:r>
            <a:r>
              <a:rPr lang="de-CH" dirty="0"/>
              <a:t> and </a:t>
            </a:r>
            <a:r>
              <a:rPr lang="de-CH" dirty="0" err="1"/>
              <a:t>medulla</a:t>
            </a:r>
            <a:r>
              <a:rPr lang="de-CH" dirty="0"/>
              <a:t> </a:t>
            </a:r>
            <a:r>
              <a:rPr lang="de-CH" dirty="0" err="1"/>
              <a:t>oblongata</a:t>
            </a:r>
            <a:r>
              <a:rPr lang="de-CH" dirty="0"/>
              <a:t> and </a:t>
            </a:r>
            <a:r>
              <a:rPr lang="de-CH" dirty="0" err="1"/>
              <a:t>forms</a:t>
            </a:r>
            <a:r>
              <a:rPr lang="de-CH" dirty="0"/>
              <a:t> </a:t>
            </a:r>
            <a:r>
              <a:rPr lang="de-CH" dirty="0" err="1"/>
              <a:t>the</a:t>
            </a:r>
            <a:r>
              <a:rPr lang="de-CH" dirty="0"/>
              <a:t> </a:t>
            </a:r>
            <a:r>
              <a:rPr lang="de-CH" dirty="0" err="1"/>
              <a:t>largest</a:t>
            </a:r>
            <a:r>
              <a:rPr lang="de-CH" dirty="0"/>
              <a:t> </a:t>
            </a:r>
            <a:r>
              <a:rPr lang="de-CH" dirty="0" err="1"/>
              <a:t>component</a:t>
            </a:r>
            <a:r>
              <a:rPr lang="de-CH" dirty="0"/>
              <a:t> </a:t>
            </a:r>
            <a:r>
              <a:rPr lang="de-CH" dirty="0" err="1"/>
              <a:t>of</a:t>
            </a:r>
            <a:r>
              <a:rPr lang="de-CH" dirty="0"/>
              <a:t> </a:t>
            </a:r>
            <a:r>
              <a:rPr lang="de-CH" dirty="0" err="1"/>
              <a:t>the</a:t>
            </a:r>
            <a:r>
              <a:rPr lang="de-CH" dirty="0"/>
              <a:t> </a:t>
            </a:r>
            <a:r>
              <a:rPr lang="de-CH" dirty="0" err="1"/>
              <a:t>brainstem</a:t>
            </a:r>
            <a:r>
              <a:rPr lang="de-CH" b="1" dirty="0">
                <a:solidFill>
                  <a:schemeClr val="accent6">
                    <a:lumMod val="50000"/>
                  </a:schemeClr>
                </a:solidFill>
              </a:rPr>
              <a:t>. </a:t>
            </a:r>
            <a:r>
              <a:rPr lang="de-CH" b="1" dirty="0" err="1">
                <a:solidFill>
                  <a:schemeClr val="accent6">
                    <a:lumMod val="50000"/>
                  </a:schemeClr>
                </a:solidFill>
              </a:rPr>
              <a:t>It</a:t>
            </a:r>
            <a:r>
              <a:rPr lang="de-CH" b="1" dirty="0">
                <a:solidFill>
                  <a:schemeClr val="accent6">
                    <a:lumMod val="50000"/>
                  </a:schemeClr>
                </a:solidFill>
              </a:rPr>
              <a:t> </a:t>
            </a:r>
            <a:r>
              <a:rPr lang="de-CH" b="1" dirty="0" err="1">
                <a:solidFill>
                  <a:schemeClr val="accent6">
                    <a:lumMod val="50000"/>
                  </a:schemeClr>
                </a:solidFill>
              </a:rPr>
              <a:t>houses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nuclei</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cranial </a:t>
            </a:r>
            <a:r>
              <a:rPr lang="de-CH" b="1" dirty="0" err="1">
                <a:solidFill>
                  <a:schemeClr val="accent6">
                    <a:lumMod val="50000"/>
                  </a:schemeClr>
                </a:solidFill>
              </a:rPr>
              <a:t>nerves</a:t>
            </a:r>
            <a:r>
              <a:rPr lang="de-CH" b="1" dirty="0">
                <a:solidFill>
                  <a:schemeClr val="accent6">
                    <a:lumMod val="50000"/>
                  </a:schemeClr>
                </a:solidFill>
              </a:rPr>
              <a:t> V-VIII,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well</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pontine</a:t>
            </a:r>
            <a:r>
              <a:rPr lang="de-CH" b="1" dirty="0">
                <a:solidFill>
                  <a:schemeClr val="accent6">
                    <a:lumMod val="50000"/>
                  </a:schemeClr>
                </a:solidFill>
              </a:rPr>
              <a:t> </a:t>
            </a:r>
            <a:r>
              <a:rPr lang="de-CH" b="1" dirty="0" err="1">
                <a:solidFill>
                  <a:schemeClr val="accent6">
                    <a:lumMod val="50000"/>
                  </a:schemeClr>
                </a:solidFill>
              </a:rPr>
              <a:t>nuclei</a:t>
            </a:r>
            <a:r>
              <a:rPr lang="de-CH" b="1" dirty="0">
                <a:solidFill>
                  <a:schemeClr val="accent6">
                    <a:lumMod val="50000"/>
                  </a:schemeClr>
                </a:solidFill>
              </a:rPr>
              <a:t>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facilitate</a:t>
            </a:r>
            <a:r>
              <a:rPr lang="de-CH" b="1" dirty="0">
                <a:solidFill>
                  <a:schemeClr val="accent6">
                    <a:lumMod val="50000"/>
                  </a:schemeClr>
                </a:solidFill>
              </a:rPr>
              <a:t> </a:t>
            </a:r>
            <a:r>
              <a:rPr lang="de-CH" b="1" dirty="0" err="1">
                <a:solidFill>
                  <a:schemeClr val="accent6">
                    <a:lumMod val="50000"/>
                  </a:schemeClr>
                </a:solidFill>
              </a:rPr>
              <a:t>corticopontocerebellar</a:t>
            </a:r>
            <a:r>
              <a:rPr lang="de-CH" b="1" dirty="0">
                <a:solidFill>
                  <a:schemeClr val="accent6">
                    <a:lumMod val="50000"/>
                  </a:schemeClr>
                </a:solidFill>
              </a:rPr>
              <a:t> </a:t>
            </a:r>
            <a:r>
              <a:rPr lang="de-CH" b="1" dirty="0" err="1">
                <a:solidFill>
                  <a:schemeClr val="accent6">
                    <a:lumMod val="50000"/>
                  </a:schemeClr>
                </a:solidFill>
              </a:rPr>
              <a:t>communication</a:t>
            </a:r>
            <a:r>
              <a:rPr lang="de-CH" b="1" dirty="0">
                <a:solidFill>
                  <a:schemeClr val="accent6">
                    <a:lumMod val="50000"/>
                  </a:schemeClr>
                </a:solidFill>
              </a:rPr>
              <a:t>. </a:t>
            </a:r>
            <a:r>
              <a:rPr lang="de-CH" b="1" dirty="0" err="1">
                <a:solidFill>
                  <a:schemeClr val="accent6">
                    <a:lumMod val="50000"/>
                  </a:schemeClr>
                </a:solidFill>
              </a:rPr>
              <a:t>It</a:t>
            </a:r>
            <a:r>
              <a:rPr lang="de-CH" b="1" dirty="0">
                <a:solidFill>
                  <a:schemeClr val="accent6">
                    <a:lumMod val="50000"/>
                  </a:schemeClr>
                </a:solidFill>
              </a:rPr>
              <a:t> also </a:t>
            </a:r>
            <a:r>
              <a:rPr lang="de-CH" b="1" dirty="0" err="1">
                <a:solidFill>
                  <a:schemeClr val="accent6">
                    <a:lumMod val="50000"/>
                  </a:schemeClr>
                </a:solidFill>
              </a:rPr>
              <a:t>participates</a:t>
            </a:r>
            <a:r>
              <a:rPr lang="de-CH" b="1" dirty="0">
                <a:solidFill>
                  <a:schemeClr val="accent6">
                    <a:lumMod val="50000"/>
                  </a:schemeClr>
                </a:solidFill>
              </a:rPr>
              <a:t> in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regulation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sleep</a:t>
            </a:r>
            <a:r>
              <a:rPr lang="de-CH" b="1" dirty="0">
                <a:solidFill>
                  <a:schemeClr val="accent6">
                    <a:lumMod val="50000"/>
                  </a:schemeClr>
                </a:solidFill>
              </a:rPr>
              <a:t> and </a:t>
            </a:r>
            <a:r>
              <a:rPr lang="de-CH" b="1" dirty="0" err="1">
                <a:solidFill>
                  <a:schemeClr val="accent6">
                    <a:lumMod val="50000"/>
                  </a:schemeClr>
                </a:solidFill>
              </a:rPr>
              <a:t>breathing</a:t>
            </a:r>
            <a:r>
              <a:rPr lang="de-CH" b="1" dirty="0">
                <a:solidFill>
                  <a:schemeClr val="accent6">
                    <a:lumMod val="50000"/>
                  </a:schemeClr>
                </a:solidFill>
              </a:rPr>
              <a:t>.</a:t>
            </a:r>
          </a:p>
          <a:p>
            <a:pPr algn="just"/>
            <a:r>
              <a:rPr lang="de-CH" b="1" u="sng" dirty="0">
                <a:solidFill>
                  <a:schemeClr val="accent6">
                    <a:lumMod val="50000"/>
                  </a:schemeClr>
                </a:solidFill>
              </a:rPr>
              <a:t>The </a:t>
            </a:r>
            <a:r>
              <a:rPr lang="de-CH" b="1" u="sng" dirty="0" err="1">
                <a:solidFill>
                  <a:schemeClr val="accent6">
                    <a:lumMod val="50000"/>
                  </a:schemeClr>
                </a:solidFill>
              </a:rPr>
              <a:t>medulla</a:t>
            </a:r>
            <a:r>
              <a:rPr lang="de-CH" b="1" u="sng" dirty="0">
                <a:solidFill>
                  <a:schemeClr val="accent6">
                    <a:lumMod val="50000"/>
                  </a:schemeClr>
                </a:solidFill>
              </a:rPr>
              <a:t> </a:t>
            </a:r>
            <a:r>
              <a:rPr lang="de-CH" b="1" u="sng" dirty="0" err="1">
                <a:solidFill>
                  <a:schemeClr val="accent6">
                    <a:lumMod val="50000"/>
                  </a:schemeClr>
                </a:solidFill>
              </a:rPr>
              <a:t>oblongata</a:t>
            </a:r>
            <a:r>
              <a:rPr lang="de-CH" b="1" u="sng" dirty="0">
                <a:solidFill>
                  <a:schemeClr val="accent6">
                    <a:lumMod val="50000"/>
                  </a:schemeClr>
                </a:solidFill>
              </a:rPr>
              <a:t> </a:t>
            </a:r>
            <a:r>
              <a:rPr lang="de-CH" dirty="0" err="1"/>
              <a:t>is</a:t>
            </a:r>
            <a:r>
              <a:rPr lang="de-CH" dirty="0"/>
              <a:t> </a:t>
            </a:r>
            <a:r>
              <a:rPr lang="de-CH" dirty="0" err="1"/>
              <a:t>the</a:t>
            </a:r>
            <a:r>
              <a:rPr lang="de-CH" dirty="0"/>
              <a:t> </a:t>
            </a:r>
            <a:r>
              <a:rPr lang="de-CH" dirty="0" err="1"/>
              <a:t>narrowest</a:t>
            </a:r>
            <a:r>
              <a:rPr lang="de-CH" dirty="0"/>
              <a:t> and </a:t>
            </a:r>
            <a:r>
              <a:rPr lang="de-CH" dirty="0" err="1"/>
              <a:t>most</a:t>
            </a:r>
            <a:r>
              <a:rPr lang="de-CH" dirty="0"/>
              <a:t> caudal </a:t>
            </a:r>
            <a:r>
              <a:rPr lang="de-CH" dirty="0" err="1"/>
              <a:t>part</a:t>
            </a:r>
            <a:r>
              <a:rPr lang="de-CH" dirty="0"/>
              <a:t> </a:t>
            </a:r>
            <a:r>
              <a:rPr lang="de-CH" dirty="0" err="1"/>
              <a:t>of</a:t>
            </a:r>
            <a:r>
              <a:rPr lang="de-CH" dirty="0"/>
              <a:t> </a:t>
            </a:r>
            <a:r>
              <a:rPr lang="de-CH" dirty="0" err="1"/>
              <a:t>the</a:t>
            </a:r>
            <a:r>
              <a:rPr lang="de-CH" dirty="0"/>
              <a:t> </a:t>
            </a:r>
            <a:r>
              <a:rPr lang="de-CH" dirty="0" err="1"/>
              <a:t>brainstem</a:t>
            </a:r>
            <a:r>
              <a:rPr lang="de-CH" dirty="0"/>
              <a:t>. </a:t>
            </a:r>
            <a:r>
              <a:rPr lang="de-CH" dirty="0" err="1"/>
              <a:t>It</a:t>
            </a:r>
            <a:r>
              <a:rPr lang="de-CH" dirty="0"/>
              <a:t> </a:t>
            </a:r>
            <a:r>
              <a:rPr lang="de-CH" dirty="0" err="1"/>
              <a:t>has</a:t>
            </a:r>
            <a:r>
              <a:rPr lang="de-CH" dirty="0"/>
              <a:t> a </a:t>
            </a:r>
            <a:r>
              <a:rPr lang="de-CH" dirty="0" err="1"/>
              <a:t>tapered</a:t>
            </a:r>
            <a:r>
              <a:rPr lang="de-CH" dirty="0"/>
              <a:t> </a:t>
            </a:r>
            <a:r>
              <a:rPr lang="de-CH" dirty="0" err="1"/>
              <a:t>appearance</a:t>
            </a:r>
            <a:r>
              <a:rPr lang="de-CH" dirty="0"/>
              <a:t> </a:t>
            </a:r>
            <a:r>
              <a:rPr lang="de-CH" dirty="0" err="1"/>
              <a:t>that</a:t>
            </a:r>
            <a:r>
              <a:rPr lang="de-CH" dirty="0"/>
              <a:t> </a:t>
            </a:r>
            <a:r>
              <a:rPr lang="de-CH" dirty="0" err="1"/>
              <a:t>extends</a:t>
            </a:r>
            <a:r>
              <a:rPr lang="de-CH" dirty="0"/>
              <a:t> </a:t>
            </a:r>
            <a:r>
              <a:rPr lang="de-CH" dirty="0" err="1"/>
              <a:t>from</a:t>
            </a:r>
            <a:r>
              <a:rPr lang="de-CH" dirty="0"/>
              <a:t> </a:t>
            </a:r>
            <a:r>
              <a:rPr lang="de-CH" dirty="0" err="1"/>
              <a:t>the</a:t>
            </a:r>
            <a:r>
              <a:rPr lang="de-CH" dirty="0"/>
              <a:t> </a:t>
            </a:r>
            <a:r>
              <a:rPr lang="de-CH" dirty="0" err="1"/>
              <a:t>pons</a:t>
            </a:r>
            <a:r>
              <a:rPr lang="de-CH" dirty="0"/>
              <a:t> </a:t>
            </a:r>
            <a:r>
              <a:rPr lang="de-CH" dirty="0" err="1"/>
              <a:t>to</a:t>
            </a:r>
            <a:r>
              <a:rPr lang="de-CH" dirty="0"/>
              <a:t> </a:t>
            </a:r>
            <a:r>
              <a:rPr lang="de-CH" dirty="0" err="1"/>
              <a:t>the</a:t>
            </a:r>
            <a:r>
              <a:rPr lang="de-CH" dirty="0"/>
              <a:t> spinal </a:t>
            </a:r>
            <a:r>
              <a:rPr lang="de-CH" dirty="0" err="1"/>
              <a:t>cord</a:t>
            </a:r>
            <a:r>
              <a:rPr lang="de-CH" dirty="0"/>
              <a:t>. </a:t>
            </a:r>
            <a:r>
              <a:rPr lang="de-CH" b="1" dirty="0" err="1">
                <a:solidFill>
                  <a:schemeClr val="accent6">
                    <a:lumMod val="50000"/>
                  </a:schemeClr>
                </a:solidFill>
              </a:rPr>
              <a:t>It</a:t>
            </a:r>
            <a:r>
              <a:rPr lang="de-CH" b="1" dirty="0">
                <a:solidFill>
                  <a:schemeClr val="accent6">
                    <a:lumMod val="50000"/>
                  </a:schemeClr>
                </a:solidFill>
              </a:rPr>
              <a:t> </a:t>
            </a:r>
            <a:r>
              <a:rPr lang="de-CH" b="1" dirty="0" err="1">
                <a:solidFill>
                  <a:schemeClr val="accent6">
                    <a:lumMod val="50000"/>
                  </a:schemeClr>
                </a:solidFill>
              </a:rPr>
              <a:t>houses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nuclei</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cranial </a:t>
            </a:r>
            <a:r>
              <a:rPr lang="de-CH" b="1" dirty="0" err="1">
                <a:solidFill>
                  <a:schemeClr val="accent6">
                    <a:lumMod val="50000"/>
                  </a:schemeClr>
                </a:solidFill>
              </a:rPr>
              <a:t>nerves</a:t>
            </a:r>
            <a:r>
              <a:rPr lang="de-CH" b="1" dirty="0">
                <a:solidFill>
                  <a:schemeClr val="accent6">
                    <a:lumMod val="50000"/>
                  </a:schemeClr>
                </a:solidFill>
              </a:rPr>
              <a:t> IX-X, and XII, and </a:t>
            </a:r>
            <a:r>
              <a:rPr lang="de-CH" b="1" dirty="0" err="1">
                <a:solidFill>
                  <a:schemeClr val="accent6">
                    <a:lumMod val="50000"/>
                  </a:schemeClr>
                </a:solidFill>
              </a:rPr>
              <a:t>is</a:t>
            </a:r>
            <a:r>
              <a:rPr lang="de-CH" b="1" dirty="0">
                <a:solidFill>
                  <a:schemeClr val="accent6">
                    <a:lumMod val="50000"/>
                  </a:schemeClr>
                </a:solidFill>
              </a:rPr>
              <a:t> </a:t>
            </a:r>
            <a:r>
              <a:rPr lang="de-CH" b="1" dirty="0" err="1">
                <a:solidFill>
                  <a:schemeClr val="accent6">
                    <a:lumMod val="50000"/>
                  </a:schemeClr>
                </a:solidFill>
              </a:rPr>
              <a:t>involved</a:t>
            </a:r>
            <a:r>
              <a:rPr lang="de-CH" b="1" dirty="0">
                <a:solidFill>
                  <a:schemeClr val="accent6">
                    <a:lumMod val="50000"/>
                  </a:schemeClr>
                </a:solidFill>
              </a:rPr>
              <a:t> in </a:t>
            </a:r>
            <a:r>
              <a:rPr lang="de-CH" b="1" dirty="0" err="1">
                <a:solidFill>
                  <a:schemeClr val="accent6">
                    <a:lumMod val="50000"/>
                  </a:schemeClr>
                </a:solidFill>
              </a:rPr>
              <a:t>controlling</a:t>
            </a:r>
            <a:r>
              <a:rPr lang="de-CH" b="1" dirty="0">
                <a:solidFill>
                  <a:schemeClr val="accent6">
                    <a:lumMod val="50000"/>
                  </a:schemeClr>
                </a:solidFill>
              </a:rPr>
              <a:t> </a:t>
            </a:r>
            <a:r>
              <a:rPr lang="de-CH" b="1" dirty="0" err="1">
                <a:solidFill>
                  <a:schemeClr val="accent6">
                    <a:lumMod val="50000"/>
                  </a:schemeClr>
                </a:solidFill>
              </a:rPr>
              <a:t>respiratory</a:t>
            </a:r>
            <a:r>
              <a:rPr lang="de-CH" b="1" dirty="0">
                <a:solidFill>
                  <a:schemeClr val="accent6">
                    <a:lumMod val="50000"/>
                  </a:schemeClr>
                </a:solidFill>
              </a:rPr>
              <a:t> </a:t>
            </a:r>
            <a:r>
              <a:rPr lang="de-CH" b="1" dirty="0" err="1">
                <a:solidFill>
                  <a:schemeClr val="accent6">
                    <a:lumMod val="50000"/>
                  </a:schemeClr>
                </a:solidFill>
              </a:rPr>
              <a:t>function</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cardiovascular</a:t>
            </a:r>
            <a:r>
              <a:rPr lang="de-CH" b="1" dirty="0">
                <a:solidFill>
                  <a:schemeClr val="accent6">
                    <a:lumMod val="50000"/>
                  </a:schemeClr>
                </a:solidFill>
              </a:rPr>
              <a:t> </a:t>
            </a:r>
            <a:r>
              <a:rPr lang="de-CH" b="1" dirty="0" err="1">
                <a:solidFill>
                  <a:schemeClr val="accent6">
                    <a:lumMod val="50000"/>
                  </a:schemeClr>
                </a:solidFill>
              </a:rPr>
              <a:t>system</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well</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gastrointestinal and digestive </a:t>
            </a:r>
            <a:r>
              <a:rPr lang="de-CH" b="1" dirty="0" err="1">
                <a:solidFill>
                  <a:schemeClr val="accent6">
                    <a:lumMod val="50000"/>
                  </a:schemeClr>
                </a:solidFill>
              </a:rPr>
              <a:t>activities</a:t>
            </a:r>
            <a:r>
              <a:rPr lang="de-CH" b="1" dirty="0">
                <a:solidFill>
                  <a:schemeClr val="accent6">
                    <a:lumMod val="50000"/>
                  </a:schemeClr>
                </a:solidFill>
              </a:rPr>
              <a:t>. </a:t>
            </a:r>
          </a:p>
          <a:p>
            <a:endParaRPr lang="el-GR" dirty="0"/>
          </a:p>
        </p:txBody>
      </p:sp>
      <p:pic>
        <p:nvPicPr>
          <p:cNvPr id="63490" name="Picture 2" descr="Motor (efferent) cranial nerve nuclei">
            <a:extLst>
              <a:ext uri="{FF2B5EF4-FFF2-40B4-BE49-F238E27FC236}">
                <a16:creationId xmlns:a16="http://schemas.microsoft.com/office/drawing/2014/main" id="{B293BD96-728E-97E5-AAF1-8423E8C23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400" y="141112"/>
            <a:ext cx="4572000" cy="657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8428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42BEFF-BA9E-DDE1-0137-2921AEEB7D3E}"/>
              </a:ext>
            </a:extLst>
          </p:cNvPr>
          <p:cNvSpPr>
            <a:spLocks noGrp="1"/>
          </p:cNvSpPr>
          <p:nvPr>
            <p:ph type="title"/>
          </p:nvPr>
        </p:nvSpPr>
        <p:spPr>
          <a:xfrm>
            <a:off x="2587101" y="306209"/>
            <a:ext cx="6645676" cy="749655"/>
          </a:xfrm>
        </p:spPr>
        <p:txBody>
          <a:bodyPr>
            <a:normAutofit/>
          </a:bodyPr>
          <a:lstStyle/>
          <a:p>
            <a:pPr algn="ctr"/>
            <a:r>
              <a:rPr lang="en-US" sz="4000" b="1" dirty="0">
                <a:solidFill>
                  <a:srgbClr val="FF8427"/>
                </a:solidFill>
                <a:latin typeface="Calibri" panose="020F0502020204030204"/>
                <a:ea typeface="+mn-ea"/>
                <a:cs typeface="+mn-cs"/>
              </a:rPr>
              <a:t>Lesions</a:t>
            </a:r>
            <a:endParaRPr lang="el-GR" sz="4000" dirty="0"/>
          </a:p>
        </p:txBody>
      </p:sp>
      <p:sp>
        <p:nvSpPr>
          <p:cNvPr id="3" name="Θέση περιεχομένου 2">
            <a:extLst>
              <a:ext uri="{FF2B5EF4-FFF2-40B4-BE49-F238E27FC236}">
                <a16:creationId xmlns:a16="http://schemas.microsoft.com/office/drawing/2014/main" id="{9D9B0B68-F2CC-05ED-FADD-3DB6E981691B}"/>
              </a:ext>
            </a:extLst>
          </p:cNvPr>
          <p:cNvSpPr>
            <a:spLocks noGrp="1"/>
          </p:cNvSpPr>
          <p:nvPr>
            <p:ph idx="1"/>
          </p:nvPr>
        </p:nvSpPr>
        <p:spPr>
          <a:xfrm>
            <a:off x="565211" y="1166766"/>
            <a:ext cx="11061577" cy="5038725"/>
          </a:xfrm>
        </p:spPr>
        <p:txBody>
          <a:bodyPr>
            <a:normAutofit/>
          </a:bodyPr>
          <a:lstStyle/>
          <a:p>
            <a:pPr algn="just"/>
            <a:r>
              <a:rPr lang="en" sz="3200" dirty="0"/>
              <a:t>Deafness: (a) conductive deafness → outer or middle ear pathology (otitis), (b) sensorineural hearing loss → pathology of cochlea or pathway from cochlea to brain.</a:t>
            </a:r>
            <a:endParaRPr lang="el-GR" sz="3200" dirty="0"/>
          </a:p>
          <a:p>
            <a:pPr algn="just"/>
            <a:r>
              <a:rPr lang="en" sz="3200" dirty="0"/>
              <a:t>Acoustic neuroma (vestibular schwannoma): slow-growing benign tumor of Schwann cells → progressive unilateral hearing loss, balance disorder, tinnitus (commonly in the internal acoustic meatus).</a:t>
            </a:r>
            <a:r>
              <a:rPr lang="el-GR" sz="3200" dirty="0"/>
              <a:t>                                            </a:t>
            </a:r>
          </a:p>
          <a:p>
            <a:pPr algn="just"/>
            <a:r>
              <a:rPr lang="en" sz="3200" dirty="0"/>
              <a:t>Other lesions: tinnitus, vertigo, partial or complete hearing loss.</a:t>
            </a:r>
          </a:p>
          <a:p>
            <a:pPr marL="0" indent="0">
              <a:buNone/>
            </a:pPr>
            <a:endParaRPr lang="el-GR" dirty="0"/>
          </a:p>
        </p:txBody>
      </p:sp>
    </p:spTree>
    <p:extLst>
      <p:ext uri="{BB962C8B-B14F-4D97-AF65-F5344CB8AC3E}">
        <p14:creationId xmlns:p14="http://schemas.microsoft.com/office/powerpoint/2010/main" val="36840800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EF2565-531B-2073-AA91-C2FB6D883110}"/>
              </a:ext>
            </a:extLst>
          </p:cNvPr>
          <p:cNvSpPr txBox="1"/>
          <p:nvPr/>
        </p:nvSpPr>
        <p:spPr>
          <a:xfrm>
            <a:off x="8442665" y="4314792"/>
            <a:ext cx="2765332" cy="257208"/>
          </a:xfrm>
          <a:prstGeom prst="rect">
            <a:avLst/>
          </a:prstGeom>
          <a:solidFill>
            <a:schemeClr val="bg1"/>
          </a:solidFill>
        </p:spPr>
        <p:txBody>
          <a:bodyPr wrap="square" rtlCol="0">
            <a:spAutoFit/>
          </a:bodyPr>
          <a:lstStyle/>
          <a:p>
            <a:endParaRPr lang="el-GR" dirty="0"/>
          </a:p>
        </p:txBody>
      </p:sp>
      <p:grpSp>
        <p:nvGrpSpPr>
          <p:cNvPr id="5" name="Group 1">
            <a:extLst>
              <a:ext uri="{FF2B5EF4-FFF2-40B4-BE49-F238E27FC236}">
                <a16:creationId xmlns:a16="http://schemas.microsoft.com/office/drawing/2014/main" id="{B2AD62C6-4FA0-B4FD-7E05-CFC31FCDA7A8}"/>
              </a:ext>
            </a:extLst>
          </p:cNvPr>
          <p:cNvGrpSpPr/>
          <p:nvPr/>
        </p:nvGrpSpPr>
        <p:grpSpPr>
          <a:xfrm>
            <a:off x="525275" y="1058003"/>
            <a:ext cx="11141447" cy="5273456"/>
            <a:chOff x="1274412" y="2410150"/>
            <a:chExt cx="10191447" cy="4288884"/>
          </a:xfrm>
        </p:grpSpPr>
        <p:pic>
          <p:nvPicPr>
            <p:cNvPr id="9" name="Εικόνα 8">
              <a:extLst>
                <a:ext uri="{FF2B5EF4-FFF2-40B4-BE49-F238E27FC236}">
                  <a16:creationId xmlns:a16="http://schemas.microsoft.com/office/drawing/2014/main" id="{8C3FBB7A-7745-0986-7BC8-6D6A93461A17}"/>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10" name="Ευθεία γραμμή σύνδεσης 9">
              <a:extLst>
                <a:ext uri="{FF2B5EF4-FFF2-40B4-BE49-F238E27FC236}">
                  <a16:creationId xmlns:a16="http://schemas.microsoft.com/office/drawing/2014/main" id="{9C3A6E02-D003-EE03-CE53-84DEFE0858FD}"/>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1F0211EE-E7ED-A7B1-65A5-0B6F4707B239}"/>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46103B06-D80C-806D-0C7A-873C1E0B3FEE}"/>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7E477FD4-4287-3C9D-C420-540954AD0085}"/>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BE7CE381-FA9C-CE66-CDC6-1207423CE9C0}"/>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753D2615-61E9-B4EF-0B72-7BA85F2A761D}"/>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a:extLst>
                <a:ext uri="{FF2B5EF4-FFF2-40B4-BE49-F238E27FC236}">
                  <a16:creationId xmlns:a16="http://schemas.microsoft.com/office/drawing/2014/main" id="{11E21935-BAFD-9A00-4499-6B897D0447C2}"/>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E9468D8F-BC92-F738-4752-A01F81EDA170}"/>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2C654B64-0508-0F51-C5EE-5C73DB0134B7}"/>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C8A48A6F-1A7D-B212-2B7A-44FBA654B808}"/>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id="{7AC46F49-1848-7681-895C-371255A515DE}"/>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2BA9347E-8122-C070-DFDE-1665EA973DE3}"/>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EFF8C37-CC48-2F4E-FA17-BA1AFCDA944A}"/>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23" name="TextBox 22">
              <a:extLst>
                <a:ext uri="{FF2B5EF4-FFF2-40B4-BE49-F238E27FC236}">
                  <a16:creationId xmlns:a16="http://schemas.microsoft.com/office/drawing/2014/main" id="{F9B4DFC0-7CAE-7515-A700-5BC87654BDE7}"/>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24" name="TextBox 23">
              <a:extLst>
                <a:ext uri="{FF2B5EF4-FFF2-40B4-BE49-F238E27FC236}">
                  <a16:creationId xmlns:a16="http://schemas.microsoft.com/office/drawing/2014/main" id="{F4DFF195-B3EE-4C6E-538E-AD291ABE3494}"/>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25" name="TextBox 24">
              <a:extLst>
                <a:ext uri="{FF2B5EF4-FFF2-40B4-BE49-F238E27FC236}">
                  <a16:creationId xmlns:a16="http://schemas.microsoft.com/office/drawing/2014/main" id="{5F9AC9BD-C6D3-0C9F-E540-BCA6B88370F9}"/>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26" name="TextBox 25">
              <a:extLst>
                <a:ext uri="{FF2B5EF4-FFF2-40B4-BE49-F238E27FC236}">
                  <a16:creationId xmlns:a16="http://schemas.microsoft.com/office/drawing/2014/main" id="{D1F02EB0-928F-2DEA-0A00-DAAD17403982}"/>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27" name="TextBox 26">
              <a:extLst>
                <a:ext uri="{FF2B5EF4-FFF2-40B4-BE49-F238E27FC236}">
                  <a16:creationId xmlns:a16="http://schemas.microsoft.com/office/drawing/2014/main" id="{1E926855-D611-9B83-6FEC-6D0165933092}"/>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28" name="TextBox 27">
              <a:extLst>
                <a:ext uri="{FF2B5EF4-FFF2-40B4-BE49-F238E27FC236}">
                  <a16:creationId xmlns:a16="http://schemas.microsoft.com/office/drawing/2014/main" id="{4E497C5C-EE25-1BCA-0763-CD7C458DE2B7}"/>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29" name="TextBox 28">
              <a:extLst>
                <a:ext uri="{FF2B5EF4-FFF2-40B4-BE49-F238E27FC236}">
                  <a16:creationId xmlns:a16="http://schemas.microsoft.com/office/drawing/2014/main" id="{191BB5D4-4581-043C-3480-9B064C30450A}"/>
                </a:ext>
              </a:extLst>
            </p:cNvPr>
            <p:cNvSpPr txBox="1"/>
            <p:nvPr/>
          </p:nvSpPr>
          <p:spPr>
            <a:xfrm>
              <a:off x="1395881" y="4841994"/>
              <a:ext cx="2221006" cy="275345"/>
            </a:xfrm>
            <a:prstGeom prst="rect">
              <a:avLst/>
            </a:prstGeom>
            <a:noFill/>
          </p:spPr>
          <p:txBody>
            <a:bodyPr wrap="square" rtlCol="0">
              <a:spAutoFit/>
            </a:bodyPr>
            <a:lstStyle/>
            <a:p>
              <a:r>
                <a:rPr lang="en-US" sz="1600" dirty="0"/>
                <a:t>VIII. Vestibulocochlear n.</a:t>
              </a:r>
              <a:endParaRPr lang="el-GR" sz="1600" dirty="0"/>
            </a:p>
          </p:txBody>
        </p:sp>
        <p:sp>
          <p:nvSpPr>
            <p:cNvPr id="30" name="TextBox 29">
              <a:extLst>
                <a:ext uri="{FF2B5EF4-FFF2-40B4-BE49-F238E27FC236}">
                  <a16:creationId xmlns:a16="http://schemas.microsoft.com/office/drawing/2014/main" id="{19A3A958-34BC-3A3A-4BA0-387A6E2487DE}"/>
                </a:ext>
              </a:extLst>
            </p:cNvPr>
            <p:cNvSpPr txBox="1"/>
            <p:nvPr/>
          </p:nvSpPr>
          <p:spPr>
            <a:xfrm>
              <a:off x="8686801" y="4892863"/>
              <a:ext cx="2374223" cy="275345"/>
            </a:xfrm>
            <a:prstGeom prst="rect">
              <a:avLst/>
            </a:prstGeom>
            <a:noFill/>
          </p:spPr>
          <p:txBody>
            <a:bodyPr wrap="square" rtlCol="0">
              <a:spAutoFit/>
            </a:bodyPr>
            <a:lstStyle/>
            <a:p>
              <a:r>
                <a:rPr lang="el-GR" sz="1600" b="1" dirty="0"/>
                <a:t>ΙΧ. </a:t>
              </a:r>
              <a:r>
                <a:rPr lang="en-US" sz="1600" b="1" dirty="0"/>
                <a:t>Glossopharyngeal n.</a:t>
              </a:r>
              <a:endParaRPr lang="el-GR" sz="1600" b="1" dirty="0"/>
            </a:p>
          </p:txBody>
        </p:sp>
        <p:sp>
          <p:nvSpPr>
            <p:cNvPr id="31" name="TextBox 30">
              <a:extLst>
                <a:ext uri="{FF2B5EF4-FFF2-40B4-BE49-F238E27FC236}">
                  <a16:creationId xmlns:a16="http://schemas.microsoft.com/office/drawing/2014/main" id="{82AAF5F8-DCBF-2136-F5F2-4E2A49ADD01C}"/>
                </a:ext>
              </a:extLst>
            </p:cNvPr>
            <p:cNvSpPr txBox="1"/>
            <p:nvPr/>
          </p:nvSpPr>
          <p:spPr>
            <a:xfrm>
              <a:off x="1274412" y="5095909"/>
              <a:ext cx="2169459"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32" name="TextBox 31">
              <a:extLst>
                <a:ext uri="{FF2B5EF4-FFF2-40B4-BE49-F238E27FC236}">
                  <a16:creationId xmlns:a16="http://schemas.microsoft.com/office/drawing/2014/main" id="{BD5AF6A6-9512-E247-20B5-386685056D86}"/>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33" name="TextBox 32">
              <a:extLst>
                <a:ext uri="{FF2B5EF4-FFF2-40B4-BE49-F238E27FC236}">
                  <a16:creationId xmlns:a16="http://schemas.microsoft.com/office/drawing/2014/main" id="{2DB5F2CE-6A64-1C82-AA9C-296C740B1608}"/>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
        <p:nvSpPr>
          <p:cNvPr id="60" name="Τίτλος 59">
            <a:extLst>
              <a:ext uri="{FF2B5EF4-FFF2-40B4-BE49-F238E27FC236}">
                <a16:creationId xmlns:a16="http://schemas.microsoft.com/office/drawing/2014/main" id="{8C6A8966-1FEE-B844-4545-A94171B995B0}"/>
              </a:ext>
            </a:extLst>
          </p:cNvPr>
          <p:cNvSpPr>
            <a:spLocks noGrp="1"/>
          </p:cNvSpPr>
          <p:nvPr>
            <p:ph type="title"/>
          </p:nvPr>
        </p:nvSpPr>
        <p:spPr>
          <a:xfrm>
            <a:off x="838200" y="98934"/>
            <a:ext cx="10515600" cy="1325563"/>
          </a:xfrm>
        </p:spPr>
        <p:txBody>
          <a:bodyPr>
            <a:normAutofit/>
          </a:bodyPr>
          <a:lstStyle/>
          <a:p>
            <a:pPr algn="ctr"/>
            <a:r>
              <a:rPr lang="en-US" sz="4800" b="1" dirty="0">
                <a:solidFill>
                  <a:srgbClr val="FF0000"/>
                </a:solidFill>
              </a:rPr>
              <a:t>IX. Glossopharyngeal Nerve</a:t>
            </a:r>
            <a:endParaRPr lang="el-GR" sz="4800" b="1" dirty="0">
              <a:solidFill>
                <a:srgbClr val="FF0000"/>
              </a:solidFill>
            </a:endParaRPr>
          </a:p>
        </p:txBody>
      </p:sp>
    </p:spTree>
    <p:extLst>
      <p:ext uri="{BB962C8B-B14F-4D97-AF65-F5344CB8AC3E}">
        <p14:creationId xmlns:p14="http://schemas.microsoft.com/office/powerpoint/2010/main" val="41845258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4D59440-ECF7-0C03-BA25-8C0CCFA203F8}"/>
              </a:ext>
            </a:extLst>
          </p:cNvPr>
          <p:cNvSpPr>
            <a:spLocks noGrp="1"/>
          </p:cNvSpPr>
          <p:nvPr>
            <p:ph idx="1"/>
          </p:nvPr>
        </p:nvSpPr>
        <p:spPr>
          <a:xfrm>
            <a:off x="426128" y="661308"/>
            <a:ext cx="11232472" cy="5393264"/>
          </a:xfrm>
        </p:spPr>
        <p:txBody>
          <a:bodyPr>
            <a:normAutofit/>
          </a:bodyPr>
          <a:lstStyle/>
          <a:p>
            <a:pPr algn="just"/>
            <a:r>
              <a:rPr kumimoji="0" lang="el-GR" sz="2400" b="1" i="0" u="none" strike="noStrike" kern="1200" cap="none" spc="0" normalizeH="0" baseline="0" noProof="0" dirty="0">
                <a:ln/>
                <a:solidFill>
                  <a:srgbClr val="B64926"/>
                </a:solidFill>
                <a:effectLst/>
                <a:uLnTx/>
                <a:uFillTx/>
                <a:latin typeface="Calibri" panose="020F0502020204030204"/>
                <a:ea typeface="+mn-ea"/>
                <a:cs typeface="+mn-cs"/>
              </a:rPr>
              <a:t> </a:t>
            </a:r>
            <a:r>
              <a:rPr kumimoji="0" lang="en-US" sz="2400" b="1" i="0" u="none" strike="noStrike" kern="1200" cap="none" spc="0" normalizeH="0" baseline="0" noProof="0" dirty="0">
                <a:ln/>
                <a:solidFill>
                  <a:srgbClr val="B64926"/>
                </a:solidFill>
                <a:effectLst/>
                <a:uLnTx/>
                <a:uFillTx/>
                <a:latin typeface="Calibri" panose="020F0502020204030204"/>
                <a:ea typeface="+mn-ea"/>
                <a:cs typeface="+mn-cs"/>
              </a:rPr>
              <a:t>Function</a:t>
            </a:r>
            <a:r>
              <a:rPr kumimoji="0" lang="el-GR" sz="2400" b="1" i="0" u="none" strike="noStrike" kern="1200" cap="none" spc="0" normalizeH="0" baseline="0" noProof="0" dirty="0">
                <a:ln/>
                <a:solidFill>
                  <a:srgbClr val="B64926"/>
                </a:solidFill>
                <a:effectLst/>
                <a:uLnTx/>
                <a:uFillTx/>
                <a:latin typeface="Calibri" panose="020F0502020204030204"/>
                <a:ea typeface="+mn-ea"/>
                <a:cs typeface="+mn-cs"/>
              </a:rPr>
              <a:t>: </a:t>
            </a:r>
            <a:r>
              <a:rPr lang="en" sz="2400" dirty="0"/>
              <a:t>general and special sensory and visceral sensory; branchial motor and visceral motor to derivatives of the 3rd pharyngeal arch.</a:t>
            </a:r>
            <a:endParaRPr kumimoji="0" lang="el-GR" sz="2400" i="0" u="none" strike="noStrike" kern="1200" cap="none" spc="0" normalizeH="0" baseline="0" noProof="0" dirty="0">
              <a:ln/>
              <a:effectLst/>
              <a:uLnTx/>
              <a:uFillTx/>
              <a:latin typeface="Calibri" panose="020F0502020204030204"/>
              <a:ea typeface="+mn-ea"/>
              <a:cs typeface="+mn-cs"/>
            </a:endParaRPr>
          </a:p>
          <a:p>
            <a:pPr algn="just"/>
            <a:endParaRPr kumimoji="0" lang="el-GR" sz="2400" i="0" u="none" strike="noStrike" kern="1200" cap="none" spc="0" normalizeH="0" baseline="0" noProof="0" dirty="0">
              <a:ln/>
              <a:effectLst/>
              <a:uLnTx/>
              <a:uFillTx/>
              <a:latin typeface="Calibri" panose="020F0502020204030204"/>
              <a:ea typeface="+mn-ea"/>
              <a:cs typeface="+mn-cs"/>
            </a:endParaRPr>
          </a:p>
          <a:p>
            <a:pPr algn="just"/>
            <a:r>
              <a:rPr kumimoji="0" lang="en-US" sz="2400" b="1" i="0" u="none" strike="noStrike" kern="1200" cap="none" spc="0" normalizeH="0" baseline="0" noProof="0" dirty="0">
                <a:ln/>
                <a:solidFill>
                  <a:srgbClr val="B64926"/>
                </a:solidFill>
                <a:effectLst/>
                <a:uLnTx/>
                <a:uFillTx/>
                <a:latin typeface="Calibri" panose="020F0502020204030204"/>
                <a:ea typeface="+mn-ea"/>
                <a:cs typeface="+mn-cs"/>
              </a:rPr>
              <a:t>Nuclei:</a:t>
            </a:r>
            <a:r>
              <a:rPr kumimoji="0" lang="el-GR" sz="2400" b="1" i="0" u="none" strike="noStrike" kern="1200" cap="none" spc="0" normalizeH="0" baseline="0" noProof="0" dirty="0">
                <a:ln/>
                <a:solidFill>
                  <a:srgbClr val="B64926"/>
                </a:solidFill>
                <a:effectLst/>
                <a:uLnTx/>
                <a:uFillTx/>
                <a:latin typeface="Calibri" panose="020F0502020204030204"/>
                <a:ea typeface="+mn-ea"/>
                <a:cs typeface="+mn-cs"/>
              </a:rPr>
              <a:t> </a:t>
            </a:r>
            <a:r>
              <a:rPr lang="en" sz="2400" dirty="0"/>
              <a:t>our nuclei in the medulla — two motor (</a:t>
            </a:r>
            <a:r>
              <a:rPr lang="en" sz="2400" dirty="0" err="1"/>
              <a:t>ambiguus</a:t>
            </a:r>
            <a:r>
              <a:rPr lang="en" sz="2400" dirty="0"/>
              <a:t> and inferior salivatory) and two sensory (spinal trigeminal sensory nucleus and nucleus of the solitary tract). </a:t>
            </a:r>
          </a:p>
          <a:p>
            <a:pPr algn="just">
              <a:buFont typeface="Wingdings" pitchFamily="2" charset="2"/>
              <a:buChar char="Ø"/>
            </a:pPr>
            <a:r>
              <a:rPr lang="en" sz="2400" dirty="0"/>
              <a:t>Three of these share components with the </a:t>
            </a:r>
            <a:r>
              <a:rPr lang="en" sz="2400" dirty="0" err="1"/>
              <a:t>vagus</a:t>
            </a:r>
            <a:r>
              <a:rPr lang="en" sz="2400" dirty="0"/>
              <a:t> nerve.</a:t>
            </a:r>
            <a:endParaRPr lang="el-GR" sz="2400" dirty="0">
              <a:ln/>
              <a:latin typeface="Calibri" panose="020F0502020204030204"/>
            </a:endParaRPr>
          </a:p>
          <a:p>
            <a:pPr algn="just"/>
            <a:r>
              <a:rPr kumimoji="0" lang="en-US" sz="2400" b="1" i="0" u="none" strike="noStrike" kern="1200" cap="none" spc="0" normalizeH="0" baseline="0" noProof="0" dirty="0">
                <a:ln/>
                <a:solidFill>
                  <a:srgbClr val="B64926"/>
                </a:solidFill>
                <a:effectLst/>
                <a:uLnTx/>
                <a:uFillTx/>
                <a:latin typeface="Calibri" panose="020F0502020204030204"/>
                <a:ea typeface="+mn-ea"/>
                <a:cs typeface="+mn-cs"/>
              </a:rPr>
              <a:t>Emergence:</a:t>
            </a:r>
            <a:r>
              <a:rPr kumimoji="0" lang="el-GR" sz="2400" b="1" i="0" u="none" strike="noStrike" kern="1200" cap="none" spc="0" normalizeH="0" baseline="0" noProof="0" dirty="0">
                <a:ln/>
                <a:solidFill>
                  <a:srgbClr val="B64926"/>
                </a:solidFill>
                <a:effectLst/>
                <a:uLnTx/>
                <a:uFillTx/>
                <a:latin typeface="Calibri" panose="020F0502020204030204"/>
                <a:ea typeface="+mn-ea"/>
                <a:cs typeface="+mn-cs"/>
              </a:rPr>
              <a:t> </a:t>
            </a:r>
            <a:r>
              <a:rPr kumimoji="0" lang="de-CH" sz="2400" b="1" i="0" u="none" strike="noStrike" kern="1200" cap="none" spc="0" normalizeH="0" baseline="0" noProof="0" dirty="0">
                <a:ln/>
                <a:solidFill>
                  <a:schemeClr val="tx1"/>
                </a:solidFill>
                <a:effectLst/>
                <a:uLnTx/>
                <a:uFillTx/>
                <a:latin typeface="Calibri" panose="020F0502020204030204"/>
                <a:ea typeface="+mn-ea"/>
                <a:cs typeface="+mn-cs"/>
              </a:rPr>
              <a:t>l</a:t>
            </a:r>
            <a:r>
              <a:rPr lang="en" sz="2400" dirty="0" err="1">
                <a:solidFill>
                  <a:schemeClr val="tx1"/>
                </a:solidFill>
              </a:rPr>
              <a:t>ateral</a:t>
            </a:r>
            <a:r>
              <a:rPr lang="en" sz="2400" dirty="0">
                <a:solidFill>
                  <a:schemeClr val="tx1"/>
                </a:solidFill>
              </a:rPr>
              <a:t> </a:t>
            </a:r>
            <a:r>
              <a:rPr lang="en" sz="2400" dirty="0"/>
              <a:t>surface of medulla</a:t>
            </a:r>
            <a:endParaRPr kumimoji="0" lang="el-GR" sz="2400" i="0" u="none" strike="noStrike" kern="1200" cap="none" spc="0" normalizeH="0" baseline="0" noProof="0" dirty="0">
              <a:ln/>
              <a:effectLst/>
              <a:uLnTx/>
              <a:uFillTx/>
              <a:latin typeface="Calibri" panose="020F0502020204030204"/>
              <a:ea typeface="+mn-ea"/>
              <a:cs typeface="+mn-cs"/>
            </a:endParaRPr>
          </a:p>
          <a:p>
            <a:pPr algn="just"/>
            <a:endParaRPr kumimoji="0" lang="el-GR" sz="2400" i="0" u="none" strike="noStrike" kern="1200" cap="none" spc="0" normalizeH="0" baseline="0" noProof="0" dirty="0">
              <a:ln/>
              <a:effectLst/>
              <a:uLnTx/>
              <a:uFillTx/>
              <a:latin typeface="Calibri" panose="020F0502020204030204"/>
              <a:ea typeface="+mn-ea"/>
              <a:cs typeface="+mn-cs"/>
            </a:endParaRPr>
          </a:p>
          <a:p>
            <a:pPr algn="just"/>
            <a:r>
              <a:rPr lang="en-US" sz="2400" b="1" dirty="0">
                <a:ln/>
                <a:solidFill>
                  <a:srgbClr val="B64926"/>
                </a:solidFill>
                <a:latin typeface="Calibri" panose="020F0502020204030204"/>
              </a:rPr>
              <a:t>Course: </a:t>
            </a:r>
            <a:r>
              <a:rPr lang="en" sz="2400" dirty="0"/>
              <a:t>medulla → jugular foramen → descends parallel to stylopharyngeus muscle → between superior and middle pharyngeal constrictors → to pharynx and tongue.</a:t>
            </a:r>
            <a:endParaRPr lang="el-GR" sz="2400" dirty="0"/>
          </a:p>
        </p:txBody>
      </p:sp>
    </p:spTree>
    <p:extLst>
      <p:ext uri="{BB962C8B-B14F-4D97-AF65-F5344CB8AC3E}">
        <p14:creationId xmlns:p14="http://schemas.microsoft.com/office/powerpoint/2010/main" val="31938598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93DC2E-FED5-840D-3AF8-875E735E6983}"/>
              </a:ext>
            </a:extLst>
          </p:cNvPr>
          <p:cNvSpPr>
            <a:spLocks noGrp="1"/>
          </p:cNvSpPr>
          <p:nvPr>
            <p:ph type="title"/>
          </p:nvPr>
        </p:nvSpPr>
        <p:spPr>
          <a:xfrm>
            <a:off x="1077897" y="341790"/>
            <a:ext cx="4044518" cy="616490"/>
          </a:xfrm>
        </p:spPr>
        <p:txBody>
          <a:bodyPr/>
          <a:lstStyle/>
          <a:p>
            <a:r>
              <a:rPr lang="en-US" sz="3200" b="1" dirty="0">
                <a:solidFill>
                  <a:srgbClr val="FF8427"/>
                </a:solidFill>
                <a:latin typeface="Calibri" panose="020F0502020204030204"/>
              </a:rPr>
              <a:t>Innervation:</a:t>
            </a:r>
            <a:endParaRPr lang="el-GR" dirty="0"/>
          </a:p>
        </p:txBody>
      </p:sp>
      <p:sp>
        <p:nvSpPr>
          <p:cNvPr id="3" name="Θέση περιεχομένου 2">
            <a:extLst>
              <a:ext uri="{FF2B5EF4-FFF2-40B4-BE49-F238E27FC236}">
                <a16:creationId xmlns:a16="http://schemas.microsoft.com/office/drawing/2014/main" id="{42FCED4B-6EC1-6E4C-4AFE-7AEDB43785F6}"/>
              </a:ext>
            </a:extLst>
          </p:cNvPr>
          <p:cNvSpPr>
            <a:spLocks noGrp="1"/>
          </p:cNvSpPr>
          <p:nvPr>
            <p:ph idx="1"/>
          </p:nvPr>
        </p:nvSpPr>
        <p:spPr>
          <a:xfrm>
            <a:off x="615517" y="1313895"/>
            <a:ext cx="4541668" cy="5433134"/>
          </a:xfrm>
        </p:spPr>
        <p:txBody>
          <a:bodyPr>
            <a:normAutofit/>
          </a:bodyPr>
          <a:lstStyle/>
          <a:p>
            <a:r>
              <a:rPr lang="en" sz="2400" dirty="0"/>
              <a:t>Afferent (sensory) from tongue and pharynx</a:t>
            </a:r>
          </a:p>
          <a:p>
            <a:r>
              <a:rPr lang="en" sz="2400" dirty="0"/>
              <a:t>Efferent to stylopharyngeus and parotid gland (via lesser petrosal nerve to </a:t>
            </a:r>
            <a:r>
              <a:rPr lang="en" sz="2400" dirty="0" err="1"/>
              <a:t>otic</a:t>
            </a:r>
            <a:r>
              <a:rPr lang="en" sz="2400" dirty="0"/>
              <a:t> ganglion)</a:t>
            </a:r>
          </a:p>
          <a:p>
            <a:r>
              <a:rPr lang="en" sz="2400" dirty="0"/>
              <a:t>Motor innervation to stylopharyngeus.</a:t>
            </a:r>
          </a:p>
          <a:p>
            <a:r>
              <a:rPr lang="en" sz="2400" dirty="0"/>
              <a:t>Visceral motor to parotid gland</a:t>
            </a:r>
          </a:p>
          <a:p>
            <a:r>
              <a:rPr lang="en" sz="2400" dirty="0"/>
              <a:t>Sensory (taste) to posterior third of the tongue.</a:t>
            </a:r>
            <a:endParaRPr lang="el-GR" sz="2400" dirty="0"/>
          </a:p>
        </p:txBody>
      </p:sp>
      <p:sp>
        <p:nvSpPr>
          <p:cNvPr id="4" name="TextBox 3">
            <a:extLst>
              <a:ext uri="{FF2B5EF4-FFF2-40B4-BE49-F238E27FC236}">
                <a16:creationId xmlns:a16="http://schemas.microsoft.com/office/drawing/2014/main" id="{B7933D31-66DF-66ED-59AE-87049B462710}"/>
              </a:ext>
            </a:extLst>
          </p:cNvPr>
          <p:cNvSpPr txBox="1"/>
          <p:nvPr/>
        </p:nvSpPr>
        <p:spPr>
          <a:xfrm>
            <a:off x="5983550" y="247034"/>
            <a:ext cx="5592933" cy="4585871"/>
          </a:xfrm>
          <a:prstGeom prst="rect">
            <a:avLst/>
          </a:prstGeom>
          <a:noFill/>
        </p:spPr>
        <p:txBody>
          <a:bodyPr wrap="square" rtlCol="0">
            <a:spAutoFit/>
          </a:bodyPr>
          <a:lstStyle/>
          <a:p>
            <a:r>
              <a:rPr lang="en-US" sz="3200" b="1" dirty="0">
                <a:solidFill>
                  <a:schemeClr val="accent4"/>
                </a:solidFill>
              </a:rPr>
              <a:t>General Sensory Branches:</a:t>
            </a:r>
            <a:endParaRPr lang="el-GR" sz="3200" b="1" dirty="0">
              <a:solidFill>
                <a:schemeClr val="accent4"/>
              </a:solidFill>
            </a:endParaRPr>
          </a:p>
          <a:p>
            <a:endParaRPr lang="el-GR" sz="3200" b="1" dirty="0">
              <a:solidFill>
                <a:schemeClr val="accent4"/>
              </a:solidFill>
            </a:endParaRPr>
          </a:p>
          <a:p>
            <a:pPr marL="342900" indent="-342900">
              <a:buAutoNum type="arabicParenR"/>
            </a:pPr>
            <a:r>
              <a:rPr lang="en" sz="2400" dirty="0"/>
              <a:t>tympanic nerve</a:t>
            </a:r>
          </a:p>
          <a:p>
            <a:pPr marL="342900" indent="-342900">
              <a:buAutoNum type="arabicParenR"/>
            </a:pPr>
            <a:r>
              <a:rPr lang="en" sz="2400" dirty="0"/>
              <a:t>carotid sinus nerve (to carotid sinus pressure receptor and carotid body chemoreceptor)</a:t>
            </a:r>
          </a:p>
          <a:p>
            <a:pPr marL="342900" indent="-342900">
              <a:buAutoNum type="arabicParenR"/>
            </a:pPr>
            <a:r>
              <a:rPr lang="en" sz="2400" dirty="0"/>
              <a:t>pharyngeal, tonsillar and lingual branches to (a) oropharynx, (b) isthmus of </a:t>
            </a:r>
            <a:r>
              <a:rPr lang="en" sz="2400" dirty="0" err="1"/>
              <a:t>fauces</a:t>
            </a:r>
            <a:r>
              <a:rPr lang="en" sz="2400" dirty="0"/>
              <a:t>, (c) soft palate, (d) palatine tonsil, and (e) posterior third of tongue</a:t>
            </a:r>
            <a:r>
              <a:rPr lang="el-GR" sz="2400" dirty="0"/>
              <a:t>*</a:t>
            </a:r>
          </a:p>
          <a:p>
            <a:r>
              <a:rPr lang="el-GR" dirty="0"/>
              <a:t>* </a:t>
            </a:r>
            <a:r>
              <a:rPr lang="en" dirty="0"/>
              <a:t>These branches can mediate gag reflex (touch, pain, temperature → gag/vomit reflex).</a:t>
            </a:r>
            <a:endParaRPr lang="el-GR" dirty="0"/>
          </a:p>
        </p:txBody>
      </p:sp>
    </p:spTree>
    <p:extLst>
      <p:ext uri="{BB962C8B-B14F-4D97-AF65-F5344CB8AC3E}">
        <p14:creationId xmlns:p14="http://schemas.microsoft.com/office/powerpoint/2010/main" val="42914696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26A90D-4A82-27A0-CC01-36317B3F179B}"/>
              </a:ext>
            </a:extLst>
          </p:cNvPr>
          <p:cNvSpPr>
            <a:spLocks noGrp="1"/>
          </p:cNvSpPr>
          <p:nvPr>
            <p:ph type="title"/>
          </p:nvPr>
        </p:nvSpPr>
        <p:spPr>
          <a:xfrm>
            <a:off x="643467" y="101600"/>
            <a:ext cx="11017955" cy="1343378"/>
          </a:xfrm>
        </p:spPr>
        <p:txBody>
          <a:bodyPr>
            <a:normAutofit/>
          </a:bodyPr>
          <a:lstStyle/>
          <a:p>
            <a:pPr algn="ctr"/>
            <a:r>
              <a:rPr lang="de-CH" sz="3200" b="1" dirty="0" err="1">
                <a:solidFill>
                  <a:schemeClr val="accent6">
                    <a:lumMod val="50000"/>
                  </a:schemeClr>
                </a:solidFill>
              </a:rPr>
              <a:t>Glossopharyngeal</a:t>
            </a:r>
            <a:r>
              <a:rPr lang="de-CH" sz="3200" b="1" dirty="0">
                <a:solidFill>
                  <a:schemeClr val="accent6">
                    <a:lumMod val="50000"/>
                  </a:schemeClr>
                </a:solidFill>
              </a:rPr>
              <a:t> nerve: </a:t>
            </a:r>
            <a:r>
              <a:rPr lang="de-CH" sz="3200" b="1" dirty="0" err="1">
                <a:solidFill>
                  <a:schemeClr val="accent6">
                    <a:lumMod val="50000"/>
                  </a:schemeClr>
                </a:solidFill>
              </a:rPr>
              <a:t>origin</a:t>
            </a:r>
            <a:r>
              <a:rPr lang="de-CH" sz="3200" b="1" dirty="0">
                <a:solidFill>
                  <a:schemeClr val="accent6">
                    <a:lumMod val="50000"/>
                  </a:schemeClr>
                </a:solidFill>
              </a:rPr>
              <a:t> and proximal </a:t>
            </a:r>
            <a:r>
              <a:rPr lang="de-CH" sz="3200" b="1" dirty="0" err="1">
                <a:solidFill>
                  <a:schemeClr val="accent6">
                    <a:lumMod val="50000"/>
                  </a:schemeClr>
                </a:solidFill>
              </a:rPr>
              <a:t>branches</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218FF946-0531-5AFD-31D4-C68C72F9A57D}"/>
              </a:ext>
            </a:extLst>
          </p:cNvPr>
          <p:cNvSpPr>
            <a:spLocks noGrp="1"/>
          </p:cNvSpPr>
          <p:nvPr>
            <p:ph idx="1"/>
          </p:nvPr>
        </p:nvSpPr>
        <p:spPr>
          <a:xfrm>
            <a:off x="643467" y="948267"/>
            <a:ext cx="5681133" cy="5667022"/>
          </a:xfrm>
        </p:spPr>
        <p:txBody>
          <a:bodyPr>
            <a:noAutofit/>
          </a:bodyPr>
          <a:lstStyle/>
          <a:p>
            <a:pPr algn="just">
              <a:buFont typeface="Wingdings" pitchFamily="2" charset="2"/>
              <a:buChar char="Ø"/>
            </a:pPr>
            <a:r>
              <a:rPr lang="de-CH" sz="2400" dirty="0"/>
              <a:t>The </a:t>
            </a:r>
            <a:r>
              <a:rPr lang="de-CH" sz="2400" dirty="0" err="1"/>
              <a:t>glossopharyngeal</a:t>
            </a:r>
            <a:r>
              <a:rPr lang="de-CH" sz="2400" dirty="0"/>
              <a:t> nerve (CN IX) </a:t>
            </a:r>
            <a:r>
              <a:rPr lang="de-CH" sz="2400" dirty="0" err="1"/>
              <a:t>carries</a:t>
            </a:r>
            <a:r>
              <a:rPr lang="de-CH" sz="2400" dirty="0"/>
              <a:t> </a:t>
            </a:r>
            <a:r>
              <a:rPr lang="de-CH" sz="2400" dirty="0" err="1"/>
              <a:t>motor</a:t>
            </a:r>
            <a:r>
              <a:rPr lang="de-CH" sz="2400" dirty="0"/>
              <a:t> </a:t>
            </a:r>
            <a:r>
              <a:rPr lang="de-CH" sz="2400" dirty="0" err="1"/>
              <a:t>fibers</a:t>
            </a:r>
            <a:r>
              <a:rPr lang="de-CH" sz="2400" dirty="0"/>
              <a:t> </a:t>
            </a:r>
            <a:r>
              <a:rPr lang="de-CH" sz="2400" dirty="0" err="1"/>
              <a:t>from</a:t>
            </a:r>
            <a:r>
              <a:rPr lang="de-CH" sz="2400" dirty="0"/>
              <a:t> </a:t>
            </a:r>
            <a:r>
              <a:rPr lang="de-CH" sz="2400" dirty="0" err="1"/>
              <a:t>the</a:t>
            </a:r>
            <a:r>
              <a:rPr lang="de-CH" sz="2400" dirty="0"/>
              <a:t> inferior </a:t>
            </a:r>
            <a:r>
              <a:rPr lang="de-CH" sz="2400" dirty="0" err="1"/>
              <a:t>salivatory</a:t>
            </a:r>
            <a:r>
              <a:rPr lang="de-CH" sz="2400" dirty="0"/>
              <a:t> </a:t>
            </a:r>
            <a:r>
              <a:rPr lang="de-CH" sz="2400" dirty="0" err="1"/>
              <a:t>nucleus</a:t>
            </a:r>
            <a:r>
              <a:rPr lang="de-CH" sz="2400" dirty="0"/>
              <a:t> (</a:t>
            </a:r>
            <a:r>
              <a:rPr lang="de-CH" sz="2400" dirty="0" err="1"/>
              <a:t>general</a:t>
            </a:r>
            <a:r>
              <a:rPr lang="de-CH" sz="2400" dirty="0"/>
              <a:t> </a:t>
            </a:r>
            <a:r>
              <a:rPr lang="de-CH" sz="2400" dirty="0" err="1"/>
              <a:t>visceral</a:t>
            </a:r>
            <a:r>
              <a:rPr lang="de-CH" sz="2400" dirty="0"/>
              <a:t> efferent) and </a:t>
            </a:r>
            <a:r>
              <a:rPr lang="de-CH" sz="2400" dirty="0" err="1"/>
              <a:t>nucleus</a:t>
            </a:r>
            <a:r>
              <a:rPr lang="de-CH" sz="2400" dirty="0"/>
              <a:t> </a:t>
            </a:r>
            <a:r>
              <a:rPr lang="de-CH" sz="2400" dirty="0" err="1"/>
              <a:t>ambiguus</a:t>
            </a:r>
            <a:r>
              <a:rPr lang="de-CH" sz="2400" dirty="0"/>
              <a:t> (</a:t>
            </a:r>
            <a:r>
              <a:rPr lang="de-CH" sz="2400" dirty="0" err="1"/>
              <a:t>general</a:t>
            </a:r>
            <a:r>
              <a:rPr lang="de-CH" sz="2400" dirty="0"/>
              <a:t> </a:t>
            </a:r>
            <a:r>
              <a:rPr lang="de-CH" sz="2400" dirty="0" err="1"/>
              <a:t>somatic</a:t>
            </a:r>
            <a:r>
              <a:rPr lang="de-CH" sz="2400" dirty="0"/>
              <a:t> efferent </a:t>
            </a:r>
            <a:r>
              <a:rPr lang="de-CH" sz="2400" dirty="0" err="1"/>
              <a:t>fibers</a:t>
            </a:r>
            <a:r>
              <a:rPr lang="de-CH" sz="2400" dirty="0"/>
              <a:t>), and </a:t>
            </a:r>
            <a:r>
              <a:rPr lang="de-CH" sz="2400" dirty="0" err="1"/>
              <a:t>sensory</a:t>
            </a:r>
            <a:r>
              <a:rPr lang="de-CH" sz="2400" dirty="0"/>
              <a:t> </a:t>
            </a:r>
            <a:r>
              <a:rPr lang="de-CH" sz="2400" dirty="0" err="1"/>
              <a:t>fibers</a:t>
            </a:r>
            <a:r>
              <a:rPr lang="de-CH" sz="2400" dirty="0"/>
              <a:t> </a:t>
            </a:r>
            <a:r>
              <a:rPr lang="de-CH" sz="2400" dirty="0" err="1"/>
              <a:t>from</a:t>
            </a:r>
            <a:r>
              <a:rPr lang="de-CH" sz="2400" dirty="0"/>
              <a:t> </a:t>
            </a:r>
            <a:r>
              <a:rPr lang="de-CH" sz="2400" dirty="0" err="1"/>
              <a:t>the</a:t>
            </a:r>
            <a:r>
              <a:rPr lang="de-CH" sz="2400" dirty="0"/>
              <a:t> spinal trigeminal </a:t>
            </a:r>
            <a:r>
              <a:rPr lang="de-CH" sz="2400" dirty="0" err="1"/>
              <a:t>nucleus</a:t>
            </a:r>
            <a:r>
              <a:rPr lang="de-CH" sz="2400" dirty="0"/>
              <a:t> (</a:t>
            </a:r>
            <a:r>
              <a:rPr lang="de-CH" sz="2400" dirty="0" err="1"/>
              <a:t>general</a:t>
            </a:r>
            <a:r>
              <a:rPr lang="de-CH" sz="2400" dirty="0"/>
              <a:t> </a:t>
            </a:r>
            <a:r>
              <a:rPr lang="de-CH" sz="2400" dirty="0" err="1"/>
              <a:t>somatic</a:t>
            </a:r>
            <a:r>
              <a:rPr lang="de-CH" sz="2400" dirty="0"/>
              <a:t> afferent) and </a:t>
            </a:r>
            <a:r>
              <a:rPr lang="de-CH" sz="2400" dirty="0" err="1"/>
              <a:t>solitary</a:t>
            </a:r>
            <a:r>
              <a:rPr lang="de-CH" sz="2400" dirty="0"/>
              <a:t> </a:t>
            </a:r>
            <a:r>
              <a:rPr lang="de-CH" sz="2400" dirty="0" err="1"/>
              <a:t>nucleus</a:t>
            </a:r>
            <a:r>
              <a:rPr lang="de-CH" sz="2400" dirty="0"/>
              <a:t> (</a:t>
            </a:r>
            <a:r>
              <a:rPr lang="de-CH" sz="2400" dirty="0" err="1"/>
              <a:t>general</a:t>
            </a:r>
            <a:r>
              <a:rPr lang="de-CH" sz="2400" dirty="0"/>
              <a:t> </a:t>
            </a:r>
            <a:r>
              <a:rPr lang="de-CH" sz="2400" dirty="0" err="1"/>
              <a:t>visceral</a:t>
            </a:r>
            <a:r>
              <a:rPr lang="de-CH" sz="2400" dirty="0"/>
              <a:t> </a:t>
            </a:r>
            <a:r>
              <a:rPr lang="de-CH" sz="2400" dirty="0" err="1"/>
              <a:t>sensory</a:t>
            </a:r>
            <a:r>
              <a:rPr lang="de-CH" sz="2400" dirty="0"/>
              <a:t>).</a:t>
            </a:r>
          </a:p>
          <a:p>
            <a:pPr algn="just">
              <a:buFont typeface="Wingdings" pitchFamily="2" charset="2"/>
              <a:buChar char="Ø"/>
            </a:pPr>
            <a:r>
              <a:rPr lang="de-CH" sz="2400" dirty="0"/>
              <a:t>﻿The </a:t>
            </a:r>
            <a:r>
              <a:rPr lang="de-CH" sz="2400" dirty="0" err="1"/>
              <a:t>glossopharyngeal</a:t>
            </a:r>
            <a:r>
              <a:rPr lang="de-CH" sz="2400" dirty="0"/>
              <a:t> nerve </a:t>
            </a:r>
            <a:r>
              <a:rPr lang="de-CH" sz="2400" dirty="0" err="1"/>
              <a:t>emerges</a:t>
            </a:r>
            <a:r>
              <a:rPr lang="de-CH" sz="2400" dirty="0"/>
              <a:t> </a:t>
            </a:r>
            <a:r>
              <a:rPr lang="de-CH" sz="2400" dirty="0" err="1"/>
              <a:t>from</a:t>
            </a:r>
            <a:r>
              <a:rPr lang="de-CH" sz="2400" dirty="0"/>
              <a:t> </a:t>
            </a:r>
            <a:r>
              <a:rPr lang="de-CH" sz="2400" dirty="0" err="1"/>
              <a:t>the</a:t>
            </a:r>
            <a:r>
              <a:rPr lang="de-CH" sz="2400" dirty="0"/>
              <a:t> lateral </a:t>
            </a:r>
            <a:r>
              <a:rPr lang="de-CH" sz="2400" dirty="0" err="1"/>
              <a:t>aspect</a:t>
            </a:r>
            <a:r>
              <a:rPr lang="de-CH" sz="2400" dirty="0"/>
              <a:t> </a:t>
            </a:r>
            <a:r>
              <a:rPr lang="de-CH" sz="2400" dirty="0" err="1"/>
              <a:t>of</a:t>
            </a:r>
            <a:r>
              <a:rPr lang="de-CH" sz="2400" dirty="0"/>
              <a:t> </a:t>
            </a:r>
            <a:r>
              <a:rPr lang="de-CH" sz="2400" dirty="0" err="1"/>
              <a:t>the</a:t>
            </a:r>
            <a:r>
              <a:rPr lang="de-CH" sz="2400" dirty="0"/>
              <a:t> rostral </a:t>
            </a:r>
            <a:r>
              <a:rPr lang="de-CH" sz="2400" dirty="0" err="1"/>
              <a:t>medulla</a:t>
            </a:r>
            <a:r>
              <a:rPr lang="de-CH" sz="2400" dirty="0"/>
              <a:t> and </a:t>
            </a:r>
            <a:r>
              <a:rPr lang="de-CH" sz="2400" b="1" dirty="0" err="1">
                <a:solidFill>
                  <a:schemeClr val="accent6">
                    <a:lumMod val="50000"/>
                  </a:schemeClr>
                </a:solidFill>
              </a:rPr>
              <a:t>leaves</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skull</a:t>
            </a:r>
            <a:r>
              <a:rPr lang="de-CH" sz="2400" b="1" dirty="0">
                <a:solidFill>
                  <a:schemeClr val="accent6">
                    <a:lumMod val="50000"/>
                  </a:schemeClr>
                </a:solidFill>
              </a:rPr>
              <a:t> via </a:t>
            </a:r>
            <a:r>
              <a:rPr lang="de-CH" sz="2400" b="1" dirty="0" err="1">
                <a:solidFill>
                  <a:schemeClr val="accent6">
                    <a:lumMod val="50000"/>
                  </a:schemeClr>
                </a:solidFill>
              </a:rPr>
              <a:t>the</a:t>
            </a:r>
            <a:r>
              <a:rPr lang="de-CH" sz="2400" b="1" dirty="0">
                <a:solidFill>
                  <a:schemeClr val="accent6">
                    <a:lumMod val="50000"/>
                  </a:schemeClr>
                </a:solidFill>
              </a:rPr>
              <a:t> anterior </a:t>
            </a:r>
            <a:r>
              <a:rPr lang="de-CH" sz="2400" b="1" dirty="0" err="1">
                <a:solidFill>
                  <a:schemeClr val="accent6">
                    <a:lumMod val="50000"/>
                  </a:schemeClr>
                </a:solidFill>
              </a:rPr>
              <a:t>part</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jugular </a:t>
            </a:r>
            <a:r>
              <a:rPr lang="de-CH" sz="2400" b="1" dirty="0" err="1">
                <a:solidFill>
                  <a:schemeClr val="accent6">
                    <a:lumMod val="50000"/>
                  </a:schemeClr>
                </a:solidFill>
              </a:rPr>
              <a:t>foramen</a:t>
            </a:r>
            <a:r>
              <a:rPr lang="de-CH" sz="2400" dirty="0"/>
              <a:t>. Here, </a:t>
            </a:r>
            <a:r>
              <a:rPr lang="de-CH" sz="2400" dirty="0" err="1"/>
              <a:t>it</a:t>
            </a:r>
            <a:r>
              <a:rPr lang="de-CH" sz="2400" dirty="0"/>
              <a:t> </a:t>
            </a:r>
            <a:r>
              <a:rPr lang="de-CH" sz="2400" dirty="0" err="1"/>
              <a:t>bears</a:t>
            </a:r>
            <a:r>
              <a:rPr lang="de-CH" sz="2400" dirty="0"/>
              <a:t> </a:t>
            </a:r>
            <a:r>
              <a:rPr lang="de-CH" sz="2400" dirty="0" err="1"/>
              <a:t>its</a:t>
            </a:r>
            <a:r>
              <a:rPr lang="de-CH" sz="2400" dirty="0"/>
              <a:t> </a:t>
            </a:r>
            <a:r>
              <a:rPr lang="de-CH" sz="2400" dirty="0" err="1"/>
              <a:t>associated</a:t>
            </a:r>
            <a:r>
              <a:rPr lang="de-CH" sz="2400" dirty="0"/>
              <a:t> </a:t>
            </a:r>
            <a:r>
              <a:rPr lang="de-CH" sz="2400" dirty="0" err="1"/>
              <a:t>sensory</a:t>
            </a:r>
            <a:r>
              <a:rPr lang="de-CH" sz="2400" dirty="0"/>
              <a:t> </a:t>
            </a:r>
            <a:r>
              <a:rPr lang="de-CH" sz="2400" dirty="0" err="1"/>
              <a:t>ganglia</a:t>
            </a:r>
            <a:r>
              <a:rPr lang="de-CH" sz="2400" dirty="0"/>
              <a:t>: </a:t>
            </a:r>
            <a:r>
              <a:rPr lang="de-CH" sz="2400" dirty="0" err="1"/>
              <a:t>the</a:t>
            </a:r>
            <a:r>
              <a:rPr lang="de-CH" sz="2400" dirty="0"/>
              <a:t> superior and inferior </a:t>
            </a:r>
            <a:r>
              <a:rPr lang="de-CH" sz="2400" dirty="0" err="1"/>
              <a:t>ganglia</a:t>
            </a:r>
            <a:r>
              <a:rPr lang="de-CH" sz="2400" dirty="0"/>
              <a:t>.</a:t>
            </a:r>
            <a:endParaRPr lang="el-GR" sz="2400" dirty="0"/>
          </a:p>
        </p:txBody>
      </p:sp>
      <p:pic>
        <p:nvPicPr>
          <p:cNvPr id="38914" name="Picture 2" descr="Glossopharyngeal nerve (origin and proximal branches)">
            <a:extLst>
              <a:ext uri="{FF2B5EF4-FFF2-40B4-BE49-F238E27FC236}">
                <a16:creationId xmlns:a16="http://schemas.microsoft.com/office/drawing/2014/main" id="{8EC1D309-09B7-56DE-3D3E-B0ECBEF4B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857956"/>
            <a:ext cx="5762978" cy="610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780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DAC001-6C03-9D27-AC92-C22C9BC3DCE3}"/>
              </a:ext>
            </a:extLst>
          </p:cNvPr>
          <p:cNvSpPr>
            <a:spLocks noGrp="1"/>
          </p:cNvSpPr>
          <p:nvPr>
            <p:ph type="title"/>
          </p:nvPr>
        </p:nvSpPr>
        <p:spPr>
          <a:xfrm>
            <a:off x="914399" y="0"/>
            <a:ext cx="11040533" cy="1196622"/>
          </a:xfrm>
        </p:spPr>
        <p:txBody>
          <a:bodyPr>
            <a:normAutofit/>
          </a:bodyPr>
          <a:lstStyle/>
          <a:p>
            <a:pPr algn="ctr"/>
            <a:r>
              <a:rPr lang="de-CH" sz="3600" b="1" dirty="0" err="1">
                <a:solidFill>
                  <a:schemeClr val="accent6">
                    <a:lumMod val="50000"/>
                  </a:schemeClr>
                </a:solidFill>
              </a:rPr>
              <a:t>Glossopharyngeal</a:t>
            </a:r>
            <a:r>
              <a:rPr lang="de-CH" sz="3600" b="1" dirty="0">
                <a:solidFill>
                  <a:schemeClr val="accent6">
                    <a:lumMod val="50000"/>
                  </a:schemeClr>
                </a:solidFill>
              </a:rPr>
              <a:t> nerve (distal </a:t>
            </a:r>
            <a:r>
              <a:rPr lang="de-CH" sz="3600" b="1" dirty="0" err="1">
                <a:solidFill>
                  <a:schemeClr val="accent6">
                    <a:lumMod val="50000"/>
                  </a:schemeClr>
                </a:solidFill>
              </a:rPr>
              <a:t>branches</a:t>
            </a:r>
            <a:r>
              <a:rPr lang="de-CH" sz="3600" b="1" dirty="0">
                <a:solidFill>
                  <a:schemeClr val="accent6">
                    <a:lumMod val="50000"/>
                  </a:schemeClr>
                </a:solidFill>
              </a:rPr>
              <a:t>)</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90D9E3CD-B14D-41B0-FB9D-E44E175D2E20}"/>
              </a:ext>
            </a:extLst>
          </p:cNvPr>
          <p:cNvSpPr>
            <a:spLocks noGrp="1"/>
          </p:cNvSpPr>
          <p:nvPr>
            <p:ph idx="1"/>
          </p:nvPr>
        </p:nvSpPr>
        <p:spPr>
          <a:xfrm>
            <a:off x="609601" y="770467"/>
            <a:ext cx="6248398" cy="5969000"/>
          </a:xfrm>
        </p:spPr>
        <p:txBody>
          <a:bodyPr>
            <a:normAutofit fontScale="92500" lnSpcReduction="20000"/>
          </a:bodyPr>
          <a:lstStyle/>
          <a:p>
            <a:pPr algn="just"/>
            <a:r>
              <a:rPr lang="de-CH" b="1" dirty="0">
                <a:solidFill>
                  <a:schemeClr val="accent6">
                    <a:lumMod val="50000"/>
                  </a:schemeClr>
                </a:solidFill>
              </a:rPr>
              <a:t>After </a:t>
            </a:r>
            <a:r>
              <a:rPr lang="de-CH" b="1" dirty="0" err="1">
                <a:solidFill>
                  <a:schemeClr val="accent6">
                    <a:lumMod val="50000"/>
                  </a:schemeClr>
                </a:solidFill>
              </a:rPr>
              <a:t>exiting</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jugular </a:t>
            </a:r>
            <a:r>
              <a:rPr lang="de-CH" b="1" dirty="0" err="1">
                <a:solidFill>
                  <a:schemeClr val="accent6">
                    <a:lumMod val="50000"/>
                  </a:schemeClr>
                </a:solidFill>
              </a:rPr>
              <a:t>foramen</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glossopharyngeal</a:t>
            </a:r>
            <a:r>
              <a:rPr lang="de-CH" b="1" dirty="0">
                <a:solidFill>
                  <a:schemeClr val="accent6">
                    <a:lumMod val="50000"/>
                  </a:schemeClr>
                </a:solidFill>
              </a:rPr>
              <a:t> nerve </a:t>
            </a:r>
            <a:r>
              <a:rPr lang="de-CH" b="1" dirty="0" err="1">
                <a:solidFill>
                  <a:schemeClr val="accent6">
                    <a:lumMod val="50000"/>
                  </a:schemeClr>
                </a:solidFill>
              </a:rPr>
              <a:t>gives</a:t>
            </a:r>
            <a:r>
              <a:rPr lang="de-CH" b="1" dirty="0">
                <a:solidFill>
                  <a:schemeClr val="accent6">
                    <a:lumMod val="50000"/>
                  </a:schemeClr>
                </a:solidFill>
              </a:rPr>
              <a:t> off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tympanic</a:t>
            </a:r>
            <a:r>
              <a:rPr lang="de-CH" b="1" dirty="0">
                <a:solidFill>
                  <a:schemeClr val="accent6">
                    <a:lumMod val="50000"/>
                  </a:schemeClr>
                </a:solidFill>
              </a:rPr>
              <a:t> nerve,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joins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tympanic</a:t>
            </a:r>
            <a:r>
              <a:rPr lang="de-CH" b="1" dirty="0">
                <a:solidFill>
                  <a:schemeClr val="accent6">
                    <a:lumMod val="50000"/>
                  </a:schemeClr>
                </a:solidFill>
              </a:rPr>
              <a:t> </a:t>
            </a:r>
            <a:r>
              <a:rPr lang="de-CH" b="1" dirty="0" err="1">
                <a:solidFill>
                  <a:schemeClr val="accent6">
                    <a:lumMod val="50000"/>
                  </a:schemeClr>
                </a:solidFill>
              </a:rPr>
              <a:t>plexus</a:t>
            </a:r>
            <a:r>
              <a:rPr lang="de-CH" b="1" dirty="0">
                <a:solidFill>
                  <a:schemeClr val="accent6">
                    <a:lumMod val="50000"/>
                  </a:schemeClr>
                </a:solidFill>
              </a:rPr>
              <a:t> in </a:t>
            </a:r>
            <a:r>
              <a:rPr lang="de-CH" b="1" dirty="0" err="1">
                <a:solidFill>
                  <a:schemeClr val="accent6">
                    <a:lumMod val="50000"/>
                  </a:schemeClr>
                </a:solidFill>
              </a:rPr>
              <a:t>providing</a:t>
            </a:r>
            <a:r>
              <a:rPr lang="de-CH" b="1" dirty="0">
                <a:solidFill>
                  <a:schemeClr val="accent6">
                    <a:lumMod val="50000"/>
                  </a:schemeClr>
                </a:solidFill>
              </a:rPr>
              <a:t> </a:t>
            </a:r>
            <a:r>
              <a:rPr lang="de-CH" b="1" dirty="0" err="1">
                <a:solidFill>
                  <a:schemeClr val="accent6">
                    <a:lumMod val="50000"/>
                  </a:schemeClr>
                </a:solidFill>
              </a:rPr>
              <a:t>general</a:t>
            </a:r>
            <a:r>
              <a:rPr lang="de-CH" b="1" dirty="0">
                <a:solidFill>
                  <a:schemeClr val="accent6">
                    <a:lumMod val="50000"/>
                  </a:schemeClr>
                </a:solidFill>
              </a:rPr>
              <a:t> </a:t>
            </a:r>
            <a:r>
              <a:rPr lang="de-CH" b="1" dirty="0" err="1">
                <a:solidFill>
                  <a:schemeClr val="accent6">
                    <a:lumMod val="50000"/>
                  </a:schemeClr>
                </a:solidFill>
              </a:rPr>
              <a:t>sensory</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mucosa</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middle</a:t>
            </a:r>
            <a:r>
              <a:rPr lang="de-CH" b="1" dirty="0">
                <a:solidFill>
                  <a:schemeClr val="accent6">
                    <a:lumMod val="50000"/>
                  </a:schemeClr>
                </a:solidFill>
              </a:rPr>
              <a:t> </a:t>
            </a:r>
            <a:r>
              <a:rPr lang="de-CH" b="1" dirty="0" err="1">
                <a:solidFill>
                  <a:schemeClr val="accent6">
                    <a:lumMod val="50000"/>
                  </a:schemeClr>
                </a:solidFill>
              </a:rPr>
              <a:t>ear</a:t>
            </a:r>
            <a:r>
              <a:rPr lang="de-CH" b="1" dirty="0">
                <a:solidFill>
                  <a:schemeClr val="accent6">
                    <a:lumMod val="50000"/>
                  </a:schemeClr>
                </a:solidFill>
              </a:rPr>
              <a:t>, </a:t>
            </a:r>
            <a:r>
              <a:rPr lang="de-CH" b="1" dirty="0" err="1">
                <a:solidFill>
                  <a:schemeClr val="accent6">
                    <a:lumMod val="50000"/>
                  </a:schemeClr>
                </a:solidFill>
              </a:rPr>
              <a:t>auditory</a:t>
            </a:r>
            <a:r>
              <a:rPr lang="de-CH" b="1" dirty="0">
                <a:solidFill>
                  <a:schemeClr val="accent6">
                    <a:lumMod val="50000"/>
                  </a:schemeClr>
                </a:solidFill>
              </a:rPr>
              <a:t> </a:t>
            </a:r>
            <a:r>
              <a:rPr lang="de-CH" b="1" dirty="0" err="1">
                <a:solidFill>
                  <a:schemeClr val="accent6">
                    <a:lumMod val="50000"/>
                  </a:schemeClr>
                </a:solidFill>
              </a:rPr>
              <a:t>tube</a:t>
            </a:r>
            <a:r>
              <a:rPr lang="de-CH" b="1" dirty="0">
                <a:solidFill>
                  <a:schemeClr val="accent6">
                    <a:lumMod val="50000"/>
                  </a:schemeClr>
                </a:solidFill>
              </a:rPr>
              <a:t>, and mastoid </a:t>
            </a:r>
            <a:r>
              <a:rPr lang="de-CH" b="1" dirty="0" err="1">
                <a:solidFill>
                  <a:schemeClr val="accent6">
                    <a:lumMod val="50000"/>
                  </a:schemeClr>
                </a:solidFill>
              </a:rPr>
              <a:t>air</a:t>
            </a:r>
            <a:r>
              <a:rPr lang="de-CH" b="1" dirty="0">
                <a:solidFill>
                  <a:schemeClr val="accent6">
                    <a:lumMod val="50000"/>
                  </a:schemeClr>
                </a:solidFill>
              </a:rPr>
              <a:t> </a:t>
            </a:r>
            <a:r>
              <a:rPr lang="de-CH" b="1" dirty="0" err="1">
                <a:solidFill>
                  <a:schemeClr val="accent6">
                    <a:lumMod val="50000"/>
                  </a:schemeClr>
                </a:solidFill>
              </a:rPr>
              <a:t>cells</a:t>
            </a:r>
            <a:r>
              <a:rPr lang="de-CH" b="1" dirty="0">
                <a:solidFill>
                  <a:schemeClr val="accent6">
                    <a:lumMod val="50000"/>
                  </a:schemeClr>
                </a:solidFill>
              </a:rPr>
              <a:t>. The </a:t>
            </a:r>
            <a:r>
              <a:rPr lang="de-CH" b="1" dirty="0" err="1">
                <a:solidFill>
                  <a:schemeClr val="accent6">
                    <a:lumMod val="50000"/>
                  </a:schemeClr>
                </a:solidFill>
              </a:rPr>
              <a:t>tympanic</a:t>
            </a:r>
            <a:r>
              <a:rPr lang="de-CH" b="1" dirty="0">
                <a:solidFill>
                  <a:schemeClr val="accent6">
                    <a:lumMod val="50000"/>
                  </a:schemeClr>
                </a:solidFill>
              </a:rPr>
              <a:t> </a:t>
            </a:r>
            <a:r>
              <a:rPr lang="de-CH" b="1" dirty="0" err="1">
                <a:solidFill>
                  <a:schemeClr val="accent6">
                    <a:lumMod val="50000"/>
                  </a:schemeClr>
                </a:solidFill>
              </a:rPr>
              <a:t>plexus</a:t>
            </a:r>
            <a:r>
              <a:rPr lang="de-CH" b="1" dirty="0">
                <a:solidFill>
                  <a:schemeClr val="accent6">
                    <a:lumMod val="50000"/>
                  </a:schemeClr>
                </a:solidFill>
              </a:rPr>
              <a:t> </a:t>
            </a:r>
            <a:r>
              <a:rPr lang="de-CH" b="1" dirty="0" err="1">
                <a:solidFill>
                  <a:schemeClr val="accent6">
                    <a:lumMod val="50000"/>
                  </a:schemeClr>
                </a:solidFill>
              </a:rPr>
              <a:t>gives</a:t>
            </a:r>
            <a:r>
              <a:rPr lang="de-CH" b="1" dirty="0">
                <a:solidFill>
                  <a:schemeClr val="accent6">
                    <a:lumMod val="50000"/>
                  </a:schemeClr>
                </a:solidFill>
              </a:rPr>
              <a:t> </a:t>
            </a:r>
            <a:r>
              <a:rPr lang="de-CH" b="1" dirty="0" err="1">
                <a:solidFill>
                  <a:schemeClr val="accent6">
                    <a:lumMod val="50000"/>
                  </a:schemeClr>
                </a:solidFill>
              </a:rPr>
              <a:t>rise</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lesser</a:t>
            </a:r>
            <a:r>
              <a:rPr lang="de-CH" b="1" dirty="0">
                <a:solidFill>
                  <a:schemeClr val="accent6">
                    <a:lumMod val="50000"/>
                  </a:schemeClr>
                </a:solidFill>
              </a:rPr>
              <a:t> </a:t>
            </a:r>
            <a:r>
              <a:rPr lang="de-CH" b="1" dirty="0" err="1">
                <a:solidFill>
                  <a:schemeClr val="accent6">
                    <a:lumMod val="50000"/>
                  </a:schemeClr>
                </a:solidFill>
              </a:rPr>
              <a:t>petrosal</a:t>
            </a:r>
            <a:r>
              <a:rPr lang="de-CH" b="1" dirty="0">
                <a:solidFill>
                  <a:schemeClr val="accent6">
                    <a:lumMod val="50000"/>
                  </a:schemeClr>
                </a:solidFill>
              </a:rPr>
              <a:t> nerve,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carries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parasympathetic</a:t>
            </a:r>
            <a:r>
              <a:rPr lang="de-CH" b="1" dirty="0">
                <a:solidFill>
                  <a:schemeClr val="accent6">
                    <a:lumMod val="50000"/>
                  </a:schemeClr>
                </a:solidFill>
              </a:rPr>
              <a:t> </a:t>
            </a:r>
            <a:r>
              <a:rPr lang="de-CH" b="1" dirty="0" err="1">
                <a:solidFill>
                  <a:schemeClr val="accent6">
                    <a:lumMod val="50000"/>
                  </a:schemeClr>
                </a:solidFill>
              </a:rPr>
              <a:t>component</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glossopharyngeal</a:t>
            </a:r>
            <a:r>
              <a:rPr lang="de-CH" b="1" dirty="0">
                <a:solidFill>
                  <a:schemeClr val="accent6">
                    <a:lumMod val="50000"/>
                  </a:schemeClr>
                </a:solidFill>
              </a:rPr>
              <a:t> nerve and </a:t>
            </a:r>
            <a:r>
              <a:rPr lang="de-CH" b="1" dirty="0" err="1">
                <a:solidFill>
                  <a:schemeClr val="accent6">
                    <a:lumMod val="50000"/>
                  </a:schemeClr>
                </a:solidFill>
              </a:rPr>
              <a:t>supplies</a:t>
            </a:r>
            <a:r>
              <a:rPr lang="de-CH" b="1" dirty="0">
                <a:solidFill>
                  <a:schemeClr val="accent6">
                    <a:lumMod val="50000"/>
                  </a:schemeClr>
                </a:solidFill>
              </a:rPr>
              <a:t> </a:t>
            </a:r>
            <a:r>
              <a:rPr lang="de-CH" b="1" dirty="0" err="1">
                <a:solidFill>
                  <a:schemeClr val="accent6">
                    <a:lumMod val="50000"/>
                  </a:schemeClr>
                </a:solidFill>
              </a:rPr>
              <a:t>it</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otic</a:t>
            </a:r>
            <a:r>
              <a:rPr lang="de-CH" b="1" dirty="0">
                <a:solidFill>
                  <a:schemeClr val="accent6">
                    <a:lumMod val="50000"/>
                  </a:schemeClr>
                </a:solidFill>
              </a:rPr>
              <a:t> </a:t>
            </a:r>
            <a:r>
              <a:rPr lang="de-CH" b="1" dirty="0" err="1">
                <a:solidFill>
                  <a:schemeClr val="accent6">
                    <a:lumMod val="50000"/>
                  </a:schemeClr>
                </a:solidFill>
              </a:rPr>
              <a:t>ganglion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innervate</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parotid</a:t>
            </a:r>
            <a:r>
              <a:rPr lang="de-CH" b="1" dirty="0">
                <a:solidFill>
                  <a:schemeClr val="accent6">
                    <a:lumMod val="50000"/>
                  </a:schemeClr>
                </a:solidFill>
              </a:rPr>
              <a:t> </a:t>
            </a:r>
            <a:r>
              <a:rPr lang="de-CH" b="1" dirty="0" err="1">
                <a:solidFill>
                  <a:schemeClr val="accent6">
                    <a:lumMod val="50000"/>
                  </a:schemeClr>
                </a:solidFill>
              </a:rPr>
              <a:t>gland</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auriculotemporal</a:t>
            </a:r>
            <a:r>
              <a:rPr lang="de-CH" b="1" dirty="0">
                <a:solidFill>
                  <a:schemeClr val="accent6">
                    <a:lumMod val="50000"/>
                  </a:schemeClr>
                </a:solidFill>
              </a:rPr>
              <a:t> nerve (CN V3). </a:t>
            </a:r>
            <a:r>
              <a:rPr lang="de-CH" dirty="0"/>
              <a:t>CN IX </a:t>
            </a:r>
            <a:r>
              <a:rPr lang="de-CH" dirty="0" err="1"/>
              <a:t>then</a:t>
            </a:r>
            <a:r>
              <a:rPr lang="de-CH" dirty="0"/>
              <a:t> </a:t>
            </a:r>
            <a:r>
              <a:rPr lang="de-CH" dirty="0" err="1"/>
              <a:t>descends</a:t>
            </a:r>
            <a:r>
              <a:rPr lang="de-CH" dirty="0"/>
              <a:t> </a:t>
            </a:r>
            <a:r>
              <a:rPr lang="de-CH" dirty="0" err="1"/>
              <a:t>into</a:t>
            </a:r>
            <a:r>
              <a:rPr lang="de-CH" dirty="0"/>
              <a:t> </a:t>
            </a:r>
            <a:r>
              <a:rPr lang="de-CH" dirty="0" err="1"/>
              <a:t>the</a:t>
            </a:r>
            <a:r>
              <a:rPr lang="de-CH" dirty="0"/>
              <a:t> anterior </a:t>
            </a:r>
            <a:r>
              <a:rPr lang="de-CH" dirty="0" err="1"/>
              <a:t>triangle</a:t>
            </a:r>
            <a:r>
              <a:rPr lang="de-CH" dirty="0"/>
              <a:t> </a:t>
            </a:r>
            <a:r>
              <a:rPr lang="de-CH" dirty="0" err="1"/>
              <a:t>of</a:t>
            </a:r>
            <a:r>
              <a:rPr lang="de-CH" dirty="0"/>
              <a:t> </a:t>
            </a:r>
            <a:r>
              <a:rPr lang="de-CH" dirty="0" err="1"/>
              <a:t>the</a:t>
            </a:r>
            <a:r>
              <a:rPr lang="de-CH" dirty="0"/>
              <a:t> neck, </a:t>
            </a:r>
            <a:r>
              <a:rPr lang="de-CH" dirty="0" err="1"/>
              <a:t>where</a:t>
            </a:r>
            <a:r>
              <a:rPr lang="de-CH" dirty="0"/>
              <a:t> </a:t>
            </a:r>
            <a:r>
              <a:rPr lang="de-CH" dirty="0" err="1"/>
              <a:t>it</a:t>
            </a:r>
            <a:r>
              <a:rPr lang="de-CH" dirty="0"/>
              <a:t> </a:t>
            </a:r>
            <a:r>
              <a:rPr lang="de-CH" dirty="0" err="1"/>
              <a:t>gives</a:t>
            </a:r>
            <a:r>
              <a:rPr lang="de-CH" dirty="0"/>
              <a:t> </a:t>
            </a:r>
            <a:r>
              <a:rPr lang="de-CH" dirty="0" err="1"/>
              <a:t>rise</a:t>
            </a:r>
            <a:r>
              <a:rPr lang="de-CH" dirty="0"/>
              <a:t> </a:t>
            </a:r>
            <a:r>
              <a:rPr lang="de-CH" dirty="0" err="1"/>
              <a:t>to</a:t>
            </a:r>
            <a:r>
              <a:rPr lang="de-CH" dirty="0"/>
              <a:t> </a:t>
            </a:r>
            <a:r>
              <a:rPr lang="de-CH" dirty="0" err="1"/>
              <a:t>several</a:t>
            </a:r>
            <a:r>
              <a:rPr lang="de-CH" dirty="0"/>
              <a:t> </a:t>
            </a:r>
            <a:r>
              <a:rPr lang="de-CH" dirty="0" err="1"/>
              <a:t>branches</a:t>
            </a:r>
            <a:r>
              <a:rPr lang="de-CH" dirty="0"/>
              <a:t>.</a:t>
            </a:r>
            <a:br>
              <a:rPr lang="de-CH" dirty="0"/>
            </a:br>
            <a:r>
              <a:rPr lang="de-CH" dirty="0"/>
              <a:t>﻿</a:t>
            </a:r>
          </a:p>
          <a:p>
            <a:pPr algn="just"/>
            <a:r>
              <a:rPr lang="de-CH" b="1" dirty="0">
                <a:solidFill>
                  <a:schemeClr val="accent6">
                    <a:lumMod val="50000"/>
                  </a:schemeClr>
                </a:solidFill>
              </a:rPr>
              <a:t>The </a:t>
            </a:r>
            <a:r>
              <a:rPr lang="de-CH" b="1" dirty="0" err="1">
                <a:solidFill>
                  <a:schemeClr val="accent6">
                    <a:lumMod val="50000"/>
                  </a:schemeClr>
                </a:solidFill>
              </a:rPr>
              <a:t>stylopharyngeal</a:t>
            </a:r>
            <a:r>
              <a:rPr lang="de-CH" b="1" dirty="0">
                <a:solidFill>
                  <a:schemeClr val="accent6">
                    <a:lumMod val="50000"/>
                  </a:schemeClr>
                </a:solidFill>
              </a:rPr>
              <a:t> </a:t>
            </a:r>
            <a:r>
              <a:rPr lang="de-CH" b="1" dirty="0" err="1">
                <a:solidFill>
                  <a:schemeClr val="accent6">
                    <a:lumMod val="50000"/>
                  </a:schemeClr>
                </a:solidFill>
              </a:rPr>
              <a:t>branch</a:t>
            </a:r>
            <a:r>
              <a:rPr lang="de-CH" b="1" dirty="0">
                <a:solidFill>
                  <a:schemeClr val="accent6">
                    <a:lumMod val="50000"/>
                  </a:schemeClr>
                </a:solidFill>
              </a:rPr>
              <a:t> </a:t>
            </a:r>
            <a:r>
              <a:rPr lang="de-CH" b="1" dirty="0" err="1">
                <a:solidFill>
                  <a:schemeClr val="accent6">
                    <a:lumMod val="50000"/>
                  </a:schemeClr>
                </a:solidFill>
              </a:rPr>
              <a:t>provides</a:t>
            </a:r>
            <a:r>
              <a:rPr lang="de-CH" b="1" dirty="0">
                <a:solidFill>
                  <a:schemeClr val="accent6">
                    <a:lumMod val="50000"/>
                  </a:schemeClr>
                </a:solidFill>
              </a:rPr>
              <a:t> </a:t>
            </a:r>
            <a:r>
              <a:rPr lang="de-CH" b="1" dirty="0" err="1">
                <a:solidFill>
                  <a:schemeClr val="accent6">
                    <a:lumMod val="50000"/>
                  </a:schemeClr>
                </a:solidFill>
              </a:rPr>
              <a:t>somatic</a:t>
            </a:r>
            <a:r>
              <a:rPr lang="de-CH" b="1" dirty="0">
                <a:solidFill>
                  <a:schemeClr val="accent6">
                    <a:lumMod val="50000"/>
                  </a:schemeClr>
                </a:solidFill>
              </a:rPr>
              <a:t> </a:t>
            </a:r>
            <a:r>
              <a:rPr lang="de-CH" b="1" dirty="0" err="1">
                <a:solidFill>
                  <a:schemeClr val="accent6">
                    <a:lumMod val="50000"/>
                  </a:schemeClr>
                </a:solidFill>
              </a:rPr>
              <a:t>motor</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stylopharyngeus</a:t>
            </a:r>
            <a:r>
              <a:rPr lang="de-CH" b="1" dirty="0">
                <a:solidFill>
                  <a:schemeClr val="accent6">
                    <a:lumMod val="50000"/>
                  </a:schemeClr>
                </a:solidFill>
              </a:rPr>
              <a:t> </a:t>
            </a:r>
            <a:r>
              <a:rPr lang="de-CH" b="1" dirty="0" err="1">
                <a:solidFill>
                  <a:schemeClr val="accent6">
                    <a:lumMod val="50000"/>
                  </a:schemeClr>
                </a:solidFill>
              </a:rPr>
              <a:t>muscle</a:t>
            </a:r>
            <a:r>
              <a:rPr lang="de-CH" dirty="0"/>
              <a:t>. </a:t>
            </a:r>
            <a:r>
              <a:rPr lang="de-CH" b="1" dirty="0">
                <a:solidFill>
                  <a:schemeClr val="accent6">
                    <a:lumMod val="50000"/>
                  </a:schemeClr>
                </a:solidFill>
              </a:rPr>
              <a:t>The </a:t>
            </a:r>
            <a:r>
              <a:rPr lang="de-CH" b="1" dirty="0" err="1">
                <a:solidFill>
                  <a:schemeClr val="accent6">
                    <a:lumMod val="50000"/>
                  </a:schemeClr>
                </a:solidFill>
              </a:rPr>
              <a:t>carotid</a:t>
            </a:r>
            <a:r>
              <a:rPr lang="de-CH" b="1" dirty="0">
                <a:solidFill>
                  <a:schemeClr val="accent6">
                    <a:lumMod val="50000"/>
                  </a:schemeClr>
                </a:solidFill>
              </a:rPr>
              <a:t> </a:t>
            </a:r>
            <a:r>
              <a:rPr lang="de-CH" b="1" dirty="0" err="1">
                <a:solidFill>
                  <a:schemeClr val="accent6">
                    <a:lumMod val="50000"/>
                  </a:schemeClr>
                </a:solidFill>
              </a:rPr>
              <a:t>branch</a:t>
            </a:r>
            <a:r>
              <a:rPr lang="de-CH" dirty="0"/>
              <a:t> </a:t>
            </a:r>
            <a:r>
              <a:rPr lang="de-CH" dirty="0" err="1"/>
              <a:t>carries</a:t>
            </a:r>
            <a:r>
              <a:rPr lang="de-CH" dirty="0"/>
              <a:t> </a:t>
            </a:r>
            <a:r>
              <a:rPr lang="de-CH" dirty="0" err="1"/>
              <a:t>general</a:t>
            </a:r>
            <a:r>
              <a:rPr lang="de-CH" dirty="0"/>
              <a:t> </a:t>
            </a:r>
            <a:r>
              <a:rPr lang="de-CH" dirty="0" err="1"/>
              <a:t>visceral</a:t>
            </a:r>
            <a:r>
              <a:rPr lang="de-CH" dirty="0"/>
              <a:t> afferent </a:t>
            </a:r>
            <a:r>
              <a:rPr lang="de-CH" dirty="0" err="1"/>
              <a:t>fibers</a:t>
            </a:r>
            <a:r>
              <a:rPr lang="de-CH" dirty="0"/>
              <a:t> </a:t>
            </a:r>
            <a:r>
              <a:rPr lang="de-CH" dirty="0" err="1"/>
              <a:t>from</a:t>
            </a:r>
            <a:r>
              <a:rPr lang="de-CH" dirty="0"/>
              <a:t> </a:t>
            </a:r>
            <a:r>
              <a:rPr lang="de-CH" dirty="0" err="1"/>
              <a:t>the</a:t>
            </a:r>
            <a:r>
              <a:rPr lang="de-CH" dirty="0"/>
              <a:t> </a:t>
            </a:r>
            <a:r>
              <a:rPr lang="de-CH" dirty="0" err="1"/>
              <a:t>carotid</a:t>
            </a:r>
            <a:r>
              <a:rPr lang="de-CH" dirty="0"/>
              <a:t> </a:t>
            </a:r>
            <a:r>
              <a:rPr lang="de-CH" dirty="0" err="1"/>
              <a:t>sinus</a:t>
            </a:r>
            <a:r>
              <a:rPr lang="de-CH" dirty="0"/>
              <a:t> and </a:t>
            </a:r>
            <a:r>
              <a:rPr lang="de-CH" dirty="0" err="1"/>
              <a:t>carotid</a:t>
            </a:r>
            <a:r>
              <a:rPr lang="de-CH" dirty="0"/>
              <a:t> </a:t>
            </a:r>
            <a:r>
              <a:rPr lang="de-CH" dirty="0" err="1"/>
              <a:t>body</a:t>
            </a:r>
            <a:r>
              <a:rPr lang="de-CH" dirty="0"/>
              <a:t>. </a:t>
            </a:r>
            <a:r>
              <a:rPr lang="de-CH" b="1" dirty="0" err="1">
                <a:solidFill>
                  <a:schemeClr val="accent6">
                    <a:lumMod val="50000"/>
                  </a:schemeClr>
                </a:solidFill>
              </a:rPr>
              <a:t>Pharyngeal</a:t>
            </a:r>
            <a:r>
              <a:rPr lang="de-CH" b="1" dirty="0">
                <a:solidFill>
                  <a:schemeClr val="accent6">
                    <a:lumMod val="50000"/>
                  </a:schemeClr>
                </a:solidFill>
              </a:rPr>
              <a:t> and tonsillar </a:t>
            </a:r>
            <a:r>
              <a:rPr lang="de-CH" b="1" dirty="0" err="1">
                <a:solidFill>
                  <a:schemeClr val="accent6">
                    <a:lumMod val="50000"/>
                  </a:schemeClr>
                </a:solidFill>
              </a:rPr>
              <a:t>branches</a:t>
            </a:r>
            <a:r>
              <a:rPr lang="de-CH" dirty="0"/>
              <a:t> </a:t>
            </a:r>
            <a:r>
              <a:rPr lang="de-CH" dirty="0" err="1"/>
              <a:t>provide</a:t>
            </a:r>
            <a:r>
              <a:rPr lang="de-CH" dirty="0"/>
              <a:t> </a:t>
            </a:r>
            <a:r>
              <a:rPr lang="de-CH" dirty="0" err="1"/>
              <a:t>general</a:t>
            </a:r>
            <a:r>
              <a:rPr lang="de-CH" dirty="0"/>
              <a:t> </a:t>
            </a:r>
            <a:r>
              <a:rPr lang="de-CH" dirty="0" err="1"/>
              <a:t>sensory</a:t>
            </a:r>
            <a:r>
              <a:rPr lang="de-CH" dirty="0"/>
              <a:t> </a:t>
            </a:r>
            <a:r>
              <a:rPr lang="de-CH" dirty="0" err="1"/>
              <a:t>supply</a:t>
            </a:r>
            <a:r>
              <a:rPr lang="de-CH" dirty="0"/>
              <a:t> </a:t>
            </a:r>
            <a:r>
              <a:rPr lang="de-CH" dirty="0" err="1"/>
              <a:t>to</a:t>
            </a:r>
            <a:r>
              <a:rPr lang="de-CH" dirty="0"/>
              <a:t> </a:t>
            </a:r>
            <a:r>
              <a:rPr lang="de-CH" dirty="0" err="1"/>
              <a:t>the</a:t>
            </a:r>
            <a:r>
              <a:rPr lang="de-CH" dirty="0"/>
              <a:t> </a:t>
            </a:r>
            <a:r>
              <a:rPr lang="de-CH" dirty="0" err="1"/>
              <a:t>mucosa</a:t>
            </a:r>
            <a:r>
              <a:rPr lang="de-CH" dirty="0"/>
              <a:t> </a:t>
            </a:r>
            <a:r>
              <a:rPr lang="de-CH" dirty="0" err="1"/>
              <a:t>of</a:t>
            </a:r>
            <a:r>
              <a:rPr lang="de-CH" dirty="0"/>
              <a:t> </a:t>
            </a:r>
            <a:r>
              <a:rPr lang="de-CH" dirty="0" err="1"/>
              <a:t>the</a:t>
            </a:r>
            <a:r>
              <a:rPr lang="de-CH" dirty="0"/>
              <a:t> </a:t>
            </a:r>
            <a:r>
              <a:rPr lang="de-CH" dirty="0" err="1"/>
              <a:t>pharynx</a:t>
            </a:r>
            <a:r>
              <a:rPr lang="de-CH" dirty="0"/>
              <a:t> and </a:t>
            </a:r>
            <a:r>
              <a:rPr lang="de-CH" dirty="0" err="1"/>
              <a:t>the</a:t>
            </a:r>
            <a:r>
              <a:rPr lang="de-CH" dirty="0"/>
              <a:t> </a:t>
            </a:r>
            <a:r>
              <a:rPr lang="de-CH" dirty="0" err="1"/>
              <a:t>palatine</a:t>
            </a:r>
            <a:r>
              <a:rPr lang="de-CH" dirty="0"/>
              <a:t> </a:t>
            </a:r>
            <a:r>
              <a:rPr lang="de-CH" dirty="0" err="1"/>
              <a:t>tonsil</a:t>
            </a:r>
            <a:r>
              <a:rPr lang="de-CH" dirty="0"/>
              <a:t> </a:t>
            </a:r>
            <a:r>
              <a:rPr lang="de-CH" dirty="0" err="1"/>
              <a:t>region</a:t>
            </a:r>
            <a:r>
              <a:rPr lang="de-CH" dirty="0"/>
              <a:t>, </a:t>
            </a:r>
            <a:r>
              <a:rPr lang="de-CH" dirty="0" err="1"/>
              <a:t>respectively</a:t>
            </a:r>
            <a:r>
              <a:rPr lang="de-CH" dirty="0"/>
              <a:t>. </a:t>
            </a:r>
            <a:r>
              <a:rPr lang="de-CH" b="1" dirty="0">
                <a:solidFill>
                  <a:schemeClr val="accent6">
                    <a:lumMod val="50000"/>
                  </a:schemeClr>
                </a:solidFill>
              </a:rPr>
              <a:t>The </a:t>
            </a:r>
            <a:r>
              <a:rPr lang="de-CH" b="1" dirty="0" err="1">
                <a:solidFill>
                  <a:schemeClr val="accent6">
                    <a:lumMod val="50000"/>
                  </a:schemeClr>
                </a:solidFill>
              </a:rPr>
              <a:t>lingual</a:t>
            </a:r>
            <a:r>
              <a:rPr lang="de-CH" b="1" dirty="0">
                <a:solidFill>
                  <a:schemeClr val="accent6">
                    <a:lumMod val="50000"/>
                  </a:schemeClr>
                </a:solidFill>
              </a:rPr>
              <a:t> </a:t>
            </a:r>
            <a:r>
              <a:rPr lang="de-CH" b="1" dirty="0" err="1">
                <a:solidFill>
                  <a:schemeClr val="accent6">
                    <a:lumMod val="50000"/>
                  </a:schemeClr>
                </a:solidFill>
              </a:rPr>
              <a:t>branch</a:t>
            </a:r>
            <a:r>
              <a:rPr lang="de-CH" b="1" dirty="0">
                <a:solidFill>
                  <a:schemeClr val="accent6">
                    <a:lumMod val="50000"/>
                  </a:schemeClr>
                </a:solidFill>
              </a:rPr>
              <a:t> </a:t>
            </a:r>
            <a:r>
              <a:rPr lang="de-CH" dirty="0" err="1"/>
              <a:t>provides</a:t>
            </a:r>
            <a:r>
              <a:rPr lang="de-CH" dirty="0"/>
              <a:t> </a:t>
            </a:r>
            <a:r>
              <a:rPr lang="de-CH" dirty="0" err="1"/>
              <a:t>general</a:t>
            </a:r>
            <a:r>
              <a:rPr lang="de-CH" dirty="0"/>
              <a:t> </a:t>
            </a:r>
            <a:r>
              <a:rPr lang="de-CH" dirty="0" err="1"/>
              <a:t>sensory</a:t>
            </a:r>
            <a:r>
              <a:rPr lang="de-CH" dirty="0"/>
              <a:t> </a:t>
            </a:r>
            <a:r>
              <a:rPr lang="de-CH" dirty="0" err="1"/>
              <a:t>supply</a:t>
            </a:r>
            <a:r>
              <a:rPr lang="de-CH" dirty="0"/>
              <a:t> </a:t>
            </a:r>
            <a:r>
              <a:rPr lang="de-CH" dirty="0" err="1"/>
              <a:t>to</a:t>
            </a:r>
            <a:r>
              <a:rPr lang="de-CH" dirty="0"/>
              <a:t> </a:t>
            </a:r>
            <a:r>
              <a:rPr lang="de-CH" dirty="0" err="1"/>
              <a:t>the</a:t>
            </a:r>
            <a:r>
              <a:rPr lang="de-CH" dirty="0"/>
              <a:t> </a:t>
            </a:r>
            <a:r>
              <a:rPr lang="de-CH" dirty="0" err="1"/>
              <a:t>base</a:t>
            </a:r>
            <a:r>
              <a:rPr lang="de-CH" dirty="0"/>
              <a:t> </a:t>
            </a:r>
            <a:r>
              <a:rPr lang="de-CH" dirty="0" err="1"/>
              <a:t>of</a:t>
            </a:r>
            <a:r>
              <a:rPr lang="de-CH" dirty="0"/>
              <a:t> </a:t>
            </a:r>
            <a:r>
              <a:rPr lang="de-CH" dirty="0" err="1"/>
              <a:t>the</a:t>
            </a:r>
            <a:r>
              <a:rPr lang="de-CH" dirty="0"/>
              <a:t> </a:t>
            </a:r>
            <a:r>
              <a:rPr lang="de-CH" dirty="0" err="1"/>
              <a:t>tongue</a:t>
            </a:r>
            <a:r>
              <a:rPr lang="de-CH" dirty="0"/>
              <a:t> and </a:t>
            </a:r>
            <a:r>
              <a:rPr lang="de-CH" dirty="0" err="1"/>
              <a:t>special</a:t>
            </a:r>
            <a:r>
              <a:rPr lang="de-CH" dirty="0"/>
              <a:t> </a:t>
            </a:r>
            <a:r>
              <a:rPr lang="de-CH" dirty="0" err="1"/>
              <a:t>visceral</a:t>
            </a:r>
            <a:r>
              <a:rPr lang="de-CH" dirty="0"/>
              <a:t> afferent (taste) </a:t>
            </a:r>
            <a:r>
              <a:rPr lang="de-CH" dirty="0" err="1"/>
              <a:t>innervation</a:t>
            </a:r>
            <a:r>
              <a:rPr lang="de-CH" dirty="0"/>
              <a:t> </a:t>
            </a:r>
            <a:r>
              <a:rPr lang="de-CH" dirty="0" err="1"/>
              <a:t>to</a:t>
            </a:r>
            <a:r>
              <a:rPr lang="de-CH" dirty="0"/>
              <a:t> </a:t>
            </a:r>
            <a:r>
              <a:rPr lang="de-CH" dirty="0" err="1"/>
              <a:t>the</a:t>
            </a:r>
            <a:r>
              <a:rPr lang="de-CH" dirty="0"/>
              <a:t> </a:t>
            </a:r>
            <a:r>
              <a:rPr lang="de-CH" dirty="0" err="1"/>
              <a:t>posterior</a:t>
            </a:r>
            <a:r>
              <a:rPr lang="de-CH" dirty="0"/>
              <a:t> </a:t>
            </a:r>
            <a:r>
              <a:rPr lang="de-CH" dirty="0" err="1"/>
              <a:t>one-third</a:t>
            </a:r>
            <a:r>
              <a:rPr lang="de-CH" dirty="0"/>
              <a:t> </a:t>
            </a:r>
            <a:r>
              <a:rPr lang="de-CH" dirty="0" err="1"/>
              <a:t>of</a:t>
            </a:r>
            <a:r>
              <a:rPr lang="de-CH" dirty="0"/>
              <a:t> </a:t>
            </a:r>
            <a:r>
              <a:rPr lang="de-CH" dirty="0" err="1"/>
              <a:t>the</a:t>
            </a:r>
            <a:r>
              <a:rPr lang="de-CH" dirty="0"/>
              <a:t> </a:t>
            </a:r>
            <a:r>
              <a:rPr lang="de-CH" dirty="0" err="1"/>
              <a:t>tongue</a:t>
            </a:r>
            <a:r>
              <a:rPr lang="de-CH" dirty="0"/>
              <a:t>. </a:t>
            </a:r>
            <a:r>
              <a:rPr lang="de-CH" dirty="0" err="1"/>
              <a:t>Finally</a:t>
            </a:r>
            <a:r>
              <a:rPr lang="de-CH" dirty="0"/>
              <a:t>, </a:t>
            </a:r>
            <a:r>
              <a:rPr lang="de-CH" dirty="0" err="1"/>
              <a:t>the</a:t>
            </a:r>
            <a:r>
              <a:rPr lang="de-CH" dirty="0"/>
              <a:t> </a:t>
            </a:r>
            <a:r>
              <a:rPr lang="de-CH" dirty="0" err="1"/>
              <a:t>glossopharyngeal</a:t>
            </a:r>
            <a:r>
              <a:rPr lang="de-CH" dirty="0"/>
              <a:t> nerve </a:t>
            </a:r>
            <a:r>
              <a:rPr lang="de-CH" dirty="0" err="1"/>
              <a:t>gives</a:t>
            </a:r>
            <a:r>
              <a:rPr lang="de-CH" dirty="0"/>
              <a:t> off </a:t>
            </a:r>
            <a:r>
              <a:rPr lang="de-CH" b="1" dirty="0" err="1">
                <a:solidFill>
                  <a:schemeClr val="accent6">
                    <a:lumMod val="50000"/>
                  </a:schemeClr>
                </a:solidFill>
              </a:rPr>
              <a:t>communicating</a:t>
            </a:r>
            <a:r>
              <a:rPr lang="de-CH" b="1" dirty="0">
                <a:solidFill>
                  <a:schemeClr val="accent6">
                    <a:lumMod val="50000"/>
                  </a:schemeClr>
                </a:solidFill>
              </a:rPr>
              <a:t> </a:t>
            </a:r>
            <a:r>
              <a:rPr lang="de-CH" b="1" dirty="0" err="1">
                <a:solidFill>
                  <a:schemeClr val="accent6">
                    <a:lumMod val="50000"/>
                  </a:schemeClr>
                </a:solidFill>
              </a:rPr>
              <a:t>branches</a:t>
            </a:r>
            <a:r>
              <a:rPr lang="de-CH" b="1" dirty="0">
                <a:solidFill>
                  <a:schemeClr val="accent6">
                    <a:lumMod val="50000"/>
                  </a:schemeClr>
                </a:solidFill>
              </a:rPr>
              <a:t> </a:t>
            </a:r>
            <a:r>
              <a:rPr lang="de-CH" b="1" dirty="0" err="1">
                <a:solidFill>
                  <a:schemeClr val="accent6">
                    <a:lumMod val="50000"/>
                  </a:schemeClr>
                </a:solidFill>
              </a:rPr>
              <a:t>that</a:t>
            </a:r>
            <a:r>
              <a:rPr lang="de-CH" b="1" dirty="0">
                <a:solidFill>
                  <a:schemeClr val="accent6">
                    <a:lumMod val="50000"/>
                  </a:schemeClr>
                </a:solidFill>
              </a:rPr>
              <a:t> form </a:t>
            </a:r>
            <a:r>
              <a:rPr lang="de-CH" b="1" dirty="0" err="1">
                <a:solidFill>
                  <a:schemeClr val="accent6">
                    <a:lumMod val="50000"/>
                  </a:schemeClr>
                </a:solidFill>
              </a:rPr>
              <a:t>connections</a:t>
            </a:r>
            <a:r>
              <a:rPr lang="de-CH" b="1" dirty="0">
                <a:solidFill>
                  <a:schemeClr val="accent6">
                    <a:lumMod val="50000"/>
                  </a:schemeClr>
                </a:solidFill>
              </a:rPr>
              <a:t> </a:t>
            </a:r>
            <a:r>
              <a:rPr lang="de-CH" b="1" dirty="0" err="1">
                <a:solidFill>
                  <a:schemeClr val="accent6">
                    <a:lumMod val="50000"/>
                  </a:schemeClr>
                </a:solidFill>
              </a:rPr>
              <a:t>with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sympathetic</a:t>
            </a:r>
            <a:r>
              <a:rPr lang="de-CH" b="1" dirty="0">
                <a:solidFill>
                  <a:schemeClr val="accent6">
                    <a:lumMod val="50000"/>
                  </a:schemeClr>
                </a:solidFill>
              </a:rPr>
              <a:t> </a:t>
            </a:r>
            <a:r>
              <a:rPr lang="de-CH" b="1" dirty="0" err="1">
                <a:solidFill>
                  <a:schemeClr val="accent6">
                    <a:lumMod val="50000"/>
                  </a:schemeClr>
                </a:solidFill>
              </a:rPr>
              <a:t>trunk</a:t>
            </a:r>
            <a:r>
              <a:rPr lang="de-CH" b="1" dirty="0">
                <a:solidFill>
                  <a:schemeClr val="accent6">
                    <a:lumMod val="50000"/>
                  </a:schemeClr>
                </a:solidFill>
              </a:rPr>
              <a:t>, </a:t>
            </a:r>
            <a:r>
              <a:rPr lang="de-CH" b="1" dirty="0" err="1">
                <a:solidFill>
                  <a:schemeClr val="accent6">
                    <a:lumMod val="50000"/>
                  </a:schemeClr>
                </a:solidFill>
              </a:rPr>
              <a:t>vagus</a:t>
            </a:r>
            <a:r>
              <a:rPr lang="de-CH" b="1" dirty="0">
                <a:solidFill>
                  <a:schemeClr val="accent6">
                    <a:lumMod val="50000"/>
                  </a:schemeClr>
                </a:solidFill>
              </a:rPr>
              <a:t> (CN X) and </a:t>
            </a:r>
            <a:r>
              <a:rPr lang="de-CH" b="1" dirty="0" err="1">
                <a:solidFill>
                  <a:schemeClr val="accent6">
                    <a:lumMod val="50000"/>
                  </a:schemeClr>
                </a:solidFill>
              </a:rPr>
              <a:t>facial</a:t>
            </a:r>
            <a:r>
              <a:rPr lang="de-CH" b="1" dirty="0">
                <a:solidFill>
                  <a:schemeClr val="accent6">
                    <a:lumMod val="50000"/>
                  </a:schemeClr>
                </a:solidFill>
              </a:rPr>
              <a:t> </a:t>
            </a:r>
            <a:r>
              <a:rPr lang="de-CH" b="1" dirty="0" err="1">
                <a:solidFill>
                  <a:schemeClr val="accent6">
                    <a:lumMod val="50000"/>
                  </a:schemeClr>
                </a:solidFill>
              </a:rPr>
              <a:t>nerves</a:t>
            </a:r>
            <a:r>
              <a:rPr lang="de-CH" b="1" dirty="0">
                <a:solidFill>
                  <a:schemeClr val="accent6">
                    <a:lumMod val="50000"/>
                  </a:schemeClr>
                </a:solidFill>
              </a:rPr>
              <a:t> (CN VII).</a:t>
            </a:r>
            <a:endParaRPr lang="el-GR" b="1" dirty="0">
              <a:solidFill>
                <a:schemeClr val="accent6">
                  <a:lumMod val="50000"/>
                </a:schemeClr>
              </a:solidFill>
            </a:endParaRPr>
          </a:p>
        </p:txBody>
      </p:sp>
      <p:pic>
        <p:nvPicPr>
          <p:cNvPr id="39938" name="Picture 2" descr="Glossopharyngeal nerve (distal branches)">
            <a:extLst>
              <a:ext uri="{FF2B5EF4-FFF2-40B4-BE49-F238E27FC236}">
                <a16:creationId xmlns:a16="http://schemas.microsoft.com/office/drawing/2014/main" id="{FC347596-E31C-E42E-C05E-F59B55EAE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777" y="770467"/>
            <a:ext cx="5096933" cy="59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313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50444D9B-227A-68C4-AD20-45786CAEBF11}"/>
              </a:ext>
            </a:extLst>
          </p:cNvPr>
          <p:cNvGraphicFramePr>
            <a:graphicFrameLocks noGrp="1"/>
          </p:cNvGraphicFramePr>
          <p:nvPr>
            <p:extLst>
              <p:ext uri="{D42A27DB-BD31-4B8C-83A1-F6EECF244321}">
                <p14:modId xmlns:p14="http://schemas.microsoft.com/office/powerpoint/2010/main" val="319622812"/>
              </p:ext>
            </p:extLst>
          </p:nvPr>
        </p:nvGraphicFramePr>
        <p:xfrm>
          <a:off x="112889" y="90311"/>
          <a:ext cx="11966222" cy="6596319"/>
        </p:xfrm>
        <a:graphic>
          <a:graphicData uri="http://schemas.openxmlformats.org/drawingml/2006/table">
            <a:tbl>
              <a:tblPr/>
              <a:tblGrid>
                <a:gridCol w="1501422">
                  <a:extLst>
                    <a:ext uri="{9D8B030D-6E8A-4147-A177-3AD203B41FA5}">
                      <a16:colId xmlns:a16="http://schemas.microsoft.com/office/drawing/2014/main" val="449267843"/>
                    </a:ext>
                  </a:extLst>
                </a:gridCol>
                <a:gridCol w="10464800">
                  <a:extLst>
                    <a:ext uri="{9D8B030D-6E8A-4147-A177-3AD203B41FA5}">
                      <a16:colId xmlns:a16="http://schemas.microsoft.com/office/drawing/2014/main" val="4124054105"/>
                    </a:ext>
                  </a:extLst>
                </a:gridCol>
              </a:tblGrid>
              <a:tr h="337499">
                <a:tc gridSpan="2">
                  <a:txBody>
                    <a:bodyPr/>
                    <a:lstStyle/>
                    <a:p>
                      <a:pPr>
                        <a:buNone/>
                      </a:pPr>
                      <a:r>
                        <a:rPr lang="de-CH" sz="2000" b="1" dirty="0">
                          <a:solidFill>
                            <a:schemeClr val="accent6">
                              <a:lumMod val="50000"/>
                            </a:schemeClr>
                          </a:solidFill>
                        </a:rPr>
                        <a:t>Key </a:t>
                      </a:r>
                      <a:r>
                        <a:rPr lang="de-CH" sz="2000" b="1" dirty="0" err="1">
                          <a:solidFill>
                            <a:schemeClr val="accent6">
                              <a:lumMod val="50000"/>
                            </a:schemeClr>
                          </a:solidFill>
                        </a:rPr>
                        <a:t>points</a:t>
                      </a:r>
                      <a:r>
                        <a:rPr lang="de-CH" sz="2000" b="1" dirty="0">
                          <a:solidFill>
                            <a:schemeClr val="accent6">
                              <a:lumMod val="50000"/>
                            </a:schemeClr>
                          </a:solidFill>
                        </a:rPr>
                        <a:t> </a:t>
                      </a:r>
                      <a:r>
                        <a:rPr lang="de-CH" sz="2000" b="1" dirty="0" err="1">
                          <a:solidFill>
                            <a:schemeClr val="accent6">
                              <a:lumMod val="50000"/>
                            </a:schemeClr>
                          </a:solidFill>
                        </a:rPr>
                        <a:t>about</a:t>
                      </a:r>
                      <a:r>
                        <a:rPr lang="de-CH" sz="2000" b="1" dirty="0">
                          <a:solidFill>
                            <a:schemeClr val="accent6">
                              <a:lumMod val="50000"/>
                            </a:schemeClr>
                          </a:solidFill>
                        </a:rPr>
                        <a:t> </a:t>
                      </a:r>
                      <a:r>
                        <a:rPr lang="de-CH" sz="2000" b="1" dirty="0" err="1">
                          <a:solidFill>
                            <a:schemeClr val="accent6">
                              <a:lumMod val="50000"/>
                            </a:schemeClr>
                          </a:solidFill>
                        </a:rPr>
                        <a:t>the</a:t>
                      </a:r>
                      <a:r>
                        <a:rPr lang="de-CH" sz="2000" b="1" dirty="0">
                          <a:solidFill>
                            <a:schemeClr val="accent6">
                              <a:lumMod val="50000"/>
                            </a:schemeClr>
                          </a:solidFill>
                        </a:rPr>
                        <a:t> </a:t>
                      </a:r>
                      <a:r>
                        <a:rPr lang="de-CH" sz="2000" b="1" dirty="0" err="1">
                          <a:solidFill>
                            <a:schemeClr val="accent6">
                              <a:lumMod val="50000"/>
                            </a:schemeClr>
                          </a:solidFill>
                        </a:rPr>
                        <a:t>glossopharyngeal</a:t>
                      </a:r>
                      <a:r>
                        <a:rPr lang="de-CH" sz="2000" b="1" dirty="0">
                          <a:solidFill>
                            <a:schemeClr val="accent6">
                              <a:lumMod val="50000"/>
                            </a:schemeClr>
                          </a:solidFill>
                        </a:rPr>
                        <a:t> nerve (CN IX)</a:t>
                      </a:r>
                    </a:p>
                  </a:txBody>
                  <a:tcPr marL="34687" marR="34687" marT="17343" marB="17343" anchor="ctr">
                    <a:solidFill>
                      <a:srgbClr val="F7F7F7"/>
                    </a:solidFill>
                  </a:tcPr>
                </a:tc>
                <a:tc hMerge="1">
                  <a:txBody>
                    <a:bodyPr/>
                    <a:lstStyle/>
                    <a:p>
                      <a:endParaRPr lang="el-GR"/>
                    </a:p>
                  </a:txBody>
                  <a:tcPr/>
                </a:tc>
                <a:extLst>
                  <a:ext uri="{0D108BD9-81ED-4DB2-BD59-A6C34878D82A}">
                    <a16:rowId xmlns:a16="http://schemas.microsoft.com/office/drawing/2014/main" val="1334706321"/>
                  </a:ext>
                </a:extLst>
              </a:tr>
              <a:tr h="3035892">
                <a:tc>
                  <a:txBody>
                    <a:bodyPr/>
                    <a:lstStyle/>
                    <a:p>
                      <a:pPr fontAlgn="t">
                        <a:buNone/>
                      </a:pPr>
                      <a:r>
                        <a:rPr lang="de-CH" sz="2000" b="1" dirty="0" err="1">
                          <a:solidFill>
                            <a:schemeClr val="accent6">
                              <a:lumMod val="50000"/>
                            </a:schemeClr>
                          </a:solidFill>
                          <a:effectLst/>
                          <a:latin typeface="PlutoSansMedium"/>
                        </a:rPr>
                        <a:t>Structure</a:t>
                      </a:r>
                      <a:endParaRPr lang="de-CH" sz="2000" b="1" dirty="0">
                        <a:solidFill>
                          <a:schemeClr val="accent6">
                            <a:lumMod val="50000"/>
                          </a:schemeClr>
                        </a:solidFill>
                        <a:effectLst/>
                        <a:latin typeface="PlutoSansMedium"/>
                      </a:endParaRPr>
                    </a:p>
                  </a:txBody>
                  <a:tcPr marL="54198" marR="54198" marT="36132" marB="3613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495354"/>
                          </a:solidFill>
                          <a:effectLst/>
                          <a:latin typeface="PlutoSansMedium"/>
                        </a:rPr>
                        <a:t>Fiber </a:t>
                      </a:r>
                      <a:r>
                        <a:rPr lang="de-CH" sz="1600" b="1" dirty="0" err="1">
                          <a:solidFill>
                            <a:srgbClr val="495354"/>
                          </a:solidFill>
                          <a:effectLst/>
                          <a:latin typeface="PlutoSansMedium"/>
                        </a:rPr>
                        <a:t>types</a:t>
                      </a:r>
                      <a:r>
                        <a:rPr lang="de-CH" sz="1600" b="1" dirty="0">
                          <a:solidFill>
                            <a:srgbClr val="495354"/>
                          </a:solidFill>
                          <a:effectLst/>
                          <a:latin typeface="PlutoSansMedium"/>
                        </a:rPr>
                        <a:t>:</a:t>
                      </a:r>
                      <a:r>
                        <a:rPr lang="de-CH" sz="1600" b="1" dirty="0">
                          <a:solidFill>
                            <a:srgbClr val="495354"/>
                          </a:solidFill>
                          <a:effectLst/>
                        </a:rPr>
                        <a:t> General </a:t>
                      </a:r>
                      <a:r>
                        <a:rPr lang="de-CH" sz="1600" b="1" dirty="0" err="1">
                          <a:solidFill>
                            <a:srgbClr val="495354"/>
                          </a:solidFill>
                          <a:effectLst/>
                        </a:rPr>
                        <a:t>somatic</a:t>
                      </a:r>
                      <a:r>
                        <a:rPr lang="de-CH" sz="1600" b="1" dirty="0">
                          <a:solidFill>
                            <a:srgbClr val="495354"/>
                          </a:solidFill>
                          <a:effectLst/>
                        </a:rPr>
                        <a:t> efferent (GSE), </a:t>
                      </a:r>
                      <a:r>
                        <a:rPr lang="de-CH" sz="1600" b="1" dirty="0" err="1">
                          <a:solidFill>
                            <a:srgbClr val="495354"/>
                          </a:solidFill>
                          <a:effectLst/>
                        </a:rPr>
                        <a:t>special</a:t>
                      </a:r>
                      <a:r>
                        <a:rPr lang="de-CH" sz="1600" b="1" dirty="0">
                          <a:solidFill>
                            <a:srgbClr val="495354"/>
                          </a:solidFill>
                          <a:effectLst/>
                        </a:rPr>
                        <a:t> </a:t>
                      </a:r>
                      <a:r>
                        <a:rPr lang="de-CH" sz="1600" b="1" dirty="0" err="1">
                          <a:solidFill>
                            <a:srgbClr val="495354"/>
                          </a:solidFill>
                          <a:effectLst/>
                        </a:rPr>
                        <a:t>visceral</a:t>
                      </a:r>
                      <a:r>
                        <a:rPr lang="de-CH" sz="1600" b="1" dirty="0">
                          <a:solidFill>
                            <a:srgbClr val="495354"/>
                          </a:solidFill>
                          <a:effectLst/>
                        </a:rPr>
                        <a:t> afferent (SVA), </a:t>
                      </a:r>
                      <a:r>
                        <a:rPr lang="de-CH" sz="1600" b="1" dirty="0" err="1">
                          <a:solidFill>
                            <a:srgbClr val="495354"/>
                          </a:solidFill>
                          <a:effectLst/>
                        </a:rPr>
                        <a:t>general</a:t>
                      </a:r>
                      <a:r>
                        <a:rPr lang="de-CH" sz="1600" b="1" dirty="0">
                          <a:solidFill>
                            <a:srgbClr val="495354"/>
                          </a:solidFill>
                          <a:effectLst/>
                        </a:rPr>
                        <a:t> </a:t>
                      </a:r>
                      <a:r>
                        <a:rPr lang="de-CH" sz="1600" b="1" dirty="0" err="1">
                          <a:solidFill>
                            <a:srgbClr val="495354"/>
                          </a:solidFill>
                          <a:effectLst/>
                        </a:rPr>
                        <a:t>somatic</a:t>
                      </a:r>
                      <a:r>
                        <a:rPr lang="de-CH" sz="1600" b="1" dirty="0">
                          <a:solidFill>
                            <a:srgbClr val="495354"/>
                          </a:solidFill>
                          <a:effectLst/>
                        </a:rPr>
                        <a:t> afferent (GSA), </a:t>
                      </a:r>
                      <a:r>
                        <a:rPr lang="de-CH" sz="1600" b="1" dirty="0" err="1">
                          <a:solidFill>
                            <a:srgbClr val="495354"/>
                          </a:solidFill>
                          <a:effectLst/>
                        </a:rPr>
                        <a:t>general</a:t>
                      </a:r>
                      <a:r>
                        <a:rPr lang="de-CH" sz="1600" b="1" dirty="0">
                          <a:solidFill>
                            <a:srgbClr val="495354"/>
                          </a:solidFill>
                          <a:effectLst/>
                        </a:rPr>
                        <a:t> </a:t>
                      </a:r>
                      <a:r>
                        <a:rPr lang="de-CH" sz="1600" b="1" dirty="0" err="1">
                          <a:solidFill>
                            <a:srgbClr val="495354"/>
                          </a:solidFill>
                          <a:effectLst/>
                        </a:rPr>
                        <a:t>visceral</a:t>
                      </a:r>
                      <a:r>
                        <a:rPr lang="de-CH" sz="1600" b="1" dirty="0">
                          <a:solidFill>
                            <a:srgbClr val="495354"/>
                          </a:solidFill>
                          <a:effectLst/>
                        </a:rPr>
                        <a:t> afferent (GVA), </a:t>
                      </a:r>
                      <a:r>
                        <a:rPr lang="de-CH" sz="1600" b="1" dirty="0" err="1">
                          <a:solidFill>
                            <a:srgbClr val="495354"/>
                          </a:solidFill>
                          <a:effectLst/>
                        </a:rPr>
                        <a:t>general</a:t>
                      </a:r>
                      <a:r>
                        <a:rPr lang="de-CH" sz="1600" b="1" dirty="0">
                          <a:solidFill>
                            <a:srgbClr val="495354"/>
                          </a:solidFill>
                          <a:effectLst/>
                        </a:rPr>
                        <a:t> </a:t>
                      </a:r>
                      <a:r>
                        <a:rPr lang="de-CH" sz="1600" b="1" dirty="0" err="1">
                          <a:solidFill>
                            <a:srgbClr val="495354"/>
                          </a:solidFill>
                          <a:effectLst/>
                        </a:rPr>
                        <a:t>visceral</a:t>
                      </a:r>
                      <a:r>
                        <a:rPr lang="de-CH" sz="1600" b="1" dirty="0">
                          <a:solidFill>
                            <a:srgbClr val="495354"/>
                          </a:solidFill>
                          <a:effectLst/>
                        </a:rPr>
                        <a:t> efferent (GVE)</a:t>
                      </a:r>
                      <a:br>
                        <a:rPr lang="de-CH" sz="1600" b="1" dirty="0">
                          <a:solidFill>
                            <a:srgbClr val="495354"/>
                          </a:solidFill>
                          <a:effectLst/>
                          <a:latin typeface="PlutoSansMedium"/>
                        </a:rPr>
                      </a:br>
                      <a:r>
                        <a:rPr lang="de-CH" sz="1600" b="1" dirty="0">
                          <a:solidFill>
                            <a:srgbClr val="495354"/>
                          </a:solidFill>
                          <a:effectLst/>
                          <a:latin typeface="PlutoSansMedium"/>
                        </a:rPr>
                        <a:t>Origin:</a:t>
                      </a:r>
                      <a:r>
                        <a:rPr lang="de-CH" sz="1600" b="1" dirty="0">
                          <a:solidFill>
                            <a:srgbClr val="495354"/>
                          </a:solidFill>
                          <a:effectLst/>
                        </a:rPr>
                        <a:t> Medulla </a:t>
                      </a:r>
                      <a:r>
                        <a:rPr lang="de-CH" sz="1600" b="1" dirty="0" err="1">
                          <a:solidFill>
                            <a:srgbClr val="495354"/>
                          </a:solidFill>
                          <a:effectLst/>
                        </a:rPr>
                        <a:t>oblongata</a:t>
                      </a:r>
                      <a:br>
                        <a:rPr lang="de-CH" sz="1600" b="1" dirty="0">
                          <a:solidFill>
                            <a:srgbClr val="495354"/>
                          </a:solidFill>
                          <a:effectLst/>
                          <a:latin typeface="PlutoSansMedium"/>
                        </a:rPr>
                      </a:br>
                      <a:r>
                        <a:rPr lang="de-CH" sz="1600" b="1" dirty="0">
                          <a:solidFill>
                            <a:srgbClr val="495354"/>
                          </a:solidFill>
                          <a:effectLst/>
                          <a:latin typeface="PlutoSansMedium"/>
                        </a:rPr>
                        <a:t>Exits </a:t>
                      </a:r>
                      <a:r>
                        <a:rPr lang="de-CH" sz="1600" b="1" dirty="0" err="1">
                          <a:solidFill>
                            <a:srgbClr val="495354"/>
                          </a:solidFill>
                          <a:effectLst/>
                          <a:latin typeface="PlutoSansMedium"/>
                        </a:rPr>
                        <a:t>skull</a:t>
                      </a:r>
                      <a:r>
                        <a:rPr lang="de-CH" sz="1600" b="1" dirty="0">
                          <a:solidFill>
                            <a:srgbClr val="495354"/>
                          </a:solidFill>
                          <a:effectLst/>
                          <a:latin typeface="PlutoSansMedium"/>
                        </a:rPr>
                        <a:t>:</a:t>
                      </a:r>
                      <a:r>
                        <a:rPr lang="de-CH" sz="1600" b="1" dirty="0">
                          <a:solidFill>
                            <a:srgbClr val="495354"/>
                          </a:solidFill>
                          <a:effectLst/>
                        </a:rPr>
                        <a:t> Jugular </a:t>
                      </a:r>
                      <a:r>
                        <a:rPr lang="de-CH" sz="1600" b="1" dirty="0" err="1">
                          <a:solidFill>
                            <a:srgbClr val="495354"/>
                          </a:solidFill>
                          <a:effectLst/>
                        </a:rPr>
                        <a:t>foramen</a:t>
                      </a:r>
                      <a:br>
                        <a:rPr lang="de-CH" sz="1600" b="1" dirty="0">
                          <a:solidFill>
                            <a:srgbClr val="495354"/>
                          </a:solidFill>
                          <a:effectLst/>
                          <a:latin typeface="PlutoSansMedium"/>
                        </a:rPr>
                      </a:br>
                      <a:br>
                        <a:rPr lang="de-CH" sz="1600" b="1" dirty="0">
                          <a:solidFill>
                            <a:srgbClr val="495354"/>
                          </a:solidFill>
                          <a:effectLst/>
                          <a:latin typeface="PlutoSansMedium"/>
                        </a:rPr>
                      </a:br>
                      <a:r>
                        <a:rPr lang="de-CH" sz="1600" b="1" dirty="0">
                          <a:solidFill>
                            <a:srgbClr val="495354"/>
                          </a:solidFill>
                          <a:effectLst/>
                          <a:latin typeface="PlutoSansMedium"/>
                        </a:rPr>
                        <a:t>Associated </a:t>
                      </a:r>
                      <a:r>
                        <a:rPr lang="de-CH" sz="1600" b="1" dirty="0" err="1">
                          <a:solidFill>
                            <a:srgbClr val="495354"/>
                          </a:solidFill>
                          <a:effectLst/>
                          <a:latin typeface="PlutoSansMedium"/>
                        </a:rPr>
                        <a:t>nuclei</a:t>
                      </a:r>
                      <a:r>
                        <a:rPr lang="de-CH" sz="1600" b="1" dirty="0">
                          <a:solidFill>
                            <a:srgbClr val="495354"/>
                          </a:solidFill>
                          <a:effectLst/>
                          <a:latin typeface="PlutoSansMedium"/>
                        </a:rPr>
                        <a:t>:</a:t>
                      </a:r>
                      <a:br>
                        <a:rPr lang="de-CH" sz="1600" b="1" dirty="0">
                          <a:solidFill>
                            <a:srgbClr val="495354"/>
                          </a:solidFill>
                          <a:effectLst/>
                        </a:rPr>
                      </a:br>
                      <a:r>
                        <a:rPr lang="de-CH" sz="1600" b="1" dirty="0">
                          <a:solidFill>
                            <a:srgbClr val="495354"/>
                          </a:solidFill>
                          <a:effectLst/>
                        </a:rPr>
                        <a:t>Motor: Nucleus </a:t>
                      </a:r>
                      <a:r>
                        <a:rPr lang="de-CH" sz="1600" b="1" dirty="0" err="1">
                          <a:solidFill>
                            <a:srgbClr val="495354"/>
                          </a:solidFill>
                          <a:effectLst/>
                        </a:rPr>
                        <a:t>ambiguus</a:t>
                      </a:r>
                      <a:r>
                        <a:rPr lang="de-CH" sz="1600" b="1" dirty="0">
                          <a:solidFill>
                            <a:srgbClr val="495354"/>
                          </a:solidFill>
                          <a:effectLst/>
                        </a:rPr>
                        <a:t> (SVE) and inferior </a:t>
                      </a:r>
                      <a:r>
                        <a:rPr lang="de-CH" sz="1600" b="1" dirty="0" err="1">
                          <a:solidFill>
                            <a:srgbClr val="495354"/>
                          </a:solidFill>
                          <a:effectLst/>
                        </a:rPr>
                        <a:t>salivatory</a:t>
                      </a:r>
                      <a:r>
                        <a:rPr lang="de-CH" sz="1600" b="1" dirty="0">
                          <a:solidFill>
                            <a:srgbClr val="495354"/>
                          </a:solidFill>
                          <a:effectLst/>
                        </a:rPr>
                        <a:t> </a:t>
                      </a:r>
                      <a:r>
                        <a:rPr lang="de-CH" sz="1600" b="1" dirty="0" err="1">
                          <a:solidFill>
                            <a:srgbClr val="495354"/>
                          </a:solidFill>
                          <a:effectLst/>
                        </a:rPr>
                        <a:t>nucleus</a:t>
                      </a:r>
                      <a:r>
                        <a:rPr lang="de-CH" sz="1600" b="1" dirty="0">
                          <a:solidFill>
                            <a:srgbClr val="495354"/>
                          </a:solidFill>
                          <a:effectLst/>
                        </a:rPr>
                        <a:t> (GVE)</a:t>
                      </a:r>
                      <a:br>
                        <a:rPr lang="de-CH" sz="1600" b="1" dirty="0">
                          <a:solidFill>
                            <a:srgbClr val="495354"/>
                          </a:solidFill>
                          <a:effectLst/>
                        </a:rPr>
                      </a:br>
                      <a:r>
                        <a:rPr lang="de-CH" sz="1600" b="1" dirty="0" err="1">
                          <a:solidFill>
                            <a:srgbClr val="495354"/>
                          </a:solidFill>
                          <a:effectLst/>
                        </a:rPr>
                        <a:t>Sensory</a:t>
                      </a:r>
                      <a:r>
                        <a:rPr lang="de-CH" sz="1600" b="1" dirty="0">
                          <a:solidFill>
                            <a:srgbClr val="495354"/>
                          </a:solidFill>
                          <a:effectLst/>
                        </a:rPr>
                        <a:t>: Nucleus </a:t>
                      </a:r>
                      <a:r>
                        <a:rPr lang="de-CH" sz="1600" b="1" dirty="0" err="1">
                          <a:solidFill>
                            <a:srgbClr val="495354"/>
                          </a:solidFill>
                          <a:effectLst/>
                        </a:rPr>
                        <a:t>of</a:t>
                      </a:r>
                      <a:r>
                        <a:rPr lang="de-CH" sz="1600" b="1" dirty="0">
                          <a:solidFill>
                            <a:srgbClr val="495354"/>
                          </a:solidFill>
                          <a:effectLst/>
                        </a:rPr>
                        <a:t> trigeminal nerve (GSA) and </a:t>
                      </a:r>
                      <a:r>
                        <a:rPr lang="de-CH" sz="1600" b="1" dirty="0" err="1">
                          <a:solidFill>
                            <a:srgbClr val="495354"/>
                          </a:solidFill>
                          <a:effectLst/>
                        </a:rPr>
                        <a:t>nuclei</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solitary</a:t>
                      </a:r>
                      <a:r>
                        <a:rPr lang="de-CH" sz="1600" b="1" dirty="0">
                          <a:solidFill>
                            <a:srgbClr val="495354"/>
                          </a:solidFill>
                          <a:effectLst/>
                        </a:rPr>
                        <a:t> tract (SVA)</a:t>
                      </a:r>
                      <a:br>
                        <a:rPr lang="de-CH" sz="1600" b="1" dirty="0">
                          <a:solidFill>
                            <a:srgbClr val="495354"/>
                          </a:solidFill>
                          <a:effectLst/>
                          <a:latin typeface="PlutoSansMedium"/>
                        </a:rPr>
                      </a:br>
                      <a:br>
                        <a:rPr lang="de-CH" sz="1600" b="1" dirty="0">
                          <a:solidFill>
                            <a:srgbClr val="495354"/>
                          </a:solidFill>
                          <a:effectLst/>
                          <a:latin typeface="PlutoSansMedium"/>
                        </a:rPr>
                      </a:br>
                      <a:r>
                        <a:rPr lang="de-CH" sz="1600" b="1" dirty="0">
                          <a:solidFill>
                            <a:srgbClr val="495354"/>
                          </a:solidFill>
                          <a:effectLst/>
                          <a:latin typeface="PlutoSansMedium"/>
                        </a:rPr>
                        <a:t>Associated </a:t>
                      </a:r>
                      <a:r>
                        <a:rPr lang="de-CH" sz="1600" b="1" dirty="0" err="1">
                          <a:solidFill>
                            <a:srgbClr val="495354"/>
                          </a:solidFill>
                          <a:effectLst/>
                          <a:latin typeface="PlutoSansMedium"/>
                        </a:rPr>
                        <a:t>ganglia</a:t>
                      </a:r>
                      <a:r>
                        <a:rPr lang="de-CH" sz="1600" b="1" dirty="0">
                          <a:solidFill>
                            <a:srgbClr val="495354"/>
                          </a:solidFill>
                          <a:effectLst/>
                          <a:latin typeface="PlutoSansMedium"/>
                        </a:rPr>
                        <a:t>:</a:t>
                      </a:r>
                      <a:br>
                        <a:rPr lang="de-CH" sz="1600" b="1" dirty="0">
                          <a:solidFill>
                            <a:srgbClr val="495354"/>
                          </a:solidFill>
                          <a:effectLst/>
                        </a:rPr>
                      </a:br>
                      <a:r>
                        <a:rPr lang="de-CH" sz="1600" b="1" dirty="0" err="1">
                          <a:solidFill>
                            <a:srgbClr val="495354"/>
                          </a:solidFill>
                          <a:effectLst/>
                        </a:rPr>
                        <a:t>Sensory</a:t>
                      </a:r>
                      <a:r>
                        <a:rPr lang="de-CH" sz="1600" b="1" dirty="0">
                          <a:solidFill>
                            <a:srgbClr val="495354"/>
                          </a:solidFill>
                          <a:effectLst/>
                        </a:rPr>
                        <a:t>: Superior and inferior </a:t>
                      </a:r>
                      <a:r>
                        <a:rPr lang="de-CH" sz="1600" b="1" dirty="0" err="1">
                          <a:solidFill>
                            <a:srgbClr val="495354"/>
                          </a:solidFill>
                          <a:effectLst/>
                        </a:rPr>
                        <a:t>ganglia</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glossopharyngeal</a:t>
                      </a:r>
                      <a:r>
                        <a:rPr lang="de-CH" sz="1600" b="1" dirty="0">
                          <a:solidFill>
                            <a:srgbClr val="495354"/>
                          </a:solidFill>
                          <a:effectLst/>
                        </a:rPr>
                        <a:t> nerve</a:t>
                      </a:r>
                      <a:br>
                        <a:rPr lang="de-CH" sz="1600" b="1" dirty="0">
                          <a:solidFill>
                            <a:srgbClr val="495354"/>
                          </a:solidFill>
                          <a:effectLst/>
                        </a:rPr>
                      </a:br>
                      <a:r>
                        <a:rPr lang="de-CH" sz="1600" b="1" dirty="0" err="1">
                          <a:solidFill>
                            <a:srgbClr val="495354"/>
                          </a:solidFill>
                          <a:effectLst/>
                        </a:rPr>
                        <a:t>Parasympathetic</a:t>
                      </a:r>
                      <a:r>
                        <a:rPr lang="de-CH" sz="1600" b="1" dirty="0">
                          <a:solidFill>
                            <a:srgbClr val="495354"/>
                          </a:solidFill>
                          <a:effectLst/>
                        </a:rPr>
                        <a:t>: </a:t>
                      </a:r>
                      <a:r>
                        <a:rPr lang="de-CH" sz="1600" b="1" dirty="0" err="1">
                          <a:solidFill>
                            <a:srgbClr val="495354"/>
                          </a:solidFill>
                          <a:effectLst/>
                        </a:rPr>
                        <a:t>Otic</a:t>
                      </a:r>
                      <a:r>
                        <a:rPr lang="de-CH" sz="1600" b="1" dirty="0">
                          <a:solidFill>
                            <a:srgbClr val="495354"/>
                          </a:solidFill>
                          <a:effectLst/>
                        </a:rPr>
                        <a:t> </a:t>
                      </a:r>
                      <a:r>
                        <a:rPr lang="de-CH" sz="1600" b="1" dirty="0" err="1">
                          <a:solidFill>
                            <a:srgbClr val="495354"/>
                          </a:solidFill>
                          <a:effectLst/>
                        </a:rPr>
                        <a:t>ganglion</a:t>
                      </a:r>
                      <a:endParaRPr lang="de-CH" sz="1600" b="1" dirty="0">
                        <a:solidFill>
                          <a:srgbClr val="495354"/>
                        </a:solidFill>
                        <a:effectLst/>
                      </a:endParaRPr>
                    </a:p>
                  </a:txBody>
                  <a:tcPr marL="54198" marR="54198" marT="36132" marB="3613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550573602"/>
                  </a:ext>
                </a:extLst>
              </a:tr>
              <a:tr h="1260944">
                <a:tc>
                  <a:txBody>
                    <a:bodyPr/>
                    <a:lstStyle/>
                    <a:p>
                      <a:pPr fontAlgn="t">
                        <a:buNone/>
                      </a:pPr>
                      <a:r>
                        <a:rPr lang="de-CH" sz="2000" b="1">
                          <a:solidFill>
                            <a:schemeClr val="accent6">
                              <a:lumMod val="50000"/>
                            </a:schemeClr>
                          </a:solidFill>
                          <a:effectLst/>
                          <a:latin typeface="PlutoSansMedium"/>
                        </a:rPr>
                        <a:t>Branches</a:t>
                      </a:r>
                    </a:p>
                  </a:txBody>
                  <a:tcPr marL="54198" marR="54198" marT="36132" marB="3613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err="1">
                          <a:solidFill>
                            <a:srgbClr val="495354"/>
                          </a:solidFill>
                          <a:effectLst/>
                        </a:rPr>
                        <a:t>Tympanic</a:t>
                      </a:r>
                      <a:r>
                        <a:rPr lang="de-CH" sz="1600" b="1" dirty="0">
                          <a:solidFill>
                            <a:srgbClr val="495354"/>
                          </a:solidFill>
                          <a:effectLst/>
                        </a:rPr>
                        <a:t> nerve</a:t>
                      </a:r>
                      <a:br>
                        <a:rPr lang="de-CH" sz="1600" b="1" dirty="0">
                          <a:solidFill>
                            <a:srgbClr val="495354"/>
                          </a:solidFill>
                          <a:effectLst/>
                        </a:rPr>
                      </a:br>
                      <a:r>
                        <a:rPr lang="de-CH" sz="1600" b="1" dirty="0" err="1">
                          <a:solidFill>
                            <a:srgbClr val="495354"/>
                          </a:solidFill>
                          <a:effectLst/>
                        </a:rPr>
                        <a:t>Carotid</a:t>
                      </a:r>
                      <a:r>
                        <a:rPr lang="de-CH" sz="1600" b="1" dirty="0">
                          <a:solidFill>
                            <a:srgbClr val="495354"/>
                          </a:solidFill>
                          <a:effectLst/>
                        </a:rPr>
                        <a:t> </a:t>
                      </a:r>
                      <a:r>
                        <a:rPr lang="de-CH" sz="1600" b="1" dirty="0" err="1">
                          <a:solidFill>
                            <a:srgbClr val="495354"/>
                          </a:solidFill>
                          <a:effectLst/>
                        </a:rPr>
                        <a:t>branch</a:t>
                      </a:r>
                      <a:br>
                        <a:rPr lang="de-CH" sz="1600" b="1" dirty="0">
                          <a:solidFill>
                            <a:srgbClr val="495354"/>
                          </a:solidFill>
                          <a:effectLst/>
                        </a:rPr>
                      </a:br>
                      <a:r>
                        <a:rPr lang="de-CH" sz="1600" b="1" dirty="0" err="1">
                          <a:solidFill>
                            <a:srgbClr val="495354"/>
                          </a:solidFill>
                          <a:effectLst/>
                        </a:rPr>
                        <a:t>Pharyngeal</a:t>
                      </a:r>
                      <a:r>
                        <a:rPr lang="de-CH" sz="1600" b="1" dirty="0">
                          <a:solidFill>
                            <a:srgbClr val="495354"/>
                          </a:solidFill>
                          <a:effectLst/>
                        </a:rPr>
                        <a:t> </a:t>
                      </a:r>
                      <a:r>
                        <a:rPr lang="de-CH" sz="1600" b="1" dirty="0" err="1">
                          <a:solidFill>
                            <a:srgbClr val="495354"/>
                          </a:solidFill>
                          <a:effectLst/>
                        </a:rPr>
                        <a:t>branches</a:t>
                      </a:r>
                      <a:br>
                        <a:rPr lang="de-CH" sz="1600" b="1" dirty="0">
                          <a:solidFill>
                            <a:srgbClr val="495354"/>
                          </a:solidFill>
                          <a:effectLst/>
                        </a:rPr>
                      </a:br>
                      <a:r>
                        <a:rPr lang="de-CH" sz="1600" b="1" dirty="0" err="1">
                          <a:solidFill>
                            <a:srgbClr val="495354"/>
                          </a:solidFill>
                          <a:effectLst/>
                        </a:rPr>
                        <a:t>Stylopharyngeal</a:t>
                      </a:r>
                      <a:r>
                        <a:rPr lang="de-CH" sz="1600" b="1" dirty="0">
                          <a:solidFill>
                            <a:srgbClr val="495354"/>
                          </a:solidFill>
                          <a:effectLst/>
                        </a:rPr>
                        <a:t> </a:t>
                      </a:r>
                      <a:r>
                        <a:rPr lang="de-CH" sz="1600" b="1" dirty="0" err="1">
                          <a:solidFill>
                            <a:srgbClr val="495354"/>
                          </a:solidFill>
                          <a:effectLst/>
                        </a:rPr>
                        <a:t>branch</a:t>
                      </a:r>
                      <a:br>
                        <a:rPr lang="de-CH" sz="1600" b="1" dirty="0">
                          <a:solidFill>
                            <a:srgbClr val="495354"/>
                          </a:solidFill>
                          <a:effectLst/>
                        </a:rPr>
                      </a:br>
                      <a:r>
                        <a:rPr lang="de-CH" sz="1600" b="1" dirty="0">
                          <a:solidFill>
                            <a:srgbClr val="495354"/>
                          </a:solidFill>
                          <a:effectLst/>
                        </a:rPr>
                        <a:t>Tonsillar </a:t>
                      </a:r>
                      <a:r>
                        <a:rPr lang="de-CH" sz="1600" b="1" dirty="0" err="1">
                          <a:solidFill>
                            <a:srgbClr val="495354"/>
                          </a:solidFill>
                          <a:effectLst/>
                        </a:rPr>
                        <a:t>branches</a:t>
                      </a:r>
                      <a:br>
                        <a:rPr lang="de-CH" sz="1600" b="1" dirty="0">
                          <a:solidFill>
                            <a:srgbClr val="495354"/>
                          </a:solidFill>
                          <a:effectLst/>
                        </a:rPr>
                      </a:br>
                      <a:r>
                        <a:rPr lang="de-CH" sz="1600" b="1" dirty="0">
                          <a:solidFill>
                            <a:srgbClr val="495354"/>
                          </a:solidFill>
                          <a:effectLst/>
                        </a:rPr>
                        <a:t>Lingual </a:t>
                      </a:r>
                      <a:r>
                        <a:rPr lang="de-CH" sz="1600" b="1" dirty="0" err="1">
                          <a:solidFill>
                            <a:srgbClr val="495354"/>
                          </a:solidFill>
                          <a:effectLst/>
                        </a:rPr>
                        <a:t>branch</a:t>
                      </a:r>
                      <a:br>
                        <a:rPr lang="de-CH" sz="1600" b="1" dirty="0">
                          <a:solidFill>
                            <a:srgbClr val="495354"/>
                          </a:solidFill>
                          <a:effectLst/>
                          <a:latin typeface="PlutoSansMedium"/>
                        </a:rPr>
                      </a:br>
                      <a:endParaRPr lang="de-CH" sz="1600" b="1" dirty="0">
                        <a:solidFill>
                          <a:srgbClr val="495354"/>
                        </a:solidFill>
                        <a:effectLst/>
                      </a:endParaRPr>
                    </a:p>
                  </a:txBody>
                  <a:tcPr marL="54198" marR="54198" marT="36132" marB="3613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010154633"/>
                  </a:ext>
                </a:extLst>
              </a:tr>
              <a:tr h="1441797">
                <a:tc>
                  <a:txBody>
                    <a:bodyPr/>
                    <a:lstStyle/>
                    <a:p>
                      <a:pPr fontAlgn="t">
                        <a:buNone/>
                      </a:pPr>
                      <a:r>
                        <a:rPr lang="de-CH" sz="2000" b="1" dirty="0" err="1">
                          <a:solidFill>
                            <a:schemeClr val="accent6">
                              <a:lumMod val="50000"/>
                            </a:schemeClr>
                          </a:solidFill>
                          <a:effectLst/>
                          <a:latin typeface="PlutoSansMedium"/>
                        </a:rPr>
                        <a:t>Function</a:t>
                      </a:r>
                      <a:endParaRPr lang="de-CH" sz="2000" b="1" dirty="0">
                        <a:solidFill>
                          <a:schemeClr val="accent6">
                            <a:lumMod val="50000"/>
                          </a:schemeClr>
                        </a:solidFill>
                        <a:effectLst/>
                        <a:latin typeface="PlutoSansMedium"/>
                      </a:endParaRPr>
                    </a:p>
                  </a:txBody>
                  <a:tcPr marL="54198" marR="54198" marT="36132" marB="3613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495354"/>
                          </a:solidFill>
                          <a:effectLst/>
                          <a:latin typeface="PlutoSansMedium"/>
                        </a:rPr>
                        <a:t>Motor </a:t>
                      </a:r>
                      <a:r>
                        <a:rPr lang="de-CH" sz="1600" b="1" dirty="0" err="1">
                          <a:solidFill>
                            <a:srgbClr val="495354"/>
                          </a:solidFill>
                          <a:effectLst/>
                          <a:latin typeface="PlutoSansMedium"/>
                        </a:rPr>
                        <a:t>innervation</a:t>
                      </a:r>
                      <a:r>
                        <a:rPr lang="de-CH" sz="1600" b="1" dirty="0">
                          <a:solidFill>
                            <a:srgbClr val="495354"/>
                          </a:solidFill>
                          <a:effectLst/>
                          <a:latin typeface="PlutoSansMedium"/>
                        </a:rPr>
                        <a:t>:</a:t>
                      </a:r>
                      <a:r>
                        <a:rPr lang="de-CH" sz="1600" b="1" dirty="0">
                          <a:solidFill>
                            <a:srgbClr val="495354"/>
                          </a:solidFill>
                          <a:effectLst/>
                        </a:rPr>
                        <a:t> </a:t>
                      </a:r>
                      <a:r>
                        <a:rPr lang="de-CH" sz="1600" b="1" dirty="0" err="1">
                          <a:solidFill>
                            <a:srgbClr val="495354"/>
                          </a:solidFill>
                          <a:effectLst/>
                        </a:rPr>
                        <a:t>Stylopharyngeus</a:t>
                      </a:r>
                      <a:r>
                        <a:rPr lang="de-CH" sz="1600" b="1" dirty="0">
                          <a:solidFill>
                            <a:srgbClr val="495354"/>
                          </a:solidFill>
                          <a:effectLst/>
                        </a:rPr>
                        <a:t> </a:t>
                      </a:r>
                      <a:r>
                        <a:rPr lang="de-CH" sz="1600" b="1" dirty="0" err="1">
                          <a:solidFill>
                            <a:srgbClr val="495354"/>
                          </a:solidFill>
                          <a:effectLst/>
                        </a:rPr>
                        <a:t>muscle</a:t>
                      </a:r>
                      <a:br>
                        <a:rPr lang="de-CH" sz="1600" b="1" dirty="0">
                          <a:solidFill>
                            <a:srgbClr val="495354"/>
                          </a:solidFill>
                          <a:effectLst/>
                          <a:latin typeface="PlutoSansMedium"/>
                        </a:rPr>
                      </a:br>
                      <a:r>
                        <a:rPr lang="de-CH" sz="1600" b="1" dirty="0">
                          <a:solidFill>
                            <a:srgbClr val="495354"/>
                          </a:solidFill>
                          <a:effectLst/>
                          <a:latin typeface="PlutoSansMedium"/>
                        </a:rPr>
                        <a:t>Taste </a:t>
                      </a:r>
                      <a:r>
                        <a:rPr lang="de-CH" sz="1600" b="1" dirty="0" err="1">
                          <a:solidFill>
                            <a:srgbClr val="495354"/>
                          </a:solidFill>
                          <a:effectLst/>
                          <a:latin typeface="PlutoSansMedium"/>
                        </a:rPr>
                        <a:t>innervation</a:t>
                      </a:r>
                      <a:r>
                        <a:rPr lang="de-CH" sz="1600" b="1" dirty="0">
                          <a:solidFill>
                            <a:srgbClr val="495354"/>
                          </a:solidFill>
                          <a:effectLst/>
                          <a:latin typeface="PlutoSansMedium"/>
                        </a:rPr>
                        <a:t>:</a:t>
                      </a:r>
                      <a:r>
                        <a:rPr lang="de-CH" sz="1600" b="1" dirty="0">
                          <a:solidFill>
                            <a:srgbClr val="495354"/>
                          </a:solidFill>
                          <a:effectLst/>
                        </a:rPr>
                        <a:t> </a:t>
                      </a:r>
                      <a:r>
                        <a:rPr lang="de-CH" sz="1600" b="1" dirty="0" err="1">
                          <a:solidFill>
                            <a:srgbClr val="495354"/>
                          </a:solidFill>
                          <a:effectLst/>
                        </a:rPr>
                        <a:t>Posterior</a:t>
                      </a:r>
                      <a:r>
                        <a:rPr lang="de-CH" sz="1600" b="1" dirty="0">
                          <a:solidFill>
                            <a:srgbClr val="495354"/>
                          </a:solidFill>
                          <a:effectLst/>
                        </a:rPr>
                        <a:t> </a:t>
                      </a:r>
                      <a:r>
                        <a:rPr lang="de-CH" sz="1600" b="1" dirty="0" err="1">
                          <a:solidFill>
                            <a:srgbClr val="495354"/>
                          </a:solidFill>
                          <a:effectLst/>
                        </a:rPr>
                        <a:t>third</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tongue</a:t>
                      </a:r>
                      <a:br>
                        <a:rPr lang="de-CH" sz="1600" b="1" dirty="0">
                          <a:solidFill>
                            <a:srgbClr val="495354"/>
                          </a:solidFill>
                          <a:effectLst/>
                          <a:latin typeface="PlutoSansMedium"/>
                        </a:rPr>
                      </a:br>
                      <a:r>
                        <a:rPr lang="de-CH" sz="1600" b="1" dirty="0">
                          <a:solidFill>
                            <a:srgbClr val="495354"/>
                          </a:solidFill>
                          <a:effectLst/>
                          <a:latin typeface="PlutoSansMedium"/>
                        </a:rPr>
                        <a:t>General </a:t>
                      </a:r>
                      <a:r>
                        <a:rPr lang="de-CH" sz="1600" b="1" dirty="0" err="1">
                          <a:solidFill>
                            <a:srgbClr val="495354"/>
                          </a:solidFill>
                          <a:effectLst/>
                          <a:latin typeface="PlutoSansMedium"/>
                        </a:rPr>
                        <a:t>sensation</a:t>
                      </a:r>
                      <a:r>
                        <a:rPr lang="de-CH" sz="1600" b="1" dirty="0">
                          <a:solidFill>
                            <a:srgbClr val="495354"/>
                          </a:solidFill>
                          <a:effectLst/>
                          <a:latin typeface="PlutoSansMedium"/>
                        </a:rPr>
                        <a:t>:</a:t>
                      </a:r>
                      <a:r>
                        <a:rPr lang="de-CH" sz="1600" b="1" dirty="0">
                          <a:solidFill>
                            <a:srgbClr val="495354"/>
                          </a:solidFill>
                          <a:effectLst/>
                        </a:rPr>
                        <a:t> </a:t>
                      </a:r>
                      <a:r>
                        <a:rPr lang="de-CH" sz="1600" b="1" dirty="0" err="1">
                          <a:solidFill>
                            <a:srgbClr val="495354"/>
                          </a:solidFill>
                          <a:effectLst/>
                        </a:rPr>
                        <a:t>Tympanic</a:t>
                      </a:r>
                      <a:r>
                        <a:rPr lang="de-CH" sz="1600" b="1" dirty="0">
                          <a:solidFill>
                            <a:srgbClr val="495354"/>
                          </a:solidFill>
                          <a:effectLst/>
                        </a:rPr>
                        <a:t> </a:t>
                      </a:r>
                      <a:r>
                        <a:rPr lang="de-CH" sz="1600" b="1" dirty="0" err="1">
                          <a:solidFill>
                            <a:srgbClr val="495354"/>
                          </a:solidFill>
                          <a:effectLst/>
                        </a:rPr>
                        <a:t>cavity</a:t>
                      </a:r>
                      <a:r>
                        <a:rPr lang="de-CH" sz="1600" b="1" dirty="0">
                          <a:solidFill>
                            <a:srgbClr val="495354"/>
                          </a:solidFill>
                          <a:effectLst/>
                        </a:rPr>
                        <a:t>, </a:t>
                      </a:r>
                      <a:r>
                        <a:rPr lang="de-CH" sz="1600" b="1" dirty="0" err="1">
                          <a:solidFill>
                            <a:srgbClr val="495354"/>
                          </a:solidFill>
                          <a:effectLst/>
                        </a:rPr>
                        <a:t>eustachian</a:t>
                      </a:r>
                      <a:r>
                        <a:rPr lang="de-CH" sz="1600" b="1" dirty="0">
                          <a:solidFill>
                            <a:srgbClr val="495354"/>
                          </a:solidFill>
                          <a:effectLst/>
                        </a:rPr>
                        <a:t> </a:t>
                      </a:r>
                      <a:r>
                        <a:rPr lang="de-CH" sz="1600" b="1" dirty="0" err="1">
                          <a:solidFill>
                            <a:srgbClr val="495354"/>
                          </a:solidFill>
                          <a:effectLst/>
                        </a:rPr>
                        <a:t>tube</a:t>
                      </a:r>
                      <a:r>
                        <a:rPr lang="de-CH" sz="1600" b="1" dirty="0">
                          <a:solidFill>
                            <a:srgbClr val="495354"/>
                          </a:solidFill>
                          <a:effectLst/>
                        </a:rPr>
                        <a:t>, </a:t>
                      </a:r>
                      <a:r>
                        <a:rPr lang="de-CH" sz="1600" b="1" dirty="0" err="1">
                          <a:solidFill>
                            <a:srgbClr val="495354"/>
                          </a:solidFill>
                          <a:effectLst/>
                        </a:rPr>
                        <a:t>fauces</a:t>
                      </a:r>
                      <a:r>
                        <a:rPr lang="de-CH" sz="1600" b="1" dirty="0">
                          <a:solidFill>
                            <a:srgbClr val="495354"/>
                          </a:solidFill>
                          <a:effectLst/>
                        </a:rPr>
                        <a:t>, </a:t>
                      </a:r>
                      <a:r>
                        <a:rPr lang="de-CH" sz="1600" b="1" dirty="0" err="1">
                          <a:solidFill>
                            <a:srgbClr val="495354"/>
                          </a:solidFill>
                          <a:effectLst/>
                        </a:rPr>
                        <a:t>tonsils</a:t>
                      </a:r>
                      <a:r>
                        <a:rPr lang="de-CH" sz="1600" b="1" dirty="0">
                          <a:solidFill>
                            <a:srgbClr val="495354"/>
                          </a:solidFill>
                          <a:effectLst/>
                        </a:rPr>
                        <a:t>, </a:t>
                      </a:r>
                      <a:r>
                        <a:rPr lang="de-CH" sz="1600" b="1" dirty="0" err="1">
                          <a:solidFill>
                            <a:srgbClr val="495354"/>
                          </a:solidFill>
                          <a:effectLst/>
                        </a:rPr>
                        <a:t>nasopharynx</a:t>
                      </a:r>
                      <a:r>
                        <a:rPr lang="de-CH" sz="1600" b="1" dirty="0">
                          <a:solidFill>
                            <a:srgbClr val="495354"/>
                          </a:solidFill>
                          <a:effectLst/>
                        </a:rPr>
                        <a:t>, </a:t>
                      </a:r>
                      <a:r>
                        <a:rPr lang="de-CH" sz="1600" b="1" dirty="0" err="1">
                          <a:solidFill>
                            <a:srgbClr val="495354"/>
                          </a:solidFill>
                          <a:effectLst/>
                        </a:rPr>
                        <a:t>uvula</a:t>
                      </a:r>
                      <a:r>
                        <a:rPr lang="de-CH" sz="1600" b="1" dirty="0">
                          <a:solidFill>
                            <a:srgbClr val="495354"/>
                          </a:solidFill>
                          <a:effectLst/>
                        </a:rPr>
                        <a:t> and </a:t>
                      </a:r>
                      <a:r>
                        <a:rPr lang="de-CH" sz="1600" b="1" dirty="0" err="1">
                          <a:solidFill>
                            <a:srgbClr val="495354"/>
                          </a:solidFill>
                          <a:effectLst/>
                        </a:rPr>
                        <a:t>posterior</a:t>
                      </a:r>
                      <a:r>
                        <a:rPr lang="de-CH" sz="1600" b="1" dirty="0">
                          <a:solidFill>
                            <a:srgbClr val="495354"/>
                          </a:solidFill>
                          <a:effectLst/>
                        </a:rPr>
                        <a:t> </a:t>
                      </a:r>
                      <a:r>
                        <a:rPr lang="de-CH" sz="1600" b="1" dirty="0" err="1">
                          <a:solidFill>
                            <a:srgbClr val="495354"/>
                          </a:solidFill>
                          <a:effectLst/>
                        </a:rPr>
                        <a:t>third</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tongue</a:t>
                      </a:r>
                      <a:br>
                        <a:rPr lang="de-CH" sz="1600" b="1" dirty="0">
                          <a:solidFill>
                            <a:srgbClr val="495354"/>
                          </a:solidFill>
                          <a:effectLst/>
                          <a:latin typeface="PlutoSansMedium"/>
                        </a:rPr>
                      </a:br>
                      <a:r>
                        <a:rPr lang="de-CH" sz="1600" b="1" dirty="0" err="1">
                          <a:solidFill>
                            <a:srgbClr val="495354"/>
                          </a:solidFill>
                          <a:effectLst/>
                          <a:latin typeface="PlutoSansMedium"/>
                        </a:rPr>
                        <a:t>Visceral</a:t>
                      </a:r>
                      <a:r>
                        <a:rPr lang="de-CH" sz="1600" b="1" dirty="0">
                          <a:solidFill>
                            <a:srgbClr val="495354"/>
                          </a:solidFill>
                          <a:effectLst/>
                          <a:latin typeface="PlutoSansMedium"/>
                        </a:rPr>
                        <a:t> </a:t>
                      </a:r>
                      <a:r>
                        <a:rPr lang="de-CH" sz="1600" b="1" dirty="0" err="1">
                          <a:solidFill>
                            <a:srgbClr val="495354"/>
                          </a:solidFill>
                          <a:effectLst/>
                          <a:latin typeface="PlutoSansMedium"/>
                        </a:rPr>
                        <a:t>sensation</a:t>
                      </a:r>
                      <a:r>
                        <a:rPr lang="de-CH" sz="1600" b="1" dirty="0">
                          <a:solidFill>
                            <a:srgbClr val="495354"/>
                          </a:solidFill>
                          <a:effectLst/>
                          <a:latin typeface="PlutoSansMedium"/>
                        </a:rPr>
                        <a:t>:</a:t>
                      </a:r>
                      <a:r>
                        <a:rPr lang="de-CH" sz="1600" b="1" dirty="0">
                          <a:solidFill>
                            <a:srgbClr val="495354"/>
                          </a:solidFill>
                          <a:effectLst/>
                        </a:rPr>
                        <a:t> </a:t>
                      </a:r>
                      <a:r>
                        <a:rPr lang="de-CH" sz="1600" b="1" dirty="0" err="1">
                          <a:solidFill>
                            <a:srgbClr val="495354"/>
                          </a:solidFill>
                          <a:effectLst/>
                        </a:rPr>
                        <a:t>Carotid</a:t>
                      </a:r>
                      <a:r>
                        <a:rPr lang="de-CH" sz="1600" b="1" dirty="0">
                          <a:solidFill>
                            <a:srgbClr val="495354"/>
                          </a:solidFill>
                          <a:effectLst/>
                        </a:rPr>
                        <a:t> </a:t>
                      </a:r>
                      <a:r>
                        <a:rPr lang="de-CH" sz="1600" b="1" dirty="0" err="1">
                          <a:solidFill>
                            <a:srgbClr val="495354"/>
                          </a:solidFill>
                          <a:effectLst/>
                        </a:rPr>
                        <a:t>body</a:t>
                      </a:r>
                      <a:r>
                        <a:rPr lang="de-CH" sz="1600" b="1" dirty="0">
                          <a:solidFill>
                            <a:srgbClr val="495354"/>
                          </a:solidFill>
                          <a:effectLst/>
                        </a:rPr>
                        <a:t> and </a:t>
                      </a:r>
                      <a:r>
                        <a:rPr lang="de-CH" sz="1600" b="1" dirty="0" err="1">
                          <a:solidFill>
                            <a:srgbClr val="495354"/>
                          </a:solidFill>
                          <a:effectLst/>
                        </a:rPr>
                        <a:t>sinus</a:t>
                      </a:r>
                      <a:br>
                        <a:rPr lang="de-CH" sz="1600" b="1" dirty="0">
                          <a:solidFill>
                            <a:srgbClr val="495354"/>
                          </a:solidFill>
                          <a:effectLst/>
                          <a:latin typeface="PlutoSansMedium"/>
                        </a:rPr>
                      </a:br>
                      <a:r>
                        <a:rPr lang="de-CH" sz="1600" b="1" dirty="0" err="1">
                          <a:solidFill>
                            <a:srgbClr val="495354"/>
                          </a:solidFill>
                          <a:effectLst/>
                          <a:latin typeface="PlutoSansMedium"/>
                        </a:rPr>
                        <a:t>Parasympathetic</a:t>
                      </a:r>
                      <a:r>
                        <a:rPr lang="de-CH" sz="1600" b="1" dirty="0">
                          <a:solidFill>
                            <a:srgbClr val="495354"/>
                          </a:solidFill>
                          <a:effectLst/>
                          <a:latin typeface="PlutoSansMedium"/>
                        </a:rPr>
                        <a:t> </a:t>
                      </a:r>
                      <a:r>
                        <a:rPr lang="de-CH" sz="1600" b="1" dirty="0" err="1">
                          <a:solidFill>
                            <a:srgbClr val="495354"/>
                          </a:solidFill>
                          <a:effectLst/>
                          <a:latin typeface="PlutoSansMedium"/>
                        </a:rPr>
                        <a:t>innervation</a:t>
                      </a:r>
                      <a:r>
                        <a:rPr lang="de-CH" sz="1600" b="1" dirty="0">
                          <a:solidFill>
                            <a:srgbClr val="495354"/>
                          </a:solidFill>
                          <a:effectLst/>
                          <a:latin typeface="PlutoSansMedium"/>
                        </a:rPr>
                        <a:t>:</a:t>
                      </a:r>
                      <a:r>
                        <a:rPr lang="de-CH" sz="1600" b="1" dirty="0">
                          <a:solidFill>
                            <a:srgbClr val="495354"/>
                          </a:solidFill>
                          <a:effectLst/>
                        </a:rPr>
                        <a:t> </a:t>
                      </a:r>
                      <a:r>
                        <a:rPr lang="de-CH" sz="1600" b="1" dirty="0" err="1">
                          <a:solidFill>
                            <a:srgbClr val="495354"/>
                          </a:solidFill>
                          <a:effectLst/>
                        </a:rPr>
                        <a:t>Parotid</a:t>
                      </a:r>
                      <a:r>
                        <a:rPr lang="de-CH" sz="1600" b="1" dirty="0">
                          <a:solidFill>
                            <a:srgbClr val="495354"/>
                          </a:solidFill>
                          <a:effectLst/>
                        </a:rPr>
                        <a:t> </a:t>
                      </a:r>
                      <a:r>
                        <a:rPr lang="de-CH" sz="1600" b="1" dirty="0" err="1">
                          <a:solidFill>
                            <a:srgbClr val="495354"/>
                          </a:solidFill>
                          <a:effectLst/>
                        </a:rPr>
                        <a:t>gland</a:t>
                      </a:r>
                      <a:endParaRPr lang="de-CH" sz="1600" b="1" dirty="0">
                        <a:solidFill>
                          <a:srgbClr val="495354"/>
                        </a:solidFill>
                        <a:effectLst/>
                      </a:endParaRPr>
                    </a:p>
                  </a:txBody>
                  <a:tcPr marL="54198" marR="54198" marT="36132" marB="3613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023087386"/>
                  </a:ext>
                </a:extLst>
              </a:tr>
            </a:tbl>
          </a:graphicData>
        </a:graphic>
      </p:graphicFrame>
    </p:spTree>
    <p:extLst>
      <p:ext uri="{BB962C8B-B14F-4D97-AF65-F5344CB8AC3E}">
        <p14:creationId xmlns:p14="http://schemas.microsoft.com/office/powerpoint/2010/main" val="40049417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DCDEED-280B-AFEF-56DE-7F9804B48A91}"/>
              </a:ext>
            </a:extLst>
          </p:cNvPr>
          <p:cNvSpPr>
            <a:spLocks noGrp="1"/>
          </p:cNvSpPr>
          <p:nvPr>
            <p:ph type="title"/>
          </p:nvPr>
        </p:nvSpPr>
        <p:spPr>
          <a:xfrm>
            <a:off x="5132982" y="574034"/>
            <a:ext cx="2135819" cy="758533"/>
          </a:xfrm>
        </p:spPr>
        <p:txBody>
          <a:bodyPr/>
          <a:lstStyle/>
          <a:p>
            <a:r>
              <a:rPr kumimoji="0" lang="en-US" sz="3200" b="1" i="0" u="none" strike="noStrike" kern="1200" cap="none" spc="0" normalizeH="0" baseline="0" noProof="0" dirty="0">
                <a:ln>
                  <a:noFill/>
                </a:ln>
                <a:solidFill>
                  <a:srgbClr val="FF8427"/>
                </a:solidFill>
                <a:effectLst/>
                <a:uLnTx/>
                <a:uFillTx/>
                <a:latin typeface="Calibri" panose="020F0502020204030204"/>
                <a:ea typeface="+mj-ea"/>
                <a:cs typeface="+mj-cs"/>
              </a:rPr>
              <a:t>Lesions</a:t>
            </a:r>
            <a:r>
              <a:rPr kumimoji="0" lang="el-GR" sz="3200" b="1" i="0" u="none" strike="noStrike" kern="1200" cap="none" spc="0" normalizeH="0" baseline="0" noProof="0" dirty="0">
                <a:ln>
                  <a:noFill/>
                </a:ln>
                <a:solidFill>
                  <a:srgbClr val="FF8427"/>
                </a:solidFill>
                <a:effectLst/>
                <a:uLnTx/>
                <a:uFillTx/>
                <a:latin typeface="Calibri" panose="020F0502020204030204"/>
                <a:ea typeface="+mj-ea"/>
                <a:cs typeface="+mj-cs"/>
              </a:rPr>
              <a:t> </a:t>
            </a:r>
            <a:endParaRPr lang="el-GR" dirty="0"/>
          </a:p>
        </p:txBody>
      </p:sp>
      <p:sp>
        <p:nvSpPr>
          <p:cNvPr id="5" name="TextBox 4">
            <a:extLst>
              <a:ext uri="{FF2B5EF4-FFF2-40B4-BE49-F238E27FC236}">
                <a16:creationId xmlns:a16="http://schemas.microsoft.com/office/drawing/2014/main" id="{96AAE91F-431E-70DD-5FB7-18222707841B}"/>
              </a:ext>
            </a:extLst>
          </p:cNvPr>
          <p:cNvSpPr txBox="1"/>
          <p:nvPr/>
        </p:nvSpPr>
        <p:spPr>
          <a:xfrm>
            <a:off x="2945008" y="3777421"/>
            <a:ext cx="6489576" cy="584775"/>
          </a:xfrm>
          <a:prstGeom prst="rect">
            <a:avLst/>
          </a:prstGeom>
          <a:noFill/>
        </p:spPr>
        <p:txBody>
          <a:bodyPr wrap="square" rtlCol="0">
            <a:spAutoFit/>
          </a:bodyPr>
          <a:lstStyle/>
          <a:p>
            <a:r>
              <a:rPr lang="en-US" sz="3200" b="1" dirty="0">
                <a:solidFill>
                  <a:schemeClr val="accent4"/>
                </a:solidFill>
              </a:rPr>
              <a:t>Glossopharyngeal Neuralgia</a:t>
            </a:r>
            <a:endParaRPr lang="el-GR" sz="3200" b="1" dirty="0">
              <a:solidFill>
                <a:schemeClr val="accent4"/>
              </a:solidFill>
            </a:endParaRPr>
          </a:p>
        </p:txBody>
      </p:sp>
      <p:sp>
        <p:nvSpPr>
          <p:cNvPr id="6" name="TextBox 5">
            <a:extLst>
              <a:ext uri="{FF2B5EF4-FFF2-40B4-BE49-F238E27FC236}">
                <a16:creationId xmlns:a16="http://schemas.microsoft.com/office/drawing/2014/main" id="{C1C7A3C3-863E-F6AE-E425-41BD3328AB72}"/>
              </a:ext>
            </a:extLst>
          </p:cNvPr>
          <p:cNvSpPr txBox="1"/>
          <p:nvPr/>
        </p:nvSpPr>
        <p:spPr>
          <a:xfrm>
            <a:off x="992658" y="4480214"/>
            <a:ext cx="9792070" cy="1815882"/>
          </a:xfrm>
          <a:prstGeom prst="rect">
            <a:avLst/>
          </a:prstGeom>
          <a:noFill/>
        </p:spPr>
        <p:txBody>
          <a:bodyPr wrap="square" rtlCol="0">
            <a:spAutoFit/>
          </a:bodyPr>
          <a:lstStyle/>
          <a:p>
            <a:pPr marL="285750" indent="-285750">
              <a:buFont typeface="Arial" panose="020B0604020202020204" pitchFamily="34" charset="0"/>
              <a:buChar char="•"/>
            </a:pPr>
            <a:r>
              <a:rPr lang="en" sz="2800" dirty="0"/>
              <a:t>Unusual, unknown cause</a:t>
            </a:r>
          </a:p>
          <a:p>
            <a:pPr marL="285750" indent="-285750">
              <a:buFont typeface="Arial" panose="020B0604020202020204" pitchFamily="34" charset="0"/>
              <a:buChar char="•"/>
            </a:pPr>
            <a:r>
              <a:rPr lang="en" sz="2800" dirty="0"/>
              <a:t>Pain feels like burning, stabbing</a:t>
            </a:r>
          </a:p>
          <a:p>
            <a:pPr marL="285750" indent="-285750">
              <a:buFont typeface="Arial" panose="020B0604020202020204" pitchFamily="34" charset="0"/>
              <a:buChar char="•"/>
            </a:pPr>
            <a:r>
              <a:rPr lang="en" sz="2800" dirty="0"/>
              <a:t>Usually pain starts with-&gt; swallowing, tongue thrust forward, speaking, touching palatine tonsil</a:t>
            </a:r>
            <a:endParaRPr lang="el-GR" sz="2800" dirty="0"/>
          </a:p>
        </p:txBody>
      </p:sp>
      <p:sp>
        <p:nvSpPr>
          <p:cNvPr id="8" name="TextBox 7">
            <a:extLst>
              <a:ext uri="{FF2B5EF4-FFF2-40B4-BE49-F238E27FC236}">
                <a16:creationId xmlns:a16="http://schemas.microsoft.com/office/drawing/2014/main" id="{6A58171B-9A86-3C75-AF6B-8D07830E04F0}"/>
              </a:ext>
            </a:extLst>
          </p:cNvPr>
          <p:cNvSpPr txBox="1"/>
          <p:nvPr/>
        </p:nvSpPr>
        <p:spPr>
          <a:xfrm>
            <a:off x="992658" y="1332567"/>
            <a:ext cx="9359655" cy="2092881"/>
          </a:xfrm>
          <a:prstGeom prst="rect">
            <a:avLst/>
          </a:prstGeom>
          <a:noFill/>
        </p:spPr>
        <p:txBody>
          <a:bodyPr wrap="square">
            <a:spAutoFit/>
          </a:bodyPr>
          <a:lstStyle/>
          <a:p>
            <a:pPr marL="457200" indent="-457200">
              <a:buFont typeface="Arial" panose="020B0604020202020204" pitchFamily="34" charset="0"/>
              <a:buChar char="•"/>
            </a:pPr>
            <a:r>
              <a:rPr lang="en" sz="2800" dirty="0"/>
              <a:t>Glossopharyngeal neuralgia — rare, idiopathic. </a:t>
            </a:r>
          </a:p>
          <a:p>
            <a:pPr marL="457200" indent="-457200">
              <a:buFont typeface="Arial" panose="020B0604020202020204" pitchFamily="34" charset="0"/>
              <a:buChar char="•"/>
            </a:pPr>
            <a:r>
              <a:rPr lang="en" sz="2800" dirty="0"/>
              <a:t>Burning/knife-like pain often triggered by swallowing, tongue protrusion, speaking, or touching the palatine tonsil</a:t>
            </a:r>
          </a:p>
          <a:p>
            <a:pPr marL="457200" indent="-457200">
              <a:buFont typeface="Arial" panose="020B0604020202020204" pitchFamily="34" charset="0"/>
              <a:buChar char="•"/>
            </a:pPr>
            <a:r>
              <a:rPr lang="en" sz="2800" dirty="0"/>
              <a:t>Deep neck trauma can cause injury.</a:t>
            </a:r>
            <a:br>
              <a:rPr lang="en" dirty="0"/>
            </a:br>
            <a:endParaRPr lang="el-GR" dirty="0"/>
          </a:p>
        </p:txBody>
      </p:sp>
    </p:spTree>
    <p:extLst>
      <p:ext uri="{BB962C8B-B14F-4D97-AF65-F5344CB8AC3E}">
        <p14:creationId xmlns:p14="http://schemas.microsoft.com/office/powerpoint/2010/main" val="829054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a:extLst>
              <a:ext uri="{FF2B5EF4-FFF2-40B4-BE49-F238E27FC236}">
                <a16:creationId xmlns:a16="http://schemas.microsoft.com/office/drawing/2014/main" id="{5E3C42B4-9901-8F76-AE32-0AA9E7843197}"/>
              </a:ext>
            </a:extLst>
          </p:cNvPr>
          <p:cNvPicPr>
            <a:picLocks noGrp="1" noChangeAspect="1"/>
          </p:cNvPicPr>
          <p:nvPr>
            <p:ph idx="1"/>
          </p:nvPr>
        </p:nvPicPr>
        <p:blipFill>
          <a:blip r:embed="rId2"/>
          <a:stretch>
            <a:fillRect/>
          </a:stretch>
        </p:blipFill>
        <p:spPr>
          <a:xfrm>
            <a:off x="4444105" y="539156"/>
            <a:ext cx="7747895" cy="5810922"/>
          </a:xfrm>
          <a:prstGeom prst="rect">
            <a:avLst/>
          </a:prstGeom>
        </p:spPr>
      </p:pic>
      <p:sp>
        <p:nvSpPr>
          <p:cNvPr id="6" name="TextBox 5">
            <a:extLst>
              <a:ext uri="{FF2B5EF4-FFF2-40B4-BE49-F238E27FC236}">
                <a16:creationId xmlns:a16="http://schemas.microsoft.com/office/drawing/2014/main" id="{8368E491-1537-90D2-12B7-224B213C8F29}"/>
              </a:ext>
            </a:extLst>
          </p:cNvPr>
          <p:cNvSpPr txBox="1"/>
          <p:nvPr/>
        </p:nvSpPr>
        <p:spPr>
          <a:xfrm>
            <a:off x="643467" y="319596"/>
            <a:ext cx="3969354" cy="4093428"/>
          </a:xfrm>
          <a:prstGeom prst="rect">
            <a:avLst/>
          </a:prstGeom>
          <a:noFill/>
        </p:spPr>
        <p:txBody>
          <a:bodyPr wrap="square" rtlCol="0">
            <a:spAutoFit/>
          </a:bodyPr>
          <a:lstStyle/>
          <a:p>
            <a:r>
              <a:rPr lang="en" sz="3200" b="1" dirty="0">
                <a:solidFill>
                  <a:schemeClr val="accent4"/>
                </a:solidFill>
              </a:rPr>
              <a:t>Jugular foramen syndrome</a:t>
            </a:r>
            <a:endParaRPr kumimoji="0" lang="el-GR" sz="1400" b="1" i="0" u="none" strike="noStrike" kern="1200" cap="none" spc="0" normalizeH="0" baseline="0" noProof="0" dirty="0">
              <a:ln>
                <a:noFill/>
              </a:ln>
              <a:solidFill>
                <a:schemeClr val="accent4"/>
              </a:solidFill>
              <a:effectLst/>
              <a:uLnTx/>
              <a:uFillTx/>
              <a:latin typeface="Calibri" panose="020F0502020204030204"/>
              <a:ea typeface="+mj-ea"/>
              <a:cs typeface="+mj-cs"/>
            </a:endParaRPr>
          </a:p>
          <a:p>
            <a:pPr marL="457200" indent="-457200">
              <a:buFont typeface="Wingdings" pitchFamily="2" charset="2"/>
              <a:buChar char="q"/>
            </a:pPr>
            <a:r>
              <a:rPr lang="en" sz="2800" dirty="0"/>
              <a:t>lesions of IX, X and XI at jugular foramen → paralysis of multiple nerves.</a:t>
            </a:r>
            <a:endParaRPr lang="el-GR" sz="3200" dirty="0">
              <a:latin typeface="Calibri" panose="020F0502020204030204"/>
              <a:ea typeface="+mj-ea"/>
              <a:cs typeface="+mj-cs"/>
            </a:endParaRPr>
          </a:p>
          <a:p>
            <a:pPr marL="457200" indent="-457200">
              <a:buFont typeface="Wingdings" pitchFamily="2" charset="2"/>
              <a:buChar char="q"/>
            </a:pPr>
            <a:r>
              <a:rPr lang="en" sz="2800" dirty="0"/>
              <a:t>Tumors in the jugular foramen → multiple cranial neuropathies.</a:t>
            </a:r>
            <a:endParaRPr lang="el-GR" sz="2800" dirty="0"/>
          </a:p>
        </p:txBody>
      </p:sp>
    </p:spTree>
    <p:extLst>
      <p:ext uri="{BB962C8B-B14F-4D97-AF65-F5344CB8AC3E}">
        <p14:creationId xmlns:p14="http://schemas.microsoft.com/office/powerpoint/2010/main" val="12460658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344C2C-DD9D-6739-D612-C6CD24315AB1}"/>
              </a:ext>
            </a:extLst>
          </p:cNvPr>
          <p:cNvSpPr>
            <a:spLocks noGrp="1"/>
          </p:cNvSpPr>
          <p:nvPr>
            <p:ph type="ctrTitle"/>
          </p:nvPr>
        </p:nvSpPr>
        <p:spPr>
          <a:xfrm>
            <a:off x="1546578" y="25138"/>
            <a:ext cx="9120800" cy="829919"/>
          </a:xfrm>
        </p:spPr>
        <p:txBody>
          <a:bodyPr>
            <a:normAutofit/>
          </a:bodyPr>
          <a:lstStyle/>
          <a:p>
            <a:r>
              <a:rPr lang="el-GR" sz="5400" b="1" dirty="0">
                <a:solidFill>
                  <a:schemeClr val="accent1"/>
                </a:solidFill>
              </a:rPr>
              <a:t>Χ. </a:t>
            </a:r>
            <a:r>
              <a:rPr lang="en-US" sz="5400" b="1" dirty="0" err="1">
                <a:solidFill>
                  <a:schemeClr val="accent1"/>
                </a:solidFill>
              </a:rPr>
              <a:t>Vagus</a:t>
            </a:r>
            <a:r>
              <a:rPr lang="el-GR" sz="5400" b="1" dirty="0">
                <a:solidFill>
                  <a:schemeClr val="accent1"/>
                </a:solidFill>
              </a:rPr>
              <a:t> </a:t>
            </a:r>
            <a:r>
              <a:rPr lang="en-US" sz="5400" b="1" dirty="0">
                <a:solidFill>
                  <a:schemeClr val="accent1"/>
                </a:solidFill>
              </a:rPr>
              <a:t>Nerve</a:t>
            </a:r>
            <a:endParaRPr lang="el-GR" sz="5400" b="1" dirty="0">
              <a:solidFill>
                <a:schemeClr val="accent1"/>
              </a:solidFill>
            </a:endParaRPr>
          </a:p>
        </p:txBody>
      </p:sp>
      <p:sp>
        <p:nvSpPr>
          <p:cNvPr id="6" name="TextBox 5">
            <a:extLst>
              <a:ext uri="{FF2B5EF4-FFF2-40B4-BE49-F238E27FC236}">
                <a16:creationId xmlns:a16="http://schemas.microsoft.com/office/drawing/2014/main" id="{32AD5D7E-7DE2-CE56-8C91-640F48441E98}"/>
              </a:ext>
            </a:extLst>
          </p:cNvPr>
          <p:cNvSpPr txBox="1"/>
          <p:nvPr/>
        </p:nvSpPr>
        <p:spPr>
          <a:xfrm>
            <a:off x="985423" y="4518734"/>
            <a:ext cx="1953086" cy="369332"/>
          </a:xfrm>
          <a:prstGeom prst="rect">
            <a:avLst/>
          </a:prstGeom>
          <a:solidFill>
            <a:schemeClr val="bg1"/>
          </a:solidFill>
        </p:spPr>
        <p:txBody>
          <a:bodyPr wrap="square" rtlCol="0">
            <a:spAutoFit/>
          </a:bodyPr>
          <a:lstStyle/>
          <a:p>
            <a:endParaRPr lang="el-GR" dirty="0"/>
          </a:p>
        </p:txBody>
      </p:sp>
      <p:grpSp>
        <p:nvGrpSpPr>
          <p:cNvPr id="4" name="Group 1">
            <a:extLst>
              <a:ext uri="{FF2B5EF4-FFF2-40B4-BE49-F238E27FC236}">
                <a16:creationId xmlns:a16="http://schemas.microsoft.com/office/drawing/2014/main" id="{CD7655BD-6E26-81FB-8070-E745DBEA962F}"/>
              </a:ext>
            </a:extLst>
          </p:cNvPr>
          <p:cNvGrpSpPr/>
          <p:nvPr/>
        </p:nvGrpSpPr>
        <p:grpSpPr>
          <a:xfrm>
            <a:off x="617212" y="1101546"/>
            <a:ext cx="11141447" cy="5273456"/>
            <a:chOff x="1274412" y="2410150"/>
            <a:chExt cx="10191447" cy="4288884"/>
          </a:xfrm>
        </p:grpSpPr>
        <p:pic>
          <p:nvPicPr>
            <p:cNvPr id="8" name="Εικόνα 7">
              <a:extLst>
                <a:ext uri="{FF2B5EF4-FFF2-40B4-BE49-F238E27FC236}">
                  <a16:creationId xmlns:a16="http://schemas.microsoft.com/office/drawing/2014/main" id="{F9FED1B4-F735-E126-B0A8-7CFF72FE0E4A}"/>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9" name="Ευθεία γραμμή σύνδεσης 8">
              <a:extLst>
                <a:ext uri="{FF2B5EF4-FFF2-40B4-BE49-F238E27FC236}">
                  <a16:creationId xmlns:a16="http://schemas.microsoft.com/office/drawing/2014/main" id="{00E75AB1-F879-72CA-7B87-CED3A9066C29}"/>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9F609D9B-799E-39AD-2C74-8612A739A3A7}"/>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F6ABBFF9-F551-9FAA-56C0-3BAEF0948DD9}"/>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57FE223C-AC90-3A2E-C494-F660D885C44A}"/>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C4668BBA-7B58-D87C-60D4-F5BC94121094}"/>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EB816F8A-0F77-81C7-773D-7621A7122BE5}"/>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4ADC3158-B753-89B3-C0DA-8463E53A9C2C}"/>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a:extLst>
                <a:ext uri="{FF2B5EF4-FFF2-40B4-BE49-F238E27FC236}">
                  <a16:creationId xmlns:a16="http://schemas.microsoft.com/office/drawing/2014/main" id="{9D1468C4-34C9-3A3D-1A80-E1271DE512FF}"/>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68D7B3C8-FA05-0087-85E7-72C6027CBE87}"/>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CC95EBBA-722D-8526-D4D2-B7F1AE09E987}"/>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1C98D879-1EE5-FCFC-2F5D-D97DC6D3DCF5}"/>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id="{47C43A7D-4774-5E58-5758-A2D3120B2CCA}"/>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A3F69BA-F3E1-B2DD-1437-1E25CF537ACC}"/>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22" name="TextBox 21">
              <a:extLst>
                <a:ext uri="{FF2B5EF4-FFF2-40B4-BE49-F238E27FC236}">
                  <a16:creationId xmlns:a16="http://schemas.microsoft.com/office/drawing/2014/main" id="{8EEEDCB1-3AC8-FF88-8DF6-BEFE71F9856E}"/>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23" name="TextBox 22">
              <a:extLst>
                <a:ext uri="{FF2B5EF4-FFF2-40B4-BE49-F238E27FC236}">
                  <a16:creationId xmlns:a16="http://schemas.microsoft.com/office/drawing/2014/main" id="{C58CD87D-EC73-37E2-ED9B-FE51933940EB}"/>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24" name="TextBox 23">
              <a:extLst>
                <a:ext uri="{FF2B5EF4-FFF2-40B4-BE49-F238E27FC236}">
                  <a16:creationId xmlns:a16="http://schemas.microsoft.com/office/drawing/2014/main" id="{274DF5C9-E104-823C-C396-324FF4A57AE2}"/>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25" name="TextBox 24">
              <a:extLst>
                <a:ext uri="{FF2B5EF4-FFF2-40B4-BE49-F238E27FC236}">
                  <a16:creationId xmlns:a16="http://schemas.microsoft.com/office/drawing/2014/main" id="{85FF2957-2A7E-45D6-D551-04DA6CDE6E89}"/>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26" name="TextBox 25">
              <a:extLst>
                <a:ext uri="{FF2B5EF4-FFF2-40B4-BE49-F238E27FC236}">
                  <a16:creationId xmlns:a16="http://schemas.microsoft.com/office/drawing/2014/main" id="{FD1811F6-7325-E7BC-205E-E4C8B01C3AE2}"/>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27" name="TextBox 26">
              <a:extLst>
                <a:ext uri="{FF2B5EF4-FFF2-40B4-BE49-F238E27FC236}">
                  <a16:creationId xmlns:a16="http://schemas.microsoft.com/office/drawing/2014/main" id="{1520DF80-F68B-E625-3A38-3DDC10B46101}"/>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28" name="TextBox 27">
              <a:extLst>
                <a:ext uri="{FF2B5EF4-FFF2-40B4-BE49-F238E27FC236}">
                  <a16:creationId xmlns:a16="http://schemas.microsoft.com/office/drawing/2014/main" id="{8F046913-DA74-A9A4-CC05-AFBD711C2D42}"/>
                </a:ext>
              </a:extLst>
            </p:cNvPr>
            <p:cNvSpPr txBox="1"/>
            <p:nvPr/>
          </p:nvSpPr>
          <p:spPr>
            <a:xfrm>
              <a:off x="1279446" y="4841994"/>
              <a:ext cx="2337441" cy="275345"/>
            </a:xfrm>
            <a:prstGeom prst="rect">
              <a:avLst/>
            </a:prstGeom>
            <a:noFill/>
          </p:spPr>
          <p:txBody>
            <a:bodyPr wrap="square" rtlCol="0">
              <a:spAutoFit/>
            </a:bodyPr>
            <a:lstStyle/>
            <a:p>
              <a:r>
                <a:rPr lang="en-US" sz="1600" dirty="0"/>
                <a:t>VIII. Vestibulocochlear n.</a:t>
              </a:r>
              <a:endParaRPr lang="el-GR" sz="1600" dirty="0"/>
            </a:p>
          </p:txBody>
        </p:sp>
        <p:sp>
          <p:nvSpPr>
            <p:cNvPr id="29" name="TextBox 28">
              <a:extLst>
                <a:ext uri="{FF2B5EF4-FFF2-40B4-BE49-F238E27FC236}">
                  <a16:creationId xmlns:a16="http://schemas.microsoft.com/office/drawing/2014/main" id="{D5B094CA-4A53-1227-7738-635E46B3C427}"/>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30" name="TextBox 29">
              <a:extLst>
                <a:ext uri="{FF2B5EF4-FFF2-40B4-BE49-F238E27FC236}">
                  <a16:creationId xmlns:a16="http://schemas.microsoft.com/office/drawing/2014/main" id="{9641A610-2871-F570-4003-3CC66B9206A2}"/>
                </a:ext>
              </a:extLst>
            </p:cNvPr>
            <p:cNvSpPr txBox="1"/>
            <p:nvPr/>
          </p:nvSpPr>
          <p:spPr>
            <a:xfrm>
              <a:off x="1274412" y="5095909"/>
              <a:ext cx="2169459" cy="275345"/>
            </a:xfrm>
            <a:prstGeom prst="rect">
              <a:avLst/>
            </a:prstGeom>
            <a:noFill/>
          </p:spPr>
          <p:txBody>
            <a:bodyPr wrap="square" rtlCol="0">
              <a:spAutoFit/>
            </a:bodyPr>
            <a:lstStyle/>
            <a:p>
              <a:r>
                <a:rPr lang="el-GR" sz="1600" b="1" dirty="0"/>
                <a:t>Χ. </a:t>
              </a:r>
              <a:r>
                <a:rPr lang="en-US" sz="1600" b="1" dirty="0" err="1"/>
                <a:t>Vagus</a:t>
              </a:r>
              <a:r>
                <a:rPr lang="en-US" sz="1600" b="1" dirty="0"/>
                <a:t> n.</a:t>
              </a:r>
              <a:endParaRPr lang="el-GR" sz="1600" b="1" dirty="0"/>
            </a:p>
          </p:txBody>
        </p:sp>
        <p:sp>
          <p:nvSpPr>
            <p:cNvPr id="31" name="TextBox 30">
              <a:extLst>
                <a:ext uri="{FF2B5EF4-FFF2-40B4-BE49-F238E27FC236}">
                  <a16:creationId xmlns:a16="http://schemas.microsoft.com/office/drawing/2014/main" id="{0F84C0BC-592F-0E04-3DD0-A8A79ABE9C0D}"/>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32" name="TextBox 31">
              <a:extLst>
                <a:ext uri="{FF2B5EF4-FFF2-40B4-BE49-F238E27FC236}">
                  <a16:creationId xmlns:a16="http://schemas.microsoft.com/office/drawing/2014/main" id="{9942163A-F132-B189-BF81-867A1F185A14}"/>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3655881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4A35ED-18FC-E1EE-BFA5-CBF49BE2AEC4}"/>
              </a:ext>
            </a:extLst>
          </p:cNvPr>
          <p:cNvSpPr>
            <a:spLocks noGrp="1"/>
          </p:cNvSpPr>
          <p:nvPr>
            <p:ph type="title"/>
          </p:nvPr>
        </p:nvSpPr>
        <p:spPr>
          <a:xfrm>
            <a:off x="857956" y="101600"/>
            <a:ext cx="6908799" cy="993422"/>
          </a:xfrm>
        </p:spPr>
        <p:txBody>
          <a:bodyPr>
            <a:normAutofit/>
          </a:bodyPr>
          <a:lstStyle/>
          <a:p>
            <a:pPr algn="ctr"/>
            <a:r>
              <a:rPr lang="de-CH" sz="3200" b="1" dirty="0">
                <a:solidFill>
                  <a:schemeClr val="accent6">
                    <a:lumMod val="50000"/>
                  </a:schemeClr>
                </a:solidFill>
              </a:rPr>
              <a:t>Cranial nerve </a:t>
            </a:r>
            <a:r>
              <a:rPr lang="de-CH" sz="3200" b="1" dirty="0" err="1">
                <a:solidFill>
                  <a:schemeClr val="accent6">
                    <a:lumMod val="50000"/>
                  </a:schemeClr>
                </a:solidFill>
              </a:rPr>
              <a:t>nuclei</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B108BD96-1B73-FC84-56DA-BA31EBA57BE6}"/>
              </a:ext>
            </a:extLst>
          </p:cNvPr>
          <p:cNvSpPr>
            <a:spLocks noGrp="1"/>
          </p:cNvSpPr>
          <p:nvPr>
            <p:ph idx="1"/>
          </p:nvPr>
        </p:nvSpPr>
        <p:spPr>
          <a:xfrm>
            <a:off x="327377" y="801511"/>
            <a:ext cx="7902221" cy="6254045"/>
          </a:xfrm>
        </p:spPr>
        <p:txBody>
          <a:bodyPr>
            <a:normAutofit fontScale="62500" lnSpcReduction="20000"/>
          </a:bodyPr>
          <a:lstStyle/>
          <a:p>
            <a:r>
              <a:rPr lang="de-CH" sz="2500" b="1" u="sng" dirty="0">
                <a:solidFill>
                  <a:schemeClr val="accent6">
                    <a:lumMod val="50000"/>
                  </a:schemeClr>
                </a:solidFill>
              </a:rPr>
              <a:t>The cranial nerve </a:t>
            </a:r>
            <a:r>
              <a:rPr lang="de-CH" sz="2500" b="1" u="sng" dirty="0" err="1">
                <a:solidFill>
                  <a:schemeClr val="accent6">
                    <a:lumMod val="50000"/>
                  </a:schemeClr>
                </a:solidFill>
              </a:rPr>
              <a:t>nuclei</a:t>
            </a:r>
            <a:r>
              <a:rPr lang="de-CH" sz="2500" b="1" u="sng" dirty="0">
                <a:solidFill>
                  <a:schemeClr val="accent6">
                    <a:lumMod val="50000"/>
                  </a:schemeClr>
                </a:solidFill>
              </a:rPr>
              <a:t> </a:t>
            </a:r>
            <a:r>
              <a:rPr lang="de-CH" sz="2500" b="1" u="sng" dirty="0" err="1">
                <a:solidFill>
                  <a:schemeClr val="accent6">
                    <a:lumMod val="50000"/>
                  </a:schemeClr>
                </a:solidFill>
              </a:rPr>
              <a:t>are</a:t>
            </a:r>
            <a:r>
              <a:rPr lang="de-CH" sz="2500" b="1" u="sng" dirty="0">
                <a:solidFill>
                  <a:schemeClr val="accent6">
                    <a:lumMod val="50000"/>
                  </a:schemeClr>
                </a:solidFill>
              </a:rPr>
              <a:t> </a:t>
            </a:r>
            <a:r>
              <a:rPr lang="de-CH" sz="2500" b="1" u="sng" dirty="0" err="1">
                <a:solidFill>
                  <a:schemeClr val="accent6">
                    <a:lumMod val="50000"/>
                  </a:schemeClr>
                </a:solidFill>
              </a:rPr>
              <a:t>collections</a:t>
            </a:r>
            <a:r>
              <a:rPr lang="de-CH" sz="2500" b="1" u="sng" dirty="0">
                <a:solidFill>
                  <a:schemeClr val="accent6">
                    <a:lumMod val="50000"/>
                  </a:schemeClr>
                </a:solidFill>
              </a:rPr>
              <a:t> </a:t>
            </a:r>
            <a:r>
              <a:rPr lang="de-CH" sz="2500" b="1" u="sng" dirty="0" err="1">
                <a:solidFill>
                  <a:schemeClr val="accent6">
                    <a:lumMod val="50000"/>
                  </a:schemeClr>
                </a:solidFill>
              </a:rPr>
              <a:t>of</a:t>
            </a:r>
            <a:r>
              <a:rPr lang="de-CH" sz="2500" b="1" u="sng" dirty="0">
                <a:solidFill>
                  <a:schemeClr val="accent6">
                    <a:lumMod val="50000"/>
                  </a:schemeClr>
                </a:solidFill>
              </a:rPr>
              <a:t> neuronal </a:t>
            </a:r>
            <a:r>
              <a:rPr lang="de-CH" sz="2500" b="1" u="sng" dirty="0" err="1">
                <a:solidFill>
                  <a:schemeClr val="accent6">
                    <a:lumMod val="50000"/>
                  </a:schemeClr>
                </a:solidFill>
              </a:rPr>
              <a:t>cell</a:t>
            </a:r>
            <a:r>
              <a:rPr lang="de-CH" sz="2500" b="1" u="sng" dirty="0">
                <a:solidFill>
                  <a:schemeClr val="accent6">
                    <a:lumMod val="50000"/>
                  </a:schemeClr>
                </a:solidFill>
              </a:rPr>
              <a:t> </a:t>
            </a:r>
            <a:r>
              <a:rPr lang="de-CH" sz="2500" b="1" u="sng" dirty="0" err="1">
                <a:solidFill>
                  <a:schemeClr val="accent6">
                    <a:lumMod val="50000"/>
                  </a:schemeClr>
                </a:solidFill>
              </a:rPr>
              <a:t>bodies</a:t>
            </a:r>
            <a:r>
              <a:rPr lang="de-CH" sz="2500" b="1" u="sng" dirty="0">
                <a:solidFill>
                  <a:schemeClr val="accent6">
                    <a:lumMod val="50000"/>
                  </a:schemeClr>
                </a:solidFill>
              </a:rPr>
              <a:t> </a:t>
            </a:r>
            <a:r>
              <a:rPr lang="de-CH" sz="2500" b="1" u="sng" dirty="0" err="1">
                <a:solidFill>
                  <a:schemeClr val="accent6">
                    <a:lumMod val="50000"/>
                  </a:schemeClr>
                </a:solidFill>
              </a:rPr>
              <a:t>dispersed</a:t>
            </a:r>
            <a:r>
              <a:rPr lang="de-CH" sz="2500" b="1" u="sng" dirty="0">
                <a:solidFill>
                  <a:schemeClr val="accent6">
                    <a:lumMod val="50000"/>
                  </a:schemeClr>
                </a:solidFill>
              </a:rPr>
              <a:t> </a:t>
            </a:r>
            <a:r>
              <a:rPr lang="de-CH" sz="2500" b="1" u="sng" dirty="0" err="1">
                <a:solidFill>
                  <a:schemeClr val="accent6">
                    <a:lumMod val="50000"/>
                  </a:schemeClr>
                </a:solidFill>
              </a:rPr>
              <a:t>throughout</a:t>
            </a:r>
            <a:r>
              <a:rPr lang="de-CH" sz="2500" b="1" u="sng" dirty="0">
                <a:solidFill>
                  <a:schemeClr val="accent6">
                    <a:lumMod val="50000"/>
                  </a:schemeClr>
                </a:solidFill>
              </a:rPr>
              <a:t> </a:t>
            </a:r>
            <a:r>
              <a:rPr lang="de-CH" sz="2500" b="1" u="sng" dirty="0" err="1">
                <a:solidFill>
                  <a:schemeClr val="accent6">
                    <a:lumMod val="50000"/>
                  </a:schemeClr>
                </a:solidFill>
              </a:rPr>
              <a:t>the</a:t>
            </a:r>
            <a:r>
              <a:rPr lang="de-CH" sz="2500" b="1" u="sng" dirty="0">
                <a:solidFill>
                  <a:schemeClr val="accent6">
                    <a:lumMod val="50000"/>
                  </a:schemeClr>
                </a:solidFill>
              </a:rPr>
              <a:t> </a:t>
            </a:r>
            <a:r>
              <a:rPr lang="de-CH" sz="2500" b="1" u="sng" dirty="0" err="1">
                <a:solidFill>
                  <a:schemeClr val="accent6">
                    <a:lumMod val="50000"/>
                  </a:schemeClr>
                </a:solidFill>
              </a:rPr>
              <a:t>brainstem</a:t>
            </a:r>
            <a:r>
              <a:rPr lang="de-CH" sz="2500" b="1" u="sng" dirty="0">
                <a:solidFill>
                  <a:schemeClr val="accent6">
                    <a:lumMod val="50000"/>
                  </a:schemeClr>
                </a:solidFill>
              </a:rPr>
              <a:t>. </a:t>
            </a:r>
            <a:r>
              <a:rPr lang="de-CH" dirty="0" err="1"/>
              <a:t>They</a:t>
            </a:r>
            <a:r>
              <a:rPr lang="de-CH" dirty="0"/>
              <a:t> </a:t>
            </a:r>
            <a:r>
              <a:rPr lang="de-CH" dirty="0" err="1"/>
              <a:t>function</a:t>
            </a:r>
            <a:r>
              <a:rPr lang="de-CH" dirty="0"/>
              <a:t> </a:t>
            </a:r>
            <a:r>
              <a:rPr lang="de-CH" dirty="0" err="1"/>
              <a:t>to</a:t>
            </a:r>
            <a:r>
              <a:rPr lang="de-CH" dirty="0"/>
              <a:t> </a:t>
            </a:r>
            <a:r>
              <a:rPr lang="de-CH" dirty="0" err="1"/>
              <a:t>either</a:t>
            </a:r>
            <a:r>
              <a:rPr lang="de-CH" dirty="0"/>
              <a:t> </a:t>
            </a:r>
            <a:r>
              <a:rPr lang="de-CH" dirty="0" err="1"/>
              <a:t>receive</a:t>
            </a:r>
            <a:r>
              <a:rPr lang="de-CH" dirty="0"/>
              <a:t> afferent </a:t>
            </a:r>
            <a:r>
              <a:rPr lang="de-CH" dirty="0" err="1"/>
              <a:t>inputs</a:t>
            </a:r>
            <a:r>
              <a:rPr lang="de-CH" dirty="0"/>
              <a:t> </a:t>
            </a:r>
            <a:r>
              <a:rPr lang="de-CH" dirty="0" err="1"/>
              <a:t>from</a:t>
            </a:r>
            <a:r>
              <a:rPr lang="de-CH" dirty="0"/>
              <a:t> cranial nerve </a:t>
            </a:r>
            <a:r>
              <a:rPr lang="de-CH" dirty="0" err="1"/>
              <a:t>fibers</a:t>
            </a:r>
            <a:r>
              <a:rPr lang="de-CH" dirty="0"/>
              <a:t> </a:t>
            </a:r>
            <a:r>
              <a:rPr lang="de-CH" dirty="0" err="1"/>
              <a:t>or</a:t>
            </a:r>
            <a:r>
              <a:rPr lang="de-CH" dirty="0"/>
              <a:t> </a:t>
            </a:r>
            <a:r>
              <a:rPr lang="de-CH" dirty="0" err="1"/>
              <a:t>give</a:t>
            </a:r>
            <a:r>
              <a:rPr lang="de-CH" dirty="0"/>
              <a:t> off efferent </a:t>
            </a:r>
            <a:r>
              <a:rPr lang="de-CH" dirty="0" err="1"/>
              <a:t>outputs</a:t>
            </a:r>
            <a:r>
              <a:rPr lang="de-CH" dirty="0"/>
              <a:t> </a:t>
            </a:r>
            <a:r>
              <a:rPr lang="de-CH" dirty="0" err="1"/>
              <a:t>which</a:t>
            </a:r>
            <a:r>
              <a:rPr lang="de-CH" dirty="0"/>
              <a:t> </a:t>
            </a:r>
            <a:r>
              <a:rPr lang="de-CH" dirty="0" err="1"/>
              <a:t>travel</a:t>
            </a:r>
            <a:r>
              <a:rPr lang="de-CH" dirty="0"/>
              <a:t> </a:t>
            </a:r>
            <a:r>
              <a:rPr lang="de-CH" dirty="0" err="1"/>
              <a:t>along</a:t>
            </a:r>
            <a:r>
              <a:rPr lang="de-CH" dirty="0"/>
              <a:t> </a:t>
            </a:r>
            <a:r>
              <a:rPr lang="de-CH" dirty="0" err="1"/>
              <a:t>the</a:t>
            </a:r>
            <a:r>
              <a:rPr lang="de-CH" dirty="0"/>
              <a:t> cranial </a:t>
            </a:r>
            <a:r>
              <a:rPr lang="de-CH" dirty="0" err="1"/>
              <a:t>nerves</a:t>
            </a:r>
            <a:r>
              <a:rPr lang="de-CH" dirty="0"/>
              <a:t> </a:t>
            </a:r>
            <a:r>
              <a:rPr lang="de-CH" dirty="0" err="1"/>
              <a:t>to</a:t>
            </a:r>
            <a:r>
              <a:rPr lang="de-CH" dirty="0"/>
              <a:t> </a:t>
            </a:r>
            <a:r>
              <a:rPr lang="de-CH" dirty="0" err="1"/>
              <a:t>target</a:t>
            </a:r>
            <a:r>
              <a:rPr lang="de-CH" dirty="0"/>
              <a:t> </a:t>
            </a:r>
            <a:r>
              <a:rPr lang="de-CH" dirty="0" err="1"/>
              <a:t>structures</a:t>
            </a:r>
            <a:r>
              <a:rPr lang="de-CH" dirty="0"/>
              <a:t>. </a:t>
            </a:r>
          </a:p>
          <a:p>
            <a:r>
              <a:rPr lang="de-CH" dirty="0"/>
              <a:t>The cranial nerve </a:t>
            </a:r>
            <a:r>
              <a:rPr lang="de-CH" dirty="0" err="1"/>
              <a:t>nuclei</a:t>
            </a:r>
            <a:r>
              <a:rPr lang="de-CH" dirty="0"/>
              <a:t> </a:t>
            </a:r>
            <a:r>
              <a:rPr lang="de-CH" dirty="0" err="1"/>
              <a:t>can</a:t>
            </a:r>
            <a:r>
              <a:rPr lang="de-CH" dirty="0"/>
              <a:t> </a:t>
            </a:r>
            <a:r>
              <a:rPr lang="de-CH" dirty="0" err="1"/>
              <a:t>be</a:t>
            </a:r>
            <a:r>
              <a:rPr lang="de-CH" dirty="0"/>
              <a:t> </a:t>
            </a:r>
            <a:r>
              <a:rPr lang="de-CH" dirty="0" err="1"/>
              <a:t>divided</a:t>
            </a:r>
            <a:r>
              <a:rPr lang="de-CH" dirty="0"/>
              <a:t> </a:t>
            </a:r>
            <a:r>
              <a:rPr lang="de-CH" dirty="0" err="1"/>
              <a:t>into</a:t>
            </a:r>
            <a:r>
              <a:rPr lang="de-CH" dirty="0"/>
              <a:t> </a:t>
            </a:r>
            <a:r>
              <a:rPr lang="de-CH" dirty="0" err="1"/>
              <a:t>seven</a:t>
            </a:r>
            <a:r>
              <a:rPr lang="de-CH" dirty="0"/>
              <a:t> different </a:t>
            </a:r>
            <a:r>
              <a:rPr lang="de-CH" dirty="0" err="1"/>
              <a:t>modalities</a:t>
            </a:r>
            <a:r>
              <a:rPr lang="de-CH" dirty="0"/>
              <a:t> </a:t>
            </a:r>
            <a:r>
              <a:rPr lang="de-CH" dirty="0" err="1"/>
              <a:t>based</a:t>
            </a:r>
            <a:r>
              <a:rPr lang="de-CH" dirty="0"/>
              <a:t> on </a:t>
            </a:r>
            <a:r>
              <a:rPr lang="de-CH" dirty="0" err="1"/>
              <a:t>the</a:t>
            </a:r>
            <a:r>
              <a:rPr lang="de-CH" dirty="0"/>
              <a:t> </a:t>
            </a:r>
            <a:r>
              <a:rPr lang="de-CH" dirty="0" err="1"/>
              <a:t>information</a:t>
            </a:r>
            <a:r>
              <a:rPr lang="de-CH" dirty="0"/>
              <a:t> </a:t>
            </a:r>
            <a:r>
              <a:rPr lang="de-CH" dirty="0" err="1"/>
              <a:t>they</a:t>
            </a:r>
            <a:r>
              <a:rPr lang="de-CH" dirty="0"/>
              <a:t> carry </a:t>
            </a:r>
            <a:r>
              <a:rPr lang="de-CH" dirty="0" err="1"/>
              <a:t>to</a:t>
            </a:r>
            <a:r>
              <a:rPr lang="de-CH" dirty="0"/>
              <a:t> and </a:t>
            </a:r>
            <a:r>
              <a:rPr lang="de-CH" dirty="0" err="1"/>
              <a:t>from</a:t>
            </a:r>
            <a:r>
              <a:rPr lang="de-CH" dirty="0"/>
              <a:t> </a:t>
            </a:r>
            <a:r>
              <a:rPr lang="de-CH" dirty="0" err="1"/>
              <a:t>their</a:t>
            </a:r>
            <a:r>
              <a:rPr lang="de-CH" dirty="0"/>
              <a:t> </a:t>
            </a:r>
            <a:r>
              <a:rPr lang="de-CH" dirty="0" err="1"/>
              <a:t>target</a:t>
            </a:r>
            <a:r>
              <a:rPr lang="de-CH" dirty="0"/>
              <a:t> </a:t>
            </a:r>
            <a:r>
              <a:rPr lang="de-CH" dirty="0" err="1"/>
              <a:t>tissues</a:t>
            </a:r>
            <a:r>
              <a:rPr lang="de-CH" dirty="0"/>
              <a:t>, </a:t>
            </a:r>
            <a:r>
              <a:rPr lang="de-CH" dirty="0" err="1"/>
              <a:t>impulse</a:t>
            </a:r>
            <a:r>
              <a:rPr lang="de-CH" dirty="0"/>
              <a:t> type and </a:t>
            </a:r>
            <a:r>
              <a:rPr lang="de-CH" dirty="0" err="1"/>
              <a:t>specificity</a:t>
            </a:r>
            <a:r>
              <a:rPr lang="de-CH" dirty="0"/>
              <a:t> </a:t>
            </a:r>
            <a:r>
              <a:rPr lang="de-CH" dirty="0" err="1"/>
              <a:t>or</a:t>
            </a:r>
            <a:r>
              <a:rPr lang="de-CH" dirty="0"/>
              <a:t> </a:t>
            </a:r>
            <a:r>
              <a:rPr lang="de-CH" dirty="0" err="1"/>
              <a:t>exclusivity</a:t>
            </a:r>
            <a:r>
              <a:rPr lang="de-CH" dirty="0"/>
              <a:t> </a:t>
            </a:r>
            <a:r>
              <a:rPr lang="de-CH" dirty="0" err="1"/>
              <a:t>to</a:t>
            </a:r>
            <a:r>
              <a:rPr lang="de-CH" dirty="0"/>
              <a:t> cranial </a:t>
            </a:r>
            <a:r>
              <a:rPr lang="de-CH" dirty="0" err="1"/>
              <a:t>nerves</a:t>
            </a:r>
            <a:r>
              <a:rPr lang="de-CH" dirty="0"/>
              <a:t>: </a:t>
            </a:r>
          </a:p>
          <a:p>
            <a:r>
              <a:rPr lang="de-CH" sz="2200" b="1" u="sng" dirty="0">
                <a:solidFill>
                  <a:schemeClr val="accent6">
                    <a:lumMod val="50000"/>
                  </a:schemeClr>
                </a:solidFill>
              </a:rPr>
              <a:t>Efferent </a:t>
            </a:r>
            <a:r>
              <a:rPr lang="de-CH" sz="2200" b="1" u="sng" dirty="0" err="1">
                <a:solidFill>
                  <a:schemeClr val="accent6">
                    <a:lumMod val="50000"/>
                  </a:schemeClr>
                </a:solidFill>
              </a:rPr>
              <a:t>modalities</a:t>
            </a:r>
            <a:r>
              <a:rPr lang="de-CH" sz="2200" b="1" u="sng" dirty="0">
                <a:solidFill>
                  <a:schemeClr val="accent6">
                    <a:lumMod val="50000"/>
                  </a:schemeClr>
                </a:solidFill>
              </a:rPr>
              <a:t> </a:t>
            </a:r>
          </a:p>
          <a:p>
            <a:r>
              <a:rPr lang="de-CH" dirty="0"/>
              <a:t>General </a:t>
            </a:r>
            <a:r>
              <a:rPr lang="de-CH" dirty="0" err="1"/>
              <a:t>somatic</a:t>
            </a:r>
            <a:r>
              <a:rPr lang="de-CH" dirty="0"/>
              <a:t> efferent (GSE): </a:t>
            </a:r>
            <a:r>
              <a:rPr lang="de-CH" dirty="0" err="1"/>
              <a:t>skeletal</a:t>
            </a:r>
            <a:r>
              <a:rPr lang="de-CH" dirty="0"/>
              <a:t> </a:t>
            </a:r>
            <a:r>
              <a:rPr lang="de-CH" dirty="0" err="1"/>
              <a:t>muscles</a:t>
            </a:r>
            <a:r>
              <a:rPr lang="de-CH" dirty="0"/>
              <a:t> </a:t>
            </a:r>
            <a:r>
              <a:rPr lang="de-CH" dirty="0" err="1"/>
              <a:t>of</a:t>
            </a:r>
            <a:r>
              <a:rPr lang="de-CH" dirty="0"/>
              <a:t> </a:t>
            </a:r>
            <a:r>
              <a:rPr lang="de-CH" dirty="0" err="1"/>
              <a:t>the</a:t>
            </a:r>
            <a:r>
              <a:rPr lang="de-CH" dirty="0"/>
              <a:t> </a:t>
            </a:r>
            <a:r>
              <a:rPr lang="de-CH" dirty="0" err="1"/>
              <a:t>head</a:t>
            </a:r>
            <a:r>
              <a:rPr lang="de-CH" dirty="0"/>
              <a:t> and neck (e.g. </a:t>
            </a:r>
            <a:r>
              <a:rPr lang="de-CH" dirty="0" err="1"/>
              <a:t>extraocular</a:t>
            </a:r>
            <a:r>
              <a:rPr lang="de-CH" dirty="0"/>
              <a:t> </a:t>
            </a:r>
            <a:r>
              <a:rPr lang="de-CH" dirty="0" err="1"/>
              <a:t>muscles</a:t>
            </a:r>
            <a:r>
              <a:rPr lang="de-CH" dirty="0"/>
              <a:t> and </a:t>
            </a:r>
            <a:r>
              <a:rPr lang="de-CH" dirty="0" err="1"/>
              <a:t>muscles</a:t>
            </a:r>
            <a:r>
              <a:rPr lang="de-CH" dirty="0"/>
              <a:t> </a:t>
            </a:r>
            <a:r>
              <a:rPr lang="de-CH" dirty="0" err="1"/>
              <a:t>of</a:t>
            </a:r>
            <a:r>
              <a:rPr lang="de-CH" dirty="0"/>
              <a:t> </a:t>
            </a:r>
            <a:r>
              <a:rPr lang="de-CH" dirty="0" err="1"/>
              <a:t>the</a:t>
            </a:r>
            <a:r>
              <a:rPr lang="de-CH" dirty="0"/>
              <a:t> </a:t>
            </a:r>
            <a:r>
              <a:rPr lang="de-CH" dirty="0" err="1"/>
              <a:t>tongue</a:t>
            </a:r>
            <a:r>
              <a:rPr lang="de-CH" dirty="0"/>
              <a:t>).</a:t>
            </a:r>
          </a:p>
          <a:p>
            <a:r>
              <a:rPr lang="de-CH" dirty="0"/>
              <a:t>General </a:t>
            </a:r>
            <a:r>
              <a:rPr lang="de-CH" dirty="0" err="1"/>
              <a:t>visceral</a:t>
            </a:r>
            <a:r>
              <a:rPr lang="de-CH" dirty="0"/>
              <a:t> efferent (GVE): smooth </a:t>
            </a:r>
            <a:r>
              <a:rPr lang="de-CH" dirty="0" err="1"/>
              <a:t>muscles</a:t>
            </a:r>
            <a:r>
              <a:rPr lang="de-CH" dirty="0"/>
              <a:t> </a:t>
            </a:r>
            <a:r>
              <a:rPr lang="de-CH" dirty="0" err="1"/>
              <a:t>of</a:t>
            </a:r>
            <a:r>
              <a:rPr lang="de-CH" dirty="0"/>
              <a:t> gut and </a:t>
            </a:r>
            <a:r>
              <a:rPr lang="de-CH" dirty="0" err="1"/>
              <a:t>autonomic</a:t>
            </a:r>
            <a:r>
              <a:rPr lang="de-CH" dirty="0"/>
              <a:t> </a:t>
            </a:r>
            <a:r>
              <a:rPr lang="de-CH" dirty="0" err="1"/>
              <a:t>motor</a:t>
            </a:r>
            <a:r>
              <a:rPr lang="de-CH" dirty="0"/>
              <a:t> (e.g. smooth </a:t>
            </a:r>
            <a:r>
              <a:rPr lang="de-CH" dirty="0" err="1"/>
              <a:t>muscles</a:t>
            </a:r>
            <a:r>
              <a:rPr lang="de-CH" dirty="0"/>
              <a:t> </a:t>
            </a:r>
            <a:r>
              <a:rPr lang="de-CH" dirty="0" err="1"/>
              <a:t>of</a:t>
            </a:r>
            <a:r>
              <a:rPr lang="de-CH" dirty="0"/>
              <a:t> </a:t>
            </a:r>
            <a:r>
              <a:rPr lang="de-CH" dirty="0" err="1"/>
              <a:t>the</a:t>
            </a:r>
            <a:r>
              <a:rPr lang="de-CH" dirty="0"/>
              <a:t> </a:t>
            </a:r>
            <a:r>
              <a:rPr lang="de-CH" dirty="0" err="1"/>
              <a:t>salivary</a:t>
            </a:r>
            <a:r>
              <a:rPr lang="de-CH" dirty="0"/>
              <a:t> </a:t>
            </a:r>
            <a:r>
              <a:rPr lang="de-CH" dirty="0" err="1"/>
              <a:t>glands</a:t>
            </a:r>
            <a:r>
              <a:rPr lang="de-CH" dirty="0"/>
              <a:t> and </a:t>
            </a:r>
            <a:r>
              <a:rPr lang="de-CH" dirty="0" err="1"/>
              <a:t>iris</a:t>
            </a:r>
            <a:r>
              <a:rPr lang="de-CH" dirty="0"/>
              <a:t> </a:t>
            </a:r>
            <a:r>
              <a:rPr lang="de-CH" dirty="0" err="1"/>
              <a:t>sphincter</a:t>
            </a:r>
            <a:r>
              <a:rPr lang="de-CH" dirty="0"/>
              <a:t> </a:t>
            </a:r>
            <a:r>
              <a:rPr lang="de-CH" dirty="0" err="1"/>
              <a:t>muscle</a:t>
            </a:r>
            <a:r>
              <a:rPr lang="de-CH" dirty="0"/>
              <a:t> and </a:t>
            </a:r>
            <a:r>
              <a:rPr lang="de-CH" dirty="0" err="1"/>
              <a:t>the</a:t>
            </a:r>
            <a:r>
              <a:rPr lang="de-CH" dirty="0"/>
              <a:t> </a:t>
            </a:r>
            <a:r>
              <a:rPr lang="de-CH" dirty="0" err="1"/>
              <a:t>ciliary</a:t>
            </a:r>
            <a:r>
              <a:rPr lang="de-CH" dirty="0"/>
              <a:t> </a:t>
            </a:r>
            <a:r>
              <a:rPr lang="de-CH" dirty="0" err="1"/>
              <a:t>muscle</a:t>
            </a:r>
            <a:r>
              <a:rPr lang="de-CH" dirty="0"/>
              <a:t>.</a:t>
            </a:r>
          </a:p>
          <a:p>
            <a:r>
              <a:rPr lang="de-CH" dirty="0"/>
              <a:t>Special </a:t>
            </a:r>
            <a:r>
              <a:rPr lang="de-CH" dirty="0" err="1"/>
              <a:t>visceral</a:t>
            </a:r>
            <a:r>
              <a:rPr lang="de-CH" dirty="0"/>
              <a:t> efferent (SVE): </a:t>
            </a:r>
            <a:r>
              <a:rPr lang="de-CH" dirty="0" err="1"/>
              <a:t>muscles</a:t>
            </a:r>
            <a:r>
              <a:rPr lang="de-CH" dirty="0"/>
              <a:t> </a:t>
            </a:r>
            <a:r>
              <a:rPr lang="de-CH" dirty="0" err="1"/>
              <a:t>derived</a:t>
            </a:r>
            <a:r>
              <a:rPr lang="de-CH" dirty="0"/>
              <a:t> </a:t>
            </a:r>
            <a:r>
              <a:rPr lang="de-CH" dirty="0" err="1"/>
              <a:t>from</a:t>
            </a:r>
            <a:r>
              <a:rPr lang="de-CH" dirty="0"/>
              <a:t> </a:t>
            </a:r>
            <a:r>
              <a:rPr lang="de-CH" dirty="0" err="1"/>
              <a:t>pharyngeal</a:t>
            </a:r>
            <a:r>
              <a:rPr lang="de-CH" dirty="0"/>
              <a:t> </a:t>
            </a:r>
            <a:r>
              <a:rPr lang="de-CH" dirty="0" err="1"/>
              <a:t>arches</a:t>
            </a:r>
            <a:r>
              <a:rPr lang="de-CH" dirty="0"/>
              <a:t>, </a:t>
            </a:r>
            <a:r>
              <a:rPr lang="de-CH" dirty="0" err="1"/>
              <a:t>specific</a:t>
            </a:r>
            <a:r>
              <a:rPr lang="de-CH" dirty="0"/>
              <a:t> </a:t>
            </a:r>
            <a:r>
              <a:rPr lang="de-CH" dirty="0" err="1"/>
              <a:t>to</a:t>
            </a:r>
            <a:r>
              <a:rPr lang="de-CH" dirty="0"/>
              <a:t> cranial </a:t>
            </a:r>
            <a:r>
              <a:rPr lang="de-CH" dirty="0" err="1"/>
              <a:t>nerves</a:t>
            </a:r>
            <a:r>
              <a:rPr lang="de-CH" dirty="0"/>
              <a:t>.</a:t>
            </a:r>
          </a:p>
          <a:p>
            <a:r>
              <a:rPr lang="de-CH" sz="2200" b="1" dirty="0">
                <a:solidFill>
                  <a:schemeClr val="accent6">
                    <a:lumMod val="50000"/>
                  </a:schemeClr>
                </a:solidFill>
              </a:rPr>
              <a:t>Afferent </a:t>
            </a:r>
            <a:r>
              <a:rPr lang="de-CH" sz="2200" b="1" dirty="0" err="1">
                <a:solidFill>
                  <a:schemeClr val="accent6">
                    <a:lumMod val="50000"/>
                  </a:schemeClr>
                </a:solidFill>
              </a:rPr>
              <a:t>modalities</a:t>
            </a:r>
            <a:endParaRPr lang="de-CH" sz="2200" b="1" dirty="0">
              <a:solidFill>
                <a:schemeClr val="accent6">
                  <a:lumMod val="50000"/>
                </a:schemeClr>
              </a:solidFill>
            </a:endParaRPr>
          </a:p>
          <a:p>
            <a:r>
              <a:rPr lang="de-CH" dirty="0"/>
              <a:t>General </a:t>
            </a:r>
            <a:r>
              <a:rPr lang="de-CH" dirty="0" err="1"/>
              <a:t>somatic</a:t>
            </a:r>
            <a:r>
              <a:rPr lang="de-CH" dirty="0"/>
              <a:t> afferent (GSA): </a:t>
            </a:r>
            <a:r>
              <a:rPr lang="de-CH" dirty="0" err="1"/>
              <a:t>general</a:t>
            </a:r>
            <a:r>
              <a:rPr lang="de-CH" dirty="0"/>
              <a:t> </a:t>
            </a:r>
            <a:r>
              <a:rPr lang="de-CH" dirty="0" err="1"/>
              <a:t>sensation</a:t>
            </a:r>
            <a:r>
              <a:rPr lang="de-CH" dirty="0"/>
              <a:t> </a:t>
            </a:r>
            <a:r>
              <a:rPr lang="de-CH" dirty="0" err="1"/>
              <a:t>from</a:t>
            </a:r>
            <a:r>
              <a:rPr lang="de-CH" dirty="0"/>
              <a:t> </a:t>
            </a:r>
            <a:r>
              <a:rPr lang="de-CH" dirty="0" err="1"/>
              <a:t>the</a:t>
            </a:r>
            <a:r>
              <a:rPr lang="de-CH" dirty="0"/>
              <a:t> </a:t>
            </a:r>
            <a:r>
              <a:rPr lang="de-CH" dirty="0" err="1"/>
              <a:t>skin</a:t>
            </a:r>
            <a:r>
              <a:rPr lang="de-CH" dirty="0"/>
              <a:t>.</a:t>
            </a:r>
          </a:p>
          <a:p>
            <a:r>
              <a:rPr lang="de-CH" dirty="0"/>
              <a:t>General </a:t>
            </a:r>
            <a:r>
              <a:rPr lang="de-CH" dirty="0" err="1"/>
              <a:t>visceral</a:t>
            </a:r>
            <a:r>
              <a:rPr lang="de-CH" dirty="0"/>
              <a:t> afferent (GVA): </a:t>
            </a:r>
            <a:r>
              <a:rPr lang="de-CH" dirty="0" err="1"/>
              <a:t>general</a:t>
            </a:r>
            <a:r>
              <a:rPr lang="de-CH" dirty="0"/>
              <a:t> </a:t>
            </a:r>
            <a:r>
              <a:rPr lang="de-CH" dirty="0" err="1"/>
              <a:t>sensation</a:t>
            </a:r>
            <a:r>
              <a:rPr lang="de-CH" dirty="0"/>
              <a:t> </a:t>
            </a:r>
            <a:r>
              <a:rPr lang="de-CH" dirty="0" err="1"/>
              <a:t>from</a:t>
            </a:r>
            <a:r>
              <a:rPr lang="de-CH" dirty="0"/>
              <a:t> </a:t>
            </a:r>
            <a:r>
              <a:rPr lang="de-CH" dirty="0" err="1"/>
              <a:t>viscera</a:t>
            </a:r>
            <a:r>
              <a:rPr lang="de-CH" dirty="0"/>
              <a:t>.</a:t>
            </a:r>
          </a:p>
          <a:p>
            <a:r>
              <a:rPr lang="de-CH" dirty="0"/>
              <a:t>Special </a:t>
            </a:r>
            <a:r>
              <a:rPr lang="de-CH" dirty="0" err="1"/>
              <a:t>somatic</a:t>
            </a:r>
            <a:r>
              <a:rPr lang="de-CH" dirty="0"/>
              <a:t> afferent (SSA): </a:t>
            </a:r>
            <a:r>
              <a:rPr lang="de-CH" dirty="0" err="1"/>
              <a:t>senses</a:t>
            </a:r>
            <a:r>
              <a:rPr lang="de-CH" dirty="0"/>
              <a:t> </a:t>
            </a:r>
            <a:r>
              <a:rPr lang="de-CH" dirty="0" err="1"/>
              <a:t>derived</a:t>
            </a:r>
            <a:r>
              <a:rPr lang="de-CH" dirty="0"/>
              <a:t> </a:t>
            </a:r>
            <a:r>
              <a:rPr lang="de-CH" dirty="0" err="1"/>
              <a:t>from</a:t>
            </a:r>
            <a:r>
              <a:rPr lang="de-CH" dirty="0"/>
              <a:t> </a:t>
            </a:r>
            <a:r>
              <a:rPr lang="de-CH" dirty="0" err="1"/>
              <a:t>ectoderm</a:t>
            </a:r>
            <a:r>
              <a:rPr lang="de-CH" dirty="0"/>
              <a:t>, </a:t>
            </a:r>
            <a:r>
              <a:rPr lang="de-CH" dirty="0" err="1"/>
              <a:t>specific</a:t>
            </a:r>
            <a:r>
              <a:rPr lang="de-CH" dirty="0"/>
              <a:t> </a:t>
            </a:r>
            <a:r>
              <a:rPr lang="de-CH" dirty="0" err="1"/>
              <a:t>to</a:t>
            </a:r>
            <a:r>
              <a:rPr lang="de-CH" dirty="0"/>
              <a:t> cranial </a:t>
            </a:r>
            <a:r>
              <a:rPr lang="de-CH" dirty="0" err="1"/>
              <a:t>nerves</a:t>
            </a:r>
            <a:r>
              <a:rPr lang="de-CH" dirty="0"/>
              <a:t> (e.g. </a:t>
            </a:r>
            <a:r>
              <a:rPr lang="de-CH" dirty="0" err="1"/>
              <a:t>sight</a:t>
            </a:r>
            <a:r>
              <a:rPr lang="de-CH" dirty="0"/>
              <a:t>, </a:t>
            </a:r>
            <a:r>
              <a:rPr lang="de-CH" dirty="0" err="1"/>
              <a:t>sound</a:t>
            </a:r>
            <a:r>
              <a:rPr lang="de-CH" dirty="0"/>
              <a:t>, </a:t>
            </a:r>
            <a:r>
              <a:rPr lang="de-CH" dirty="0" err="1"/>
              <a:t>balance</a:t>
            </a:r>
            <a:r>
              <a:rPr lang="de-CH" dirty="0"/>
              <a:t>).</a:t>
            </a:r>
          </a:p>
          <a:p>
            <a:r>
              <a:rPr lang="de-CH" dirty="0"/>
              <a:t>Special </a:t>
            </a:r>
            <a:r>
              <a:rPr lang="de-CH" dirty="0" err="1"/>
              <a:t>visceral</a:t>
            </a:r>
            <a:r>
              <a:rPr lang="de-CH" dirty="0"/>
              <a:t> afferent (SVA): </a:t>
            </a:r>
            <a:r>
              <a:rPr lang="de-CH" dirty="0" err="1"/>
              <a:t>senses</a:t>
            </a:r>
            <a:r>
              <a:rPr lang="de-CH" dirty="0"/>
              <a:t> </a:t>
            </a:r>
            <a:r>
              <a:rPr lang="de-CH" dirty="0" err="1"/>
              <a:t>derived</a:t>
            </a:r>
            <a:r>
              <a:rPr lang="de-CH" dirty="0"/>
              <a:t> </a:t>
            </a:r>
            <a:r>
              <a:rPr lang="de-CH" dirty="0" err="1"/>
              <a:t>from</a:t>
            </a:r>
            <a:r>
              <a:rPr lang="de-CH" dirty="0"/>
              <a:t> </a:t>
            </a:r>
            <a:r>
              <a:rPr lang="de-CH" dirty="0" err="1"/>
              <a:t>endoderm</a:t>
            </a:r>
            <a:r>
              <a:rPr lang="de-CH" dirty="0"/>
              <a:t>, </a:t>
            </a:r>
            <a:r>
              <a:rPr lang="de-CH" dirty="0" err="1"/>
              <a:t>specific</a:t>
            </a:r>
            <a:r>
              <a:rPr lang="de-CH" dirty="0"/>
              <a:t> </a:t>
            </a:r>
            <a:r>
              <a:rPr lang="de-CH" dirty="0" err="1"/>
              <a:t>to</a:t>
            </a:r>
            <a:r>
              <a:rPr lang="de-CH" dirty="0"/>
              <a:t> cranial </a:t>
            </a:r>
            <a:r>
              <a:rPr lang="de-CH" dirty="0" err="1"/>
              <a:t>nerves</a:t>
            </a:r>
            <a:r>
              <a:rPr lang="de-CH" dirty="0"/>
              <a:t> (e.g. taste, </a:t>
            </a:r>
            <a:r>
              <a:rPr lang="de-CH" dirty="0" err="1"/>
              <a:t>smell</a:t>
            </a:r>
            <a:r>
              <a:rPr lang="de-CH" dirty="0"/>
              <a:t>).</a:t>
            </a:r>
          </a:p>
          <a:p>
            <a:pPr algn="just"/>
            <a:r>
              <a:rPr lang="de-CH" sz="2200" dirty="0" err="1"/>
              <a:t>While</a:t>
            </a:r>
            <a:r>
              <a:rPr lang="de-CH" sz="2200" dirty="0"/>
              <a:t> cranial </a:t>
            </a:r>
            <a:r>
              <a:rPr lang="de-CH" sz="2200" dirty="0" err="1"/>
              <a:t>nerves</a:t>
            </a:r>
            <a:r>
              <a:rPr lang="de-CH" sz="2200" dirty="0"/>
              <a:t> </a:t>
            </a:r>
            <a:r>
              <a:rPr lang="de-CH" sz="2200" dirty="0" err="1"/>
              <a:t>can</a:t>
            </a:r>
            <a:r>
              <a:rPr lang="de-CH" sz="2200" dirty="0"/>
              <a:t> carry a </a:t>
            </a:r>
            <a:r>
              <a:rPr lang="de-CH" sz="2200" dirty="0" err="1"/>
              <a:t>mixture</a:t>
            </a:r>
            <a:r>
              <a:rPr lang="de-CH" sz="2200" dirty="0"/>
              <a:t> </a:t>
            </a:r>
            <a:r>
              <a:rPr lang="de-CH" sz="2200" dirty="0" err="1"/>
              <a:t>of</a:t>
            </a:r>
            <a:r>
              <a:rPr lang="de-CH" sz="2200" dirty="0"/>
              <a:t> </a:t>
            </a:r>
            <a:r>
              <a:rPr lang="de-CH" sz="2200" dirty="0" err="1"/>
              <a:t>both</a:t>
            </a:r>
            <a:r>
              <a:rPr lang="de-CH" sz="2200" dirty="0"/>
              <a:t> </a:t>
            </a:r>
            <a:r>
              <a:rPr lang="de-CH" sz="2200" dirty="0" err="1"/>
              <a:t>motor</a:t>
            </a:r>
            <a:r>
              <a:rPr lang="de-CH" sz="2200" dirty="0"/>
              <a:t> and </a:t>
            </a:r>
            <a:r>
              <a:rPr lang="de-CH" sz="2200" dirty="0" err="1"/>
              <a:t>sensory</a:t>
            </a:r>
            <a:r>
              <a:rPr lang="de-CH" sz="2200" dirty="0"/>
              <a:t> </a:t>
            </a:r>
            <a:r>
              <a:rPr lang="de-CH" sz="2200" dirty="0" err="1"/>
              <a:t>fibers</a:t>
            </a:r>
            <a:r>
              <a:rPr lang="de-CH" sz="2200" dirty="0"/>
              <a:t>, cranial nerve </a:t>
            </a:r>
            <a:r>
              <a:rPr lang="de-CH" sz="2200" dirty="0" err="1"/>
              <a:t>nuclei</a:t>
            </a:r>
            <a:r>
              <a:rPr lang="de-CH" sz="2200" dirty="0"/>
              <a:t> </a:t>
            </a:r>
            <a:r>
              <a:rPr lang="de-CH" sz="2200" dirty="0" err="1"/>
              <a:t>can</a:t>
            </a:r>
            <a:r>
              <a:rPr lang="de-CH" sz="2200" dirty="0"/>
              <a:t> </a:t>
            </a:r>
            <a:r>
              <a:rPr lang="de-CH" sz="2200" dirty="0" err="1"/>
              <a:t>only</a:t>
            </a:r>
            <a:r>
              <a:rPr lang="de-CH" sz="2200" dirty="0"/>
              <a:t> </a:t>
            </a:r>
            <a:r>
              <a:rPr lang="de-CH" sz="2200" dirty="0" err="1"/>
              <a:t>be</a:t>
            </a:r>
            <a:r>
              <a:rPr lang="de-CH" sz="2200" dirty="0"/>
              <a:t> </a:t>
            </a:r>
            <a:r>
              <a:rPr lang="de-CH" sz="2200" dirty="0" err="1"/>
              <a:t>motor</a:t>
            </a:r>
            <a:r>
              <a:rPr lang="de-CH" sz="2200" dirty="0"/>
              <a:t> </a:t>
            </a:r>
            <a:r>
              <a:rPr lang="de-CH" sz="2200" dirty="0" err="1"/>
              <a:t>or</a:t>
            </a:r>
            <a:r>
              <a:rPr lang="de-CH" sz="2200" dirty="0"/>
              <a:t> </a:t>
            </a:r>
            <a:r>
              <a:rPr lang="de-CH" sz="2200" dirty="0" err="1"/>
              <a:t>sensory</a:t>
            </a:r>
            <a:r>
              <a:rPr lang="de-CH" sz="2200" dirty="0"/>
              <a:t>. </a:t>
            </a:r>
            <a:r>
              <a:rPr lang="de-CH" sz="2200" dirty="0" err="1"/>
              <a:t>Therefore</a:t>
            </a:r>
            <a:r>
              <a:rPr lang="de-CH" sz="2200" dirty="0"/>
              <a:t>, cranial </a:t>
            </a:r>
            <a:r>
              <a:rPr lang="de-CH" sz="2200" dirty="0" err="1"/>
              <a:t>nerves</a:t>
            </a:r>
            <a:r>
              <a:rPr lang="de-CH" sz="2200" dirty="0"/>
              <a:t> </a:t>
            </a:r>
            <a:r>
              <a:rPr lang="de-CH" sz="2200" dirty="0" err="1"/>
              <a:t>may</a:t>
            </a:r>
            <a:r>
              <a:rPr lang="de-CH" sz="2200" dirty="0"/>
              <a:t> </a:t>
            </a:r>
            <a:r>
              <a:rPr lang="de-CH" sz="2200" dirty="0" err="1"/>
              <a:t>be</a:t>
            </a:r>
            <a:r>
              <a:rPr lang="de-CH" sz="2200" dirty="0"/>
              <a:t> </a:t>
            </a:r>
            <a:r>
              <a:rPr lang="de-CH" sz="2200" dirty="0" err="1"/>
              <a:t>associated</a:t>
            </a:r>
            <a:r>
              <a:rPr lang="de-CH" sz="2200" dirty="0"/>
              <a:t> </a:t>
            </a:r>
            <a:r>
              <a:rPr lang="de-CH" sz="2200" dirty="0" err="1"/>
              <a:t>with</a:t>
            </a:r>
            <a:r>
              <a:rPr lang="de-CH" sz="2200" dirty="0"/>
              <a:t> </a:t>
            </a:r>
            <a:r>
              <a:rPr lang="de-CH" sz="2200" dirty="0" err="1"/>
              <a:t>more</a:t>
            </a:r>
            <a:r>
              <a:rPr lang="de-CH" sz="2200" dirty="0"/>
              <a:t> </a:t>
            </a:r>
            <a:r>
              <a:rPr lang="de-CH" sz="2200" dirty="0" err="1"/>
              <a:t>than</a:t>
            </a:r>
            <a:r>
              <a:rPr lang="de-CH" sz="2200" dirty="0"/>
              <a:t> </a:t>
            </a:r>
            <a:r>
              <a:rPr lang="de-CH" sz="2200" dirty="0" err="1"/>
              <a:t>one</a:t>
            </a:r>
            <a:r>
              <a:rPr lang="de-CH" sz="2200" dirty="0"/>
              <a:t> </a:t>
            </a:r>
            <a:r>
              <a:rPr lang="de-CH" sz="2200" dirty="0" err="1"/>
              <a:t>nucleus</a:t>
            </a:r>
            <a:r>
              <a:rPr lang="de-CH" sz="2200" dirty="0"/>
              <a:t> and </a:t>
            </a:r>
            <a:r>
              <a:rPr lang="de-CH" sz="2200" dirty="0" err="1"/>
              <a:t>some</a:t>
            </a:r>
            <a:r>
              <a:rPr lang="de-CH" sz="2200" dirty="0"/>
              <a:t> cranial </a:t>
            </a:r>
            <a:r>
              <a:rPr lang="de-CH" sz="2200" dirty="0" err="1"/>
              <a:t>nerves</a:t>
            </a:r>
            <a:r>
              <a:rPr lang="de-CH" sz="2200" dirty="0"/>
              <a:t> </a:t>
            </a:r>
            <a:r>
              <a:rPr lang="de-CH" sz="2200" dirty="0" err="1"/>
              <a:t>may</a:t>
            </a:r>
            <a:r>
              <a:rPr lang="de-CH" sz="2200" dirty="0"/>
              <a:t> </a:t>
            </a:r>
            <a:r>
              <a:rPr lang="de-CH" sz="2200" dirty="0" err="1"/>
              <a:t>even</a:t>
            </a:r>
            <a:r>
              <a:rPr lang="de-CH" sz="2200" dirty="0"/>
              <a:t> </a:t>
            </a:r>
            <a:r>
              <a:rPr lang="de-CH" sz="2200" dirty="0" err="1"/>
              <a:t>share</a:t>
            </a:r>
            <a:r>
              <a:rPr lang="de-CH" sz="2200" dirty="0"/>
              <a:t> </a:t>
            </a:r>
            <a:r>
              <a:rPr lang="de-CH" sz="2200" dirty="0" err="1"/>
              <a:t>the</a:t>
            </a:r>
            <a:r>
              <a:rPr lang="de-CH" sz="2200" dirty="0"/>
              <a:t> same </a:t>
            </a:r>
            <a:r>
              <a:rPr lang="de-CH" sz="2200" dirty="0" err="1"/>
              <a:t>nucleus</a:t>
            </a:r>
            <a:r>
              <a:rPr lang="de-CH" sz="2200" dirty="0"/>
              <a:t>. </a:t>
            </a:r>
          </a:p>
          <a:p>
            <a:pPr algn="just"/>
            <a:r>
              <a:rPr lang="de-CH" sz="2600" b="1" dirty="0"/>
              <a:t>The </a:t>
            </a:r>
            <a:r>
              <a:rPr lang="de-CH" sz="2600" b="1" dirty="0" err="1"/>
              <a:t>olfactory</a:t>
            </a:r>
            <a:r>
              <a:rPr lang="de-CH" sz="2600" b="1" dirty="0"/>
              <a:t> nerve (CN I) and </a:t>
            </a:r>
            <a:r>
              <a:rPr lang="de-CH" sz="2600" b="1" dirty="0" err="1"/>
              <a:t>the</a:t>
            </a:r>
            <a:r>
              <a:rPr lang="de-CH" sz="2600" b="1" dirty="0"/>
              <a:t> </a:t>
            </a:r>
            <a:r>
              <a:rPr lang="de-CH" sz="2600" b="1" dirty="0" err="1"/>
              <a:t>optic</a:t>
            </a:r>
            <a:r>
              <a:rPr lang="de-CH" sz="2600" b="1" dirty="0"/>
              <a:t> nerve (CN II) </a:t>
            </a:r>
            <a:r>
              <a:rPr lang="de-CH" sz="2600" b="1" dirty="0" err="1"/>
              <a:t>arise</a:t>
            </a:r>
            <a:r>
              <a:rPr lang="de-CH" sz="2600" b="1" dirty="0"/>
              <a:t> outside </a:t>
            </a:r>
            <a:r>
              <a:rPr lang="de-CH" sz="2600" b="1" dirty="0" err="1"/>
              <a:t>the</a:t>
            </a:r>
            <a:r>
              <a:rPr lang="de-CH" sz="2600" b="1" dirty="0"/>
              <a:t> </a:t>
            </a:r>
            <a:r>
              <a:rPr lang="de-CH" sz="2600" b="1" dirty="0" err="1"/>
              <a:t>brainstem</a:t>
            </a:r>
            <a:r>
              <a:rPr lang="de-CH" sz="2600" b="1" dirty="0"/>
              <a:t> and </a:t>
            </a:r>
            <a:r>
              <a:rPr lang="de-CH" sz="2600" b="1" dirty="0" err="1"/>
              <a:t>therefore</a:t>
            </a:r>
            <a:r>
              <a:rPr lang="de-CH" sz="2600" b="1" dirty="0"/>
              <a:t>, </a:t>
            </a:r>
            <a:r>
              <a:rPr lang="de-CH" sz="2600" b="1" dirty="0" err="1"/>
              <a:t>are</a:t>
            </a:r>
            <a:r>
              <a:rPr lang="de-CH" sz="2600" b="1" dirty="0"/>
              <a:t> </a:t>
            </a:r>
            <a:r>
              <a:rPr lang="de-CH" sz="2600" b="1" dirty="0" err="1"/>
              <a:t>the</a:t>
            </a:r>
            <a:r>
              <a:rPr lang="de-CH" sz="2600" b="1" dirty="0"/>
              <a:t> </a:t>
            </a:r>
            <a:r>
              <a:rPr lang="de-CH" sz="2600" b="1" dirty="0" err="1"/>
              <a:t>only</a:t>
            </a:r>
            <a:r>
              <a:rPr lang="de-CH" sz="2600" b="1" dirty="0"/>
              <a:t> cranial </a:t>
            </a:r>
            <a:r>
              <a:rPr lang="de-CH" sz="2600" b="1" dirty="0" err="1"/>
              <a:t>nerves</a:t>
            </a:r>
            <a:r>
              <a:rPr lang="de-CH" sz="2600" b="1" dirty="0"/>
              <a:t> </a:t>
            </a:r>
            <a:r>
              <a:rPr lang="de-CH" sz="2600" b="1" dirty="0" err="1"/>
              <a:t>which</a:t>
            </a:r>
            <a:r>
              <a:rPr lang="de-CH" sz="2600" b="1" dirty="0"/>
              <a:t> </a:t>
            </a:r>
            <a:r>
              <a:rPr lang="de-CH" sz="2600" b="1" dirty="0" err="1"/>
              <a:t>are</a:t>
            </a:r>
            <a:r>
              <a:rPr lang="de-CH" sz="2600" b="1" dirty="0"/>
              <a:t> not </a:t>
            </a:r>
            <a:r>
              <a:rPr lang="de-CH" sz="2600" b="1" dirty="0" err="1"/>
              <a:t>associated</a:t>
            </a:r>
            <a:r>
              <a:rPr lang="de-CH" sz="2600" b="1" dirty="0"/>
              <a:t> </a:t>
            </a:r>
            <a:r>
              <a:rPr lang="de-CH" sz="2600" b="1" dirty="0" err="1"/>
              <a:t>with</a:t>
            </a:r>
            <a:r>
              <a:rPr lang="de-CH" sz="2600" b="1" dirty="0"/>
              <a:t> cranial nerve </a:t>
            </a:r>
            <a:r>
              <a:rPr lang="de-CH" sz="2600" b="1" dirty="0" err="1"/>
              <a:t>nuclei</a:t>
            </a:r>
            <a:r>
              <a:rPr lang="de-CH" sz="2600" b="1" dirty="0"/>
              <a:t>. </a:t>
            </a:r>
          </a:p>
          <a:p>
            <a:endParaRPr lang="el-GR" dirty="0"/>
          </a:p>
        </p:txBody>
      </p:sp>
      <p:pic>
        <p:nvPicPr>
          <p:cNvPr id="64514" name="Picture 2" descr="Cranial nerve nuclei - sagittal view (efferent)">
            <a:extLst>
              <a:ext uri="{FF2B5EF4-FFF2-40B4-BE49-F238E27FC236}">
                <a16:creationId xmlns:a16="http://schemas.microsoft.com/office/drawing/2014/main" id="{46FFA9FA-7C52-6E2D-828D-C81EE8A98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599" y="564443"/>
            <a:ext cx="3962401" cy="610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454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694ECA-49D2-ED33-1CF4-F551CA3C0199}"/>
              </a:ext>
            </a:extLst>
          </p:cNvPr>
          <p:cNvSpPr>
            <a:spLocks noGrp="1"/>
          </p:cNvSpPr>
          <p:nvPr>
            <p:ph type="title"/>
          </p:nvPr>
        </p:nvSpPr>
        <p:spPr>
          <a:xfrm>
            <a:off x="609600" y="101600"/>
            <a:ext cx="9601200" cy="889000"/>
          </a:xfrm>
        </p:spPr>
        <p:txBody>
          <a:bodyPr>
            <a:normAutofit/>
          </a:bodyPr>
          <a:lstStyle/>
          <a:p>
            <a:pPr algn="ctr"/>
            <a:r>
              <a:rPr lang="de-CH" sz="3600" b="1" dirty="0">
                <a:solidFill>
                  <a:schemeClr val="accent6">
                    <a:lumMod val="50000"/>
                  </a:schemeClr>
                </a:solidFill>
              </a:rPr>
              <a:t>Vagus Nerve</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5BAA6D3A-D916-09F8-7083-52EECDD5CB59}"/>
              </a:ext>
            </a:extLst>
          </p:cNvPr>
          <p:cNvSpPr>
            <a:spLocks noGrp="1"/>
          </p:cNvSpPr>
          <p:nvPr>
            <p:ph idx="1"/>
          </p:nvPr>
        </p:nvSpPr>
        <p:spPr>
          <a:xfrm>
            <a:off x="293511" y="846667"/>
            <a:ext cx="11819467" cy="6011333"/>
          </a:xfrm>
        </p:spPr>
        <p:txBody>
          <a:bodyPr>
            <a:normAutofit/>
          </a:bodyPr>
          <a:lstStyle/>
          <a:p>
            <a:pPr algn="just"/>
            <a:r>
              <a:rPr lang="de-CH" dirty="0"/>
              <a:t>The </a:t>
            </a:r>
            <a:r>
              <a:rPr lang="de-CH" dirty="0" err="1"/>
              <a:t>vagus</a:t>
            </a:r>
            <a:r>
              <a:rPr lang="de-CH" dirty="0"/>
              <a:t> nerve </a:t>
            </a:r>
            <a:r>
              <a:rPr lang="de-CH" dirty="0" err="1"/>
              <a:t>is</a:t>
            </a:r>
            <a:r>
              <a:rPr lang="de-CH" dirty="0"/>
              <a:t> </a:t>
            </a:r>
            <a:r>
              <a:rPr lang="de-CH" dirty="0" err="1"/>
              <a:t>the</a:t>
            </a:r>
            <a:r>
              <a:rPr lang="de-CH" dirty="0"/>
              <a:t> </a:t>
            </a:r>
            <a:r>
              <a:rPr lang="de-CH" dirty="0" err="1"/>
              <a:t>longest</a:t>
            </a:r>
            <a:r>
              <a:rPr lang="de-CH" dirty="0"/>
              <a:t> cranial nerve, and </a:t>
            </a:r>
            <a:r>
              <a:rPr lang="de-CH" dirty="0" err="1"/>
              <a:t>as</a:t>
            </a:r>
            <a:r>
              <a:rPr lang="de-CH" dirty="0"/>
              <a:t> </a:t>
            </a:r>
            <a:r>
              <a:rPr lang="de-CH" dirty="0" err="1"/>
              <a:t>its</a:t>
            </a:r>
            <a:r>
              <a:rPr lang="de-CH" dirty="0"/>
              <a:t> </a:t>
            </a:r>
            <a:r>
              <a:rPr lang="de-CH" dirty="0" err="1"/>
              <a:t>name</a:t>
            </a:r>
            <a:r>
              <a:rPr lang="de-CH" dirty="0"/>
              <a:t> </a:t>
            </a:r>
            <a:r>
              <a:rPr lang="de-CH" dirty="0" err="1"/>
              <a:t>suggests</a:t>
            </a:r>
            <a:r>
              <a:rPr lang="de-CH" dirty="0"/>
              <a:t> (</a:t>
            </a:r>
            <a:r>
              <a:rPr lang="de-CH" dirty="0" err="1"/>
              <a:t>Latin</a:t>
            </a:r>
            <a:r>
              <a:rPr lang="de-CH" dirty="0"/>
              <a:t> = </a:t>
            </a:r>
            <a:r>
              <a:rPr lang="de-CH" dirty="0" err="1"/>
              <a:t>wandering</a:t>
            </a:r>
            <a:r>
              <a:rPr lang="de-CH" dirty="0"/>
              <a:t> nerve). </a:t>
            </a:r>
            <a:r>
              <a:rPr lang="de-CH" dirty="0" err="1"/>
              <a:t>It</a:t>
            </a:r>
            <a:r>
              <a:rPr lang="de-CH" dirty="0"/>
              <a:t> </a:t>
            </a:r>
            <a:r>
              <a:rPr lang="de-CH" dirty="0" err="1"/>
              <a:t>has</a:t>
            </a:r>
            <a:r>
              <a:rPr lang="de-CH" dirty="0"/>
              <a:t> an extensive </a:t>
            </a:r>
            <a:r>
              <a:rPr lang="de-CH" dirty="0" err="1"/>
              <a:t>course</a:t>
            </a:r>
            <a:r>
              <a:rPr lang="de-CH" dirty="0"/>
              <a:t> and </a:t>
            </a:r>
            <a:r>
              <a:rPr lang="de-CH" b="1" dirty="0" err="1">
                <a:solidFill>
                  <a:schemeClr val="accent6">
                    <a:lumMod val="50000"/>
                  </a:schemeClr>
                </a:solidFill>
              </a:rPr>
              <a:t>wide</a:t>
            </a:r>
            <a:r>
              <a:rPr lang="de-CH" b="1" dirty="0">
                <a:solidFill>
                  <a:schemeClr val="accent6">
                    <a:lumMod val="50000"/>
                  </a:schemeClr>
                </a:solidFill>
              </a:rPr>
              <a:t> </a:t>
            </a:r>
            <a:r>
              <a:rPr lang="de-CH" b="1" dirty="0" err="1">
                <a:solidFill>
                  <a:schemeClr val="accent6">
                    <a:lumMod val="50000"/>
                  </a:schemeClr>
                </a:solidFill>
              </a:rPr>
              <a:t>distribution</a:t>
            </a:r>
            <a:r>
              <a:rPr lang="de-CH" b="1" dirty="0">
                <a:solidFill>
                  <a:schemeClr val="accent6">
                    <a:lumMod val="50000"/>
                  </a:schemeClr>
                </a:solidFill>
              </a:rPr>
              <a:t> in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body</a:t>
            </a:r>
            <a:r>
              <a:rPr lang="de-CH" b="1" dirty="0">
                <a:solidFill>
                  <a:schemeClr val="accent6">
                    <a:lumMod val="50000"/>
                  </a:schemeClr>
                </a:solidFill>
              </a:rPr>
              <a:t>, </a:t>
            </a:r>
            <a:r>
              <a:rPr lang="de-CH" b="1" dirty="0" err="1">
                <a:solidFill>
                  <a:schemeClr val="accent6">
                    <a:lumMod val="50000"/>
                  </a:schemeClr>
                </a:solidFill>
              </a:rPr>
              <a:t>traversing</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neck, </a:t>
            </a:r>
            <a:r>
              <a:rPr lang="de-CH" b="1" dirty="0" err="1">
                <a:solidFill>
                  <a:schemeClr val="accent6">
                    <a:lumMod val="50000"/>
                  </a:schemeClr>
                </a:solidFill>
              </a:rPr>
              <a:t>thorax</a:t>
            </a:r>
            <a:r>
              <a:rPr lang="de-CH" b="1" dirty="0">
                <a:solidFill>
                  <a:schemeClr val="accent6">
                    <a:lumMod val="50000"/>
                  </a:schemeClr>
                </a:solidFill>
              </a:rPr>
              <a:t> and </a:t>
            </a:r>
            <a:r>
              <a:rPr lang="de-CH" b="1" dirty="0" err="1">
                <a:solidFill>
                  <a:schemeClr val="accent6">
                    <a:lumMod val="50000"/>
                  </a:schemeClr>
                </a:solidFill>
              </a:rPr>
              <a:t>abdomen</a:t>
            </a:r>
            <a:r>
              <a:rPr lang="de-CH" dirty="0"/>
              <a:t>. </a:t>
            </a:r>
            <a:r>
              <a:rPr lang="de-CH" dirty="0" err="1"/>
              <a:t>It</a:t>
            </a:r>
            <a:r>
              <a:rPr lang="de-CH" dirty="0"/>
              <a:t> </a:t>
            </a:r>
            <a:r>
              <a:rPr lang="de-CH" dirty="0" err="1"/>
              <a:t>is</a:t>
            </a:r>
            <a:r>
              <a:rPr lang="de-CH" dirty="0"/>
              <a:t> a </a:t>
            </a:r>
            <a:r>
              <a:rPr lang="de-CH" b="1" dirty="0" err="1">
                <a:solidFill>
                  <a:schemeClr val="accent6">
                    <a:lumMod val="50000"/>
                  </a:schemeClr>
                </a:solidFill>
              </a:rPr>
              <a:t>mixed</a:t>
            </a:r>
            <a:r>
              <a:rPr lang="de-CH" b="1" dirty="0">
                <a:solidFill>
                  <a:schemeClr val="accent6">
                    <a:lumMod val="50000"/>
                  </a:schemeClr>
                </a:solidFill>
              </a:rPr>
              <a:t> nerve</a:t>
            </a:r>
            <a:r>
              <a:rPr lang="de-CH" dirty="0"/>
              <a:t>, </a:t>
            </a:r>
            <a:r>
              <a:rPr lang="de-CH" dirty="0" err="1"/>
              <a:t>whose</a:t>
            </a:r>
            <a:r>
              <a:rPr lang="de-CH" dirty="0"/>
              <a:t> </a:t>
            </a:r>
            <a:r>
              <a:rPr lang="de-CH" dirty="0" err="1"/>
              <a:t>functions</a:t>
            </a:r>
            <a:r>
              <a:rPr lang="de-CH" dirty="0"/>
              <a:t> </a:t>
            </a:r>
            <a:r>
              <a:rPr lang="de-CH" dirty="0" err="1"/>
              <a:t>include</a:t>
            </a:r>
            <a:r>
              <a:rPr lang="de-CH" dirty="0"/>
              <a:t>:</a:t>
            </a:r>
          </a:p>
          <a:p>
            <a:pPr algn="just"/>
            <a:r>
              <a:rPr lang="de-CH" dirty="0" err="1"/>
              <a:t>general</a:t>
            </a:r>
            <a:r>
              <a:rPr lang="de-CH" dirty="0"/>
              <a:t> </a:t>
            </a:r>
            <a:r>
              <a:rPr lang="de-CH" dirty="0" err="1"/>
              <a:t>somatic</a:t>
            </a:r>
            <a:r>
              <a:rPr lang="de-CH" dirty="0"/>
              <a:t> afferent (GSA, </a:t>
            </a:r>
            <a:r>
              <a:rPr lang="de-CH" b="1" dirty="0" err="1">
                <a:solidFill>
                  <a:schemeClr val="accent6">
                    <a:lumMod val="50000"/>
                  </a:schemeClr>
                </a:solidFill>
              </a:rPr>
              <a:t>sensory</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laryngopharynx</a:t>
            </a:r>
            <a:r>
              <a:rPr lang="de-CH" b="1" dirty="0">
                <a:solidFill>
                  <a:schemeClr val="accent6">
                    <a:lumMod val="50000"/>
                  </a:schemeClr>
                </a:solidFill>
              </a:rPr>
              <a:t>, </a:t>
            </a:r>
            <a:r>
              <a:rPr lang="de-CH" b="1" dirty="0" err="1">
                <a:solidFill>
                  <a:schemeClr val="accent6">
                    <a:lumMod val="50000"/>
                  </a:schemeClr>
                </a:solidFill>
              </a:rPr>
              <a:t>larynx</a:t>
            </a:r>
            <a:r>
              <a:rPr lang="de-CH" b="1" dirty="0">
                <a:solidFill>
                  <a:schemeClr val="accent6">
                    <a:lumMod val="50000"/>
                  </a:schemeClr>
                </a:solidFill>
              </a:rPr>
              <a:t> and root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endParaRPr lang="de-CH" b="1" dirty="0">
              <a:solidFill>
                <a:schemeClr val="accent6">
                  <a:lumMod val="50000"/>
                </a:schemeClr>
              </a:solidFill>
            </a:endParaRPr>
          </a:p>
          <a:p>
            <a:pPr algn="just"/>
            <a:r>
              <a:rPr lang="de-CH" dirty="0" err="1"/>
              <a:t>special</a:t>
            </a:r>
            <a:r>
              <a:rPr lang="de-CH" dirty="0"/>
              <a:t> </a:t>
            </a:r>
            <a:r>
              <a:rPr lang="de-CH" dirty="0" err="1"/>
              <a:t>visceral</a:t>
            </a:r>
            <a:r>
              <a:rPr lang="de-CH" dirty="0"/>
              <a:t> afferent (SVA, </a:t>
            </a:r>
            <a:r>
              <a:rPr lang="de-CH" b="1" dirty="0">
                <a:solidFill>
                  <a:schemeClr val="accent6">
                    <a:lumMod val="50000"/>
                  </a:schemeClr>
                </a:solidFill>
              </a:rPr>
              <a:t>taste)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root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and </a:t>
            </a:r>
            <a:r>
              <a:rPr lang="de-CH" b="1" dirty="0" err="1">
                <a:solidFill>
                  <a:schemeClr val="accent6">
                    <a:lumMod val="50000"/>
                  </a:schemeClr>
                </a:solidFill>
              </a:rPr>
              <a:t>epiglottal</a:t>
            </a:r>
            <a:r>
              <a:rPr lang="de-CH" b="1" dirty="0">
                <a:solidFill>
                  <a:schemeClr val="accent6">
                    <a:lumMod val="50000"/>
                  </a:schemeClr>
                </a:solidFill>
              </a:rPr>
              <a:t> taste </a:t>
            </a:r>
            <a:r>
              <a:rPr lang="de-CH" b="1" dirty="0" err="1">
                <a:solidFill>
                  <a:schemeClr val="accent6">
                    <a:lumMod val="50000"/>
                  </a:schemeClr>
                </a:solidFill>
              </a:rPr>
              <a:t>buds</a:t>
            </a:r>
            <a:endParaRPr lang="de-CH" b="1" dirty="0">
              <a:solidFill>
                <a:schemeClr val="accent6">
                  <a:lumMod val="50000"/>
                </a:schemeClr>
              </a:solidFill>
            </a:endParaRPr>
          </a:p>
          <a:p>
            <a:pPr algn="just"/>
            <a:r>
              <a:rPr lang="de-CH" dirty="0" err="1"/>
              <a:t>general</a:t>
            </a:r>
            <a:r>
              <a:rPr lang="de-CH" dirty="0"/>
              <a:t> </a:t>
            </a:r>
            <a:r>
              <a:rPr lang="de-CH" dirty="0" err="1"/>
              <a:t>visceral</a:t>
            </a:r>
            <a:r>
              <a:rPr lang="de-CH" dirty="0"/>
              <a:t> afferent (GVA, </a:t>
            </a:r>
            <a:r>
              <a:rPr lang="de-CH" dirty="0" err="1"/>
              <a:t>sensory</a:t>
            </a:r>
            <a:r>
              <a:rPr lang="de-CH" dirty="0"/>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thoracic</a:t>
            </a:r>
            <a:r>
              <a:rPr lang="de-CH" b="1" dirty="0">
                <a:solidFill>
                  <a:schemeClr val="accent6">
                    <a:lumMod val="50000"/>
                  </a:schemeClr>
                </a:solidFill>
              </a:rPr>
              <a:t> and abdominal </a:t>
            </a:r>
            <a:r>
              <a:rPr lang="de-CH" b="1" dirty="0" err="1">
                <a:solidFill>
                  <a:schemeClr val="accent6">
                    <a:lumMod val="50000"/>
                  </a:schemeClr>
                </a:solidFill>
              </a:rPr>
              <a:t>organs</a:t>
            </a:r>
            <a:endParaRPr lang="de-CH" b="1" dirty="0">
              <a:solidFill>
                <a:schemeClr val="accent6">
                  <a:lumMod val="50000"/>
                </a:schemeClr>
              </a:solidFill>
            </a:endParaRPr>
          </a:p>
          <a:p>
            <a:pPr algn="just"/>
            <a:r>
              <a:rPr lang="de-CH" dirty="0" err="1"/>
              <a:t>general</a:t>
            </a:r>
            <a:r>
              <a:rPr lang="de-CH" dirty="0"/>
              <a:t> </a:t>
            </a:r>
            <a:r>
              <a:rPr lang="de-CH" dirty="0" err="1"/>
              <a:t>visceral</a:t>
            </a:r>
            <a:r>
              <a:rPr lang="de-CH" dirty="0"/>
              <a:t> efferent (GVE, </a:t>
            </a:r>
            <a:r>
              <a:rPr lang="de-CH" b="1" dirty="0" err="1">
                <a:solidFill>
                  <a:schemeClr val="accent6">
                    <a:lumMod val="50000"/>
                  </a:schemeClr>
                </a:solidFill>
              </a:rPr>
              <a:t>parasympathetic</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thoracoabdominal</a:t>
            </a:r>
            <a:r>
              <a:rPr lang="de-CH" b="1" dirty="0">
                <a:solidFill>
                  <a:schemeClr val="accent6">
                    <a:lumMod val="50000"/>
                  </a:schemeClr>
                </a:solidFill>
              </a:rPr>
              <a:t> </a:t>
            </a:r>
            <a:r>
              <a:rPr lang="de-CH" b="1" dirty="0" err="1">
                <a:solidFill>
                  <a:schemeClr val="accent6">
                    <a:lumMod val="50000"/>
                  </a:schemeClr>
                </a:solidFill>
              </a:rPr>
              <a:t>organs</a:t>
            </a:r>
            <a:r>
              <a:rPr lang="de-CH" b="1" dirty="0">
                <a:solidFill>
                  <a:schemeClr val="accent6">
                    <a:lumMod val="50000"/>
                  </a:schemeClr>
                </a:solidFill>
              </a:rPr>
              <a:t> and </a:t>
            </a:r>
            <a:r>
              <a:rPr lang="de-CH" b="1" dirty="0" err="1">
                <a:solidFill>
                  <a:schemeClr val="accent6">
                    <a:lumMod val="50000"/>
                  </a:schemeClr>
                </a:solidFill>
              </a:rPr>
              <a:t>mucosa</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palate</a:t>
            </a:r>
            <a:r>
              <a:rPr lang="de-CH" b="1" dirty="0">
                <a:solidFill>
                  <a:schemeClr val="accent6">
                    <a:lumMod val="50000"/>
                  </a:schemeClr>
                </a:solidFill>
              </a:rPr>
              <a:t>, </a:t>
            </a:r>
            <a:r>
              <a:rPr lang="de-CH" b="1" dirty="0" err="1">
                <a:solidFill>
                  <a:schemeClr val="accent6">
                    <a:lumMod val="50000"/>
                  </a:schemeClr>
                </a:solidFill>
              </a:rPr>
              <a:t>pharynx</a:t>
            </a:r>
            <a:r>
              <a:rPr lang="de-CH" b="1" dirty="0">
                <a:solidFill>
                  <a:schemeClr val="accent6">
                    <a:lumMod val="50000"/>
                  </a:schemeClr>
                </a:solidFill>
              </a:rPr>
              <a:t>, </a:t>
            </a:r>
            <a:r>
              <a:rPr lang="de-CH" b="1" dirty="0" err="1">
                <a:solidFill>
                  <a:schemeClr val="accent6">
                    <a:lumMod val="50000"/>
                  </a:schemeClr>
                </a:solidFill>
              </a:rPr>
              <a:t>larynx</a:t>
            </a:r>
            <a:r>
              <a:rPr lang="de-CH" b="1" dirty="0">
                <a:solidFill>
                  <a:schemeClr val="accent6">
                    <a:lumMod val="50000"/>
                  </a:schemeClr>
                </a:solidFill>
              </a:rPr>
              <a:t> and </a:t>
            </a:r>
            <a:r>
              <a:rPr lang="de-CH" b="1" dirty="0" err="1">
                <a:solidFill>
                  <a:schemeClr val="accent6">
                    <a:lumMod val="50000"/>
                  </a:schemeClr>
                </a:solidFill>
              </a:rPr>
              <a:t>trachea</a:t>
            </a:r>
            <a:endParaRPr lang="de-CH" b="1" dirty="0">
              <a:solidFill>
                <a:schemeClr val="accent6">
                  <a:lumMod val="50000"/>
                </a:schemeClr>
              </a:solidFill>
            </a:endParaRPr>
          </a:p>
          <a:p>
            <a:pPr algn="just"/>
            <a:r>
              <a:rPr lang="de-CH" dirty="0" err="1"/>
              <a:t>special</a:t>
            </a:r>
            <a:r>
              <a:rPr lang="de-CH" dirty="0"/>
              <a:t> </a:t>
            </a:r>
            <a:r>
              <a:rPr lang="de-CH" dirty="0" err="1"/>
              <a:t>visceral</a:t>
            </a:r>
            <a:r>
              <a:rPr lang="de-CH" dirty="0"/>
              <a:t> efferent (SVE, </a:t>
            </a:r>
            <a:r>
              <a:rPr lang="de-CH" b="1" dirty="0" err="1">
                <a:solidFill>
                  <a:schemeClr val="accent6">
                    <a:lumMod val="50000"/>
                  </a:schemeClr>
                </a:solidFill>
              </a:rPr>
              <a:t>branchiomotor</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palatoglossus</a:t>
            </a:r>
            <a:r>
              <a:rPr lang="de-CH" b="1" dirty="0">
                <a:solidFill>
                  <a:schemeClr val="accent6">
                    <a:lumMod val="50000"/>
                  </a:schemeClr>
                </a:solidFill>
              </a:rPr>
              <a:t> </a:t>
            </a:r>
            <a:r>
              <a:rPr lang="de-CH" b="1" dirty="0" err="1">
                <a:solidFill>
                  <a:schemeClr val="accent6">
                    <a:lumMod val="50000"/>
                  </a:schemeClr>
                </a:solidFill>
              </a:rPr>
              <a:t>muscle</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and </a:t>
            </a:r>
            <a:r>
              <a:rPr lang="de-CH" b="1" dirty="0" err="1">
                <a:solidFill>
                  <a:schemeClr val="accent6">
                    <a:lumMod val="50000"/>
                  </a:schemeClr>
                </a:solidFill>
              </a:rPr>
              <a:t>several</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soft </a:t>
            </a:r>
            <a:r>
              <a:rPr lang="de-CH" b="1" dirty="0" err="1">
                <a:solidFill>
                  <a:schemeClr val="accent6">
                    <a:lumMod val="50000"/>
                  </a:schemeClr>
                </a:solidFill>
              </a:rPr>
              <a:t>palate</a:t>
            </a:r>
            <a:r>
              <a:rPr lang="de-CH" b="1" dirty="0">
                <a:solidFill>
                  <a:schemeClr val="accent6">
                    <a:lumMod val="50000"/>
                  </a:schemeClr>
                </a:solidFill>
              </a:rPr>
              <a:t>, </a:t>
            </a:r>
            <a:r>
              <a:rPr lang="de-CH" b="1" dirty="0" err="1">
                <a:solidFill>
                  <a:schemeClr val="accent6">
                    <a:lumMod val="50000"/>
                  </a:schemeClr>
                </a:solidFill>
              </a:rPr>
              <a:t>pharynx</a:t>
            </a:r>
            <a:r>
              <a:rPr lang="de-CH" b="1" dirty="0">
                <a:solidFill>
                  <a:schemeClr val="accent6">
                    <a:lumMod val="50000"/>
                  </a:schemeClr>
                </a:solidFill>
              </a:rPr>
              <a:t> and </a:t>
            </a:r>
            <a:r>
              <a:rPr lang="de-CH" b="1" dirty="0" err="1">
                <a:solidFill>
                  <a:schemeClr val="accent6">
                    <a:lumMod val="50000"/>
                  </a:schemeClr>
                </a:solidFill>
              </a:rPr>
              <a:t>larynx</a:t>
            </a:r>
            <a:endParaRPr lang="de-CH" b="1" dirty="0">
              <a:solidFill>
                <a:schemeClr val="accent6">
                  <a:lumMod val="50000"/>
                </a:schemeClr>
              </a:solidFill>
            </a:endParaRPr>
          </a:p>
          <a:p>
            <a:pPr algn="just"/>
            <a:r>
              <a:rPr lang="de-CH" dirty="0"/>
              <a:t>The </a:t>
            </a:r>
            <a:r>
              <a:rPr lang="de-CH" dirty="0" err="1"/>
              <a:t>vagus</a:t>
            </a:r>
            <a:r>
              <a:rPr lang="de-CH" dirty="0"/>
              <a:t> nerve </a:t>
            </a:r>
            <a:r>
              <a:rPr lang="de-CH" dirty="0" err="1"/>
              <a:t>arises</a:t>
            </a:r>
            <a:r>
              <a:rPr lang="de-CH" dirty="0"/>
              <a:t> </a:t>
            </a:r>
            <a:r>
              <a:rPr lang="de-CH" dirty="0" err="1"/>
              <a:t>from</a:t>
            </a:r>
            <a:r>
              <a:rPr lang="de-CH" dirty="0"/>
              <a:t> </a:t>
            </a:r>
            <a:r>
              <a:rPr lang="de-CH" dirty="0" err="1"/>
              <a:t>the</a:t>
            </a:r>
            <a:r>
              <a:rPr lang="de-CH" dirty="0"/>
              <a:t> </a:t>
            </a:r>
            <a:r>
              <a:rPr lang="de-CH" b="1" dirty="0">
                <a:solidFill>
                  <a:schemeClr val="accent6">
                    <a:lumMod val="50000"/>
                  </a:schemeClr>
                </a:solidFill>
              </a:rPr>
              <a:t>lateral </a:t>
            </a:r>
            <a:r>
              <a:rPr lang="de-CH" b="1" dirty="0" err="1">
                <a:solidFill>
                  <a:schemeClr val="accent6">
                    <a:lumMod val="50000"/>
                  </a:schemeClr>
                </a:solidFill>
              </a:rPr>
              <a:t>aspect</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medulla</a:t>
            </a:r>
            <a:r>
              <a:rPr lang="de-CH" b="1" dirty="0">
                <a:solidFill>
                  <a:schemeClr val="accent6">
                    <a:lumMod val="50000"/>
                  </a:schemeClr>
                </a:solidFill>
              </a:rPr>
              <a:t> </a:t>
            </a:r>
            <a:r>
              <a:rPr lang="de-CH" b="1" dirty="0" err="1">
                <a:solidFill>
                  <a:schemeClr val="accent6">
                    <a:lumMod val="50000"/>
                  </a:schemeClr>
                </a:solidFill>
              </a:rPr>
              <a:t>oblongata</a:t>
            </a:r>
            <a:r>
              <a:rPr lang="de-CH" b="1" dirty="0">
                <a:solidFill>
                  <a:schemeClr val="accent6">
                    <a:lumMod val="50000"/>
                  </a:schemeClr>
                </a:solidFill>
              </a:rPr>
              <a:t> </a:t>
            </a:r>
            <a:r>
              <a:rPr lang="de-CH" dirty="0"/>
              <a:t>and </a:t>
            </a:r>
            <a:r>
              <a:rPr lang="de-CH" dirty="0" err="1"/>
              <a:t>exits</a:t>
            </a:r>
            <a:r>
              <a:rPr lang="de-CH" dirty="0"/>
              <a:t> </a:t>
            </a:r>
            <a:r>
              <a:rPr lang="de-CH" dirty="0" err="1"/>
              <a:t>the</a:t>
            </a:r>
            <a:r>
              <a:rPr lang="de-CH" dirty="0"/>
              <a:t> cranial </a:t>
            </a:r>
            <a:r>
              <a:rPr lang="de-CH" dirty="0" err="1"/>
              <a:t>cavity</a:t>
            </a:r>
            <a:r>
              <a:rPr lang="de-CH" dirty="0"/>
              <a:t> </a:t>
            </a:r>
            <a:r>
              <a:rPr lang="de-CH" dirty="0" err="1"/>
              <a:t>through</a:t>
            </a:r>
            <a:r>
              <a:rPr lang="de-CH" dirty="0"/>
              <a:t> </a:t>
            </a:r>
            <a:r>
              <a:rPr lang="de-CH" dirty="0" err="1"/>
              <a:t>the</a:t>
            </a:r>
            <a:r>
              <a:rPr lang="de-CH" dirty="0"/>
              <a:t> </a:t>
            </a:r>
            <a:r>
              <a:rPr lang="de-CH" b="1" dirty="0">
                <a:solidFill>
                  <a:schemeClr val="accent6">
                    <a:lumMod val="50000"/>
                  </a:schemeClr>
                </a:solidFill>
              </a:rPr>
              <a:t>jugular </a:t>
            </a:r>
            <a:r>
              <a:rPr lang="de-CH" b="1" dirty="0" err="1">
                <a:solidFill>
                  <a:schemeClr val="accent6">
                    <a:lumMod val="50000"/>
                  </a:schemeClr>
                </a:solidFill>
              </a:rPr>
              <a:t>foramen</a:t>
            </a:r>
            <a:r>
              <a:rPr lang="de-CH" dirty="0"/>
              <a:t>. </a:t>
            </a:r>
            <a:r>
              <a:rPr lang="de-CH" dirty="0" err="1"/>
              <a:t>From</a:t>
            </a:r>
            <a:r>
              <a:rPr lang="de-CH" dirty="0"/>
              <a:t> </a:t>
            </a:r>
            <a:r>
              <a:rPr lang="de-CH" dirty="0" err="1"/>
              <a:t>here</a:t>
            </a:r>
            <a:r>
              <a:rPr lang="de-CH" dirty="0"/>
              <a:t>, </a:t>
            </a:r>
            <a:r>
              <a:rPr lang="de-CH" dirty="0" err="1"/>
              <a:t>each</a:t>
            </a:r>
            <a:r>
              <a:rPr lang="de-CH" dirty="0"/>
              <a:t> </a:t>
            </a:r>
            <a:r>
              <a:rPr lang="de-CH" dirty="0" err="1"/>
              <a:t>vagus</a:t>
            </a:r>
            <a:r>
              <a:rPr lang="de-CH" dirty="0"/>
              <a:t> nerve </a:t>
            </a:r>
            <a:r>
              <a:rPr lang="de-CH" dirty="0" err="1"/>
              <a:t>descends</a:t>
            </a:r>
            <a:r>
              <a:rPr lang="de-CH" dirty="0"/>
              <a:t> </a:t>
            </a:r>
            <a:r>
              <a:rPr lang="de-CH" dirty="0" err="1"/>
              <a:t>through</a:t>
            </a:r>
            <a:r>
              <a:rPr lang="de-CH" dirty="0"/>
              <a:t> </a:t>
            </a:r>
            <a:r>
              <a:rPr lang="de-CH" dirty="0" err="1"/>
              <a:t>the</a:t>
            </a:r>
            <a:r>
              <a:rPr lang="de-CH" dirty="0"/>
              <a:t> neck, </a:t>
            </a:r>
            <a:r>
              <a:rPr lang="de-CH" dirty="0" err="1"/>
              <a:t>providing</a:t>
            </a:r>
            <a:r>
              <a:rPr lang="de-CH" dirty="0"/>
              <a:t> </a:t>
            </a:r>
            <a:r>
              <a:rPr lang="de-CH" dirty="0" err="1"/>
              <a:t>innervation</a:t>
            </a:r>
            <a:r>
              <a:rPr lang="de-CH" dirty="0"/>
              <a:t> </a:t>
            </a:r>
            <a:r>
              <a:rPr lang="de-CH" dirty="0" err="1"/>
              <a:t>to</a:t>
            </a:r>
            <a:r>
              <a:rPr lang="de-CH" dirty="0"/>
              <a:t> </a:t>
            </a:r>
            <a:r>
              <a:rPr lang="de-CH" dirty="0" err="1"/>
              <a:t>the</a:t>
            </a:r>
            <a:r>
              <a:rPr lang="de-CH" dirty="0"/>
              <a:t> </a:t>
            </a:r>
            <a:r>
              <a:rPr lang="de-CH" dirty="0" err="1"/>
              <a:t>palate</a:t>
            </a:r>
            <a:r>
              <a:rPr lang="de-CH" dirty="0"/>
              <a:t>, </a:t>
            </a:r>
            <a:r>
              <a:rPr lang="de-CH" dirty="0" err="1"/>
              <a:t>pharynx</a:t>
            </a:r>
            <a:r>
              <a:rPr lang="de-CH" dirty="0"/>
              <a:t>, and </a:t>
            </a:r>
            <a:r>
              <a:rPr lang="de-CH" dirty="0" err="1"/>
              <a:t>larynx</a:t>
            </a:r>
            <a:r>
              <a:rPr lang="de-CH" dirty="0"/>
              <a:t> </a:t>
            </a:r>
            <a:r>
              <a:rPr lang="de-CH" dirty="0" err="1"/>
              <a:t>along</a:t>
            </a:r>
            <a:r>
              <a:rPr lang="de-CH" dirty="0"/>
              <a:t> </a:t>
            </a:r>
            <a:r>
              <a:rPr lang="de-CH" dirty="0" err="1"/>
              <a:t>the</a:t>
            </a:r>
            <a:r>
              <a:rPr lang="de-CH" dirty="0"/>
              <a:t> </a:t>
            </a:r>
            <a:r>
              <a:rPr lang="de-CH" dirty="0" err="1"/>
              <a:t>way</a:t>
            </a:r>
            <a:r>
              <a:rPr lang="de-CH" dirty="0"/>
              <a:t>, </a:t>
            </a:r>
            <a:r>
              <a:rPr lang="de-CH" dirty="0" err="1"/>
              <a:t>before</a:t>
            </a:r>
            <a:r>
              <a:rPr lang="de-CH" dirty="0"/>
              <a:t> </a:t>
            </a:r>
            <a:r>
              <a:rPr lang="de-CH" dirty="0" err="1"/>
              <a:t>continuing</a:t>
            </a:r>
            <a:r>
              <a:rPr lang="de-CH" dirty="0"/>
              <a:t> </a:t>
            </a:r>
            <a:r>
              <a:rPr lang="de-CH" dirty="0" err="1"/>
              <a:t>into</a:t>
            </a:r>
            <a:r>
              <a:rPr lang="de-CH" dirty="0"/>
              <a:t> </a:t>
            </a:r>
            <a:r>
              <a:rPr lang="de-CH" dirty="0" err="1"/>
              <a:t>the</a:t>
            </a:r>
            <a:r>
              <a:rPr lang="de-CH" dirty="0"/>
              <a:t> </a:t>
            </a:r>
            <a:r>
              <a:rPr lang="de-CH" dirty="0" err="1"/>
              <a:t>thorax</a:t>
            </a:r>
            <a:r>
              <a:rPr lang="de-CH" dirty="0"/>
              <a:t> </a:t>
            </a:r>
            <a:r>
              <a:rPr lang="de-CH" dirty="0" err="1"/>
              <a:t>to</a:t>
            </a:r>
            <a:r>
              <a:rPr lang="de-CH" dirty="0"/>
              <a:t> </a:t>
            </a:r>
            <a:r>
              <a:rPr lang="de-CH" dirty="0" err="1"/>
              <a:t>innervate</a:t>
            </a:r>
            <a:r>
              <a:rPr lang="de-CH" dirty="0"/>
              <a:t> </a:t>
            </a:r>
            <a:r>
              <a:rPr lang="de-CH" dirty="0" err="1"/>
              <a:t>the</a:t>
            </a:r>
            <a:r>
              <a:rPr lang="de-CH" dirty="0"/>
              <a:t> </a:t>
            </a:r>
            <a:r>
              <a:rPr lang="de-CH" dirty="0" err="1"/>
              <a:t>heart</a:t>
            </a:r>
            <a:r>
              <a:rPr lang="de-CH" dirty="0"/>
              <a:t>, </a:t>
            </a:r>
            <a:r>
              <a:rPr lang="de-CH" dirty="0" err="1"/>
              <a:t>bronchi</a:t>
            </a:r>
            <a:r>
              <a:rPr lang="de-CH" dirty="0"/>
              <a:t>, and </a:t>
            </a:r>
            <a:r>
              <a:rPr lang="de-CH" dirty="0" err="1"/>
              <a:t>lungs</a:t>
            </a:r>
            <a:r>
              <a:rPr lang="de-CH" dirty="0"/>
              <a:t>. </a:t>
            </a:r>
            <a:r>
              <a:rPr lang="de-CH" b="1" dirty="0">
                <a:solidFill>
                  <a:schemeClr val="accent6">
                    <a:lumMod val="50000"/>
                  </a:schemeClr>
                </a:solidFill>
              </a:rPr>
              <a:t>The </a:t>
            </a:r>
            <a:r>
              <a:rPr lang="de-CH" b="1" dirty="0" err="1">
                <a:solidFill>
                  <a:schemeClr val="accent6">
                    <a:lumMod val="50000"/>
                  </a:schemeClr>
                </a:solidFill>
              </a:rPr>
              <a:t>right</a:t>
            </a:r>
            <a:r>
              <a:rPr lang="de-CH" b="1" dirty="0">
                <a:solidFill>
                  <a:schemeClr val="accent6">
                    <a:lumMod val="50000"/>
                  </a:schemeClr>
                </a:solidFill>
              </a:rPr>
              <a:t> and </a:t>
            </a:r>
            <a:r>
              <a:rPr lang="de-CH" b="1" dirty="0" err="1">
                <a:solidFill>
                  <a:schemeClr val="accent6">
                    <a:lumMod val="50000"/>
                  </a:schemeClr>
                </a:solidFill>
              </a:rPr>
              <a:t>left</a:t>
            </a:r>
            <a:r>
              <a:rPr lang="de-CH" b="1" dirty="0">
                <a:solidFill>
                  <a:schemeClr val="accent6">
                    <a:lumMod val="50000"/>
                  </a:schemeClr>
                </a:solidFill>
              </a:rPr>
              <a:t> </a:t>
            </a:r>
            <a:r>
              <a:rPr lang="de-CH" b="1" dirty="0" err="1">
                <a:solidFill>
                  <a:schemeClr val="accent6">
                    <a:lumMod val="50000"/>
                  </a:schemeClr>
                </a:solidFill>
              </a:rPr>
              <a:t>vagus</a:t>
            </a:r>
            <a:r>
              <a:rPr lang="de-CH" b="1" dirty="0">
                <a:solidFill>
                  <a:schemeClr val="accent6">
                    <a:lumMod val="50000"/>
                  </a:schemeClr>
                </a:solidFill>
              </a:rPr>
              <a:t> </a:t>
            </a:r>
            <a:r>
              <a:rPr lang="de-CH" b="1" dirty="0" err="1">
                <a:solidFill>
                  <a:schemeClr val="accent6">
                    <a:lumMod val="50000"/>
                  </a:schemeClr>
                </a:solidFill>
              </a:rPr>
              <a:t>nerves</a:t>
            </a:r>
            <a:r>
              <a:rPr lang="de-CH" b="1" dirty="0">
                <a:solidFill>
                  <a:schemeClr val="accent6">
                    <a:lumMod val="50000"/>
                  </a:schemeClr>
                </a:solidFill>
              </a:rPr>
              <a:t> </a:t>
            </a:r>
            <a:r>
              <a:rPr lang="de-CH" b="1" dirty="0" err="1">
                <a:solidFill>
                  <a:schemeClr val="accent6">
                    <a:lumMod val="50000"/>
                  </a:schemeClr>
                </a:solidFill>
              </a:rPr>
              <a:t>intermingle</a:t>
            </a:r>
            <a:r>
              <a:rPr lang="de-CH" b="1" dirty="0">
                <a:solidFill>
                  <a:schemeClr val="accent6">
                    <a:lumMod val="50000"/>
                  </a:schemeClr>
                </a:solidFill>
              </a:rPr>
              <a:t> </a:t>
            </a:r>
            <a:r>
              <a:rPr lang="de-CH" b="1" dirty="0" err="1">
                <a:solidFill>
                  <a:schemeClr val="accent6">
                    <a:lumMod val="50000"/>
                  </a:schemeClr>
                </a:solidFill>
              </a:rPr>
              <a:t>around</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esophagus</a:t>
            </a:r>
            <a:r>
              <a:rPr lang="de-CH" b="1" dirty="0">
                <a:solidFill>
                  <a:schemeClr val="accent6">
                    <a:lumMod val="50000"/>
                  </a:schemeClr>
                </a:solidFill>
              </a:rPr>
              <a:t> </a:t>
            </a:r>
            <a:r>
              <a:rPr lang="de-CH" b="1" dirty="0" err="1">
                <a:solidFill>
                  <a:schemeClr val="accent6">
                    <a:lumMod val="50000"/>
                  </a:schemeClr>
                </a:solidFill>
              </a:rPr>
              <a:t>before</a:t>
            </a:r>
            <a:r>
              <a:rPr lang="de-CH" b="1" dirty="0">
                <a:solidFill>
                  <a:schemeClr val="accent6">
                    <a:lumMod val="50000"/>
                  </a:schemeClr>
                </a:solidFill>
              </a:rPr>
              <a:t> </a:t>
            </a:r>
            <a:r>
              <a:rPr lang="de-CH" b="1" dirty="0" err="1">
                <a:solidFill>
                  <a:schemeClr val="accent6">
                    <a:lumMod val="50000"/>
                  </a:schemeClr>
                </a:solidFill>
              </a:rPr>
              <a:t>going</a:t>
            </a:r>
            <a:r>
              <a:rPr lang="de-CH" b="1" dirty="0">
                <a:solidFill>
                  <a:schemeClr val="accent6">
                    <a:lumMod val="50000"/>
                  </a:schemeClr>
                </a:solidFill>
              </a:rPr>
              <a:t> on </a:t>
            </a:r>
            <a:r>
              <a:rPr lang="de-CH" b="1" dirty="0" err="1">
                <a:solidFill>
                  <a:schemeClr val="accent6">
                    <a:lumMod val="50000"/>
                  </a:schemeClr>
                </a:solidFill>
              </a:rPr>
              <a:t>to</a:t>
            </a:r>
            <a:r>
              <a:rPr lang="de-CH" b="1" dirty="0">
                <a:solidFill>
                  <a:schemeClr val="accent6">
                    <a:lumMod val="50000"/>
                  </a:schemeClr>
                </a:solidFill>
              </a:rPr>
              <a:t> form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posterior</a:t>
            </a:r>
            <a:r>
              <a:rPr lang="de-CH" b="1" dirty="0">
                <a:solidFill>
                  <a:schemeClr val="accent6">
                    <a:lumMod val="50000"/>
                  </a:schemeClr>
                </a:solidFill>
              </a:rPr>
              <a:t> and anterior </a:t>
            </a:r>
            <a:r>
              <a:rPr lang="de-CH" b="1" dirty="0" err="1">
                <a:solidFill>
                  <a:schemeClr val="accent6">
                    <a:lumMod val="50000"/>
                  </a:schemeClr>
                </a:solidFill>
              </a:rPr>
              <a:t>vagal</a:t>
            </a:r>
            <a:r>
              <a:rPr lang="de-CH" b="1" dirty="0">
                <a:solidFill>
                  <a:schemeClr val="accent6">
                    <a:lumMod val="50000"/>
                  </a:schemeClr>
                </a:solidFill>
              </a:rPr>
              <a:t> </a:t>
            </a:r>
            <a:r>
              <a:rPr lang="de-CH" b="1" dirty="0" err="1">
                <a:solidFill>
                  <a:schemeClr val="accent6">
                    <a:lumMod val="50000"/>
                  </a:schemeClr>
                </a:solidFill>
              </a:rPr>
              <a:t>trunks</a:t>
            </a:r>
            <a:r>
              <a:rPr lang="de-CH" b="1" dirty="0">
                <a:solidFill>
                  <a:schemeClr val="accent6">
                    <a:lumMod val="50000"/>
                  </a:schemeClr>
                </a:solidFill>
              </a:rPr>
              <a:t> </a:t>
            </a:r>
            <a:r>
              <a:rPr lang="de-CH" dirty="0" err="1"/>
              <a:t>which</a:t>
            </a:r>
            <a:r>
              <a:rPr lang="de-CH" dirty="0"/>
              <a:t> </a:t>
            </a:r>
            <a:r>
              <a:rPr lang="de-CH" dirty="0" err="1"/>
              <a:t>subsequently</a:t>
            </a:r>
            <a:r>
              <a:rPr lang="de-CH" dirty="0"/>
              <a:t> pass </a:t>
            </a:r>
            <a:r>
              <a:rPr lang="de-CH" dirty="0" err="1"/>
              <a:t>into</a:t>
            </a:r>
            <a:r>
              <a:rPr lang="de-CH" dirty="0"/>
              <a:t> </a:t>
            </a:r>
            <a:r>
              <a:rPr lang="de-CH" dirty="0" err="1"/>
              <a:t>the</a:t>
            </a:r>
            <a:r>
              <a:rPr lang="de-CH" dirty="0"/>
              <a:t> </a:t>
            </a:r>
            <a:r>
              <a:rPr lang="de-CH" dirty="0" err="1"/>
              <a:t>abdomen</a:t>
            </a:r>
            <a:r>
              <a:rPr lang="de-CH" dirty="0"/>
              <a:t> </a:t>
            </a:r>
            <a:r>
              <a:rPr lang="de-CH" dirty="0" err="1"/>
              <a:t>to</a:t>
            </a:r>
            <a:r>
              <a:rPr lang="de-CH" dirty="0"/>
              <a:t> </a:t>
            </a:r>
            <a:r>
              <a:rPr lang="de-CH" dirty="0" err="1"/>
              <a:t>supply</a:t>
            </a:r>
            <a:r>
              <a:rPr lang="de-CH" dirty="0"/>
              <a:t> abdominal </a:t>
            </a:r>
            <a:r>
              <a:rPr lang="de-CH" dirty="0" err="1"/>
              <a:t>viscera</a:t>
            </a:r>
            <a:r>
              <a:rPr lang="de-CH" dirty="0"/>
              <a:t> </a:t>
            </a:r>
            <a:r>
              <a:rPr lang="de-CH" dirty="0" err="1"/>
              <a:t>of</a:t>
            </a:r>
            <a:r>
              <a:rPr lang="de-CH" dirty="0"/>
              <a:t> </a:t>
            </a:r>
            <a:r>
              <a:rPr lang="de-CH" dirty="0" err="1"/>
              <a:t>the</a:t>
            </a:r>
            <a:r>
              <a:rPr lang="de-CH" dirty="0"/>
              <a:t> </a:t>
            </a:r>
            <a:r>
              <a:rPr lang="de-CH" dirty="0" err="1"/>
              <a:t>foregut</a:t>
            </a:r>
            <a:r>
              <a:rPr lang="de-CH" dirty="0"/>
              <a:t> and </a:t>
            </a:r>
            <a:r>
              <a:rPr lang="de-CH" dirty="0" err="1"/>
              <a:t>midgut</a:t>
            </a:r>
            <a:r>
              <a:rPr lang="de-CH" dirty="0"/>
              <a:t> (i.e. </a:t>
            </a:r>
            <a:r>
              <a:rPr lang="de-CH" dirty="0" err="1"/>
              <a:t>stomach</a:t>
            </a:r>
            <a:r>
              <a:rPr lang="de-CH" dirty="0"/>
              <a:t> </a:t>
            </a:r>
            <a:r>
              <a:rPr lang="de-CH" dirty="0" err="1"/>
              <a:t>as</a:t>
            </a:r>
            <a:r>
              <a:rPr lang="de-CH" dirty="0"/>
              <a:t> </a:t>
            </a:r>
            <a:r>
              <a:rPr lang="de-CH" dirty="0" err="1"/>
              <a:t>far</a:t>
            </a:r>
            <a:r>
              <a:rPr lang="de-CH" dirty="0"/>
              <a:t> </a:t>
            </a:r>
            <a:r>
              <a:rPr lang="de-CH" dirty="0" err="1"/>
              <a:t>as</a:t>
            </a:r>
            <a:r>
              <a:rPr lang="de-CH" dirty="0"/>
              <a:t> </a:t>
            </a:r>
            <a:r>
              <a:rPr lang="de-CH" dirty="0" err="1"/>
              <a:t>the</a:t>
            </a:r>
            <a:r>
              <a:rPr lang="de-CH" dirty="0"/>
              <a:t> </a:t>
            </a:r>
            <a:r>
              <a:rPr lang="de-CH" dirty="0" err="1"/>
              <a:t>left</a:t>
            </a:r>
            <a:r>
              <a:rPr lang="de-CH" dirty="0"/>
              <a:t> </a:t>
            </a:r>
            <a:r>
              <a:rPr lang="de-CH" dirty="0" err="1"/>
              <a:t>colic</a:t>
            </a:r>
            <a:r>
              <a:rPr lang="de-CH" dirty="0"/>
              <a:t> </a:t>
            </a:r>
            <a:r>
              <a:rPr lang="de-CH" dirty="0" err="1"/>
              <a:t>flexure</a:t>
            </a:r>
            <a:r>
              <a:rPr lang="de-CH" dirty="0"/>
              <a:t> </a:t>
            </a:r>
            <a:r>
              <a:rPr lang="de-CH" dirty="0" err="1"/>
              <a:t>of</a:t>
            </a:r>
            <a:r>
              <a:rPr lang="de-CH" dirty="0"/>
              <a:t> large </a:t>
            </a:r>
            <a:r>
              <a:rPr lang="de-CH" dirty="0" err="1"/>
              <a:t>intestine</a:t>
            </a:r>
            <a:r>
              <a:rPr lang="de-CH" dirty="0"/>
              <a:t>) and </a:t>
            </a:r>
            <a:r>
              <a:rPr lang="de-CH" dirty="0" err="1"/>
              <a:t>other</a:t>
            </a:r>
            <a:r>
              <a:rPr lang="de-CH" dirty="0"/>
              <a:t> abdominal </a:t>
            </a:r>
            <a:r>
              <a:rPr lang="de-CH" dirty="0" err="1"/>
              <a:t>organs</a:t>
            </a:r>
            <a:r>
              <a:rPr lang="de-CH" dirty="0"/>
              <a:t> (</a:t>
            </a:r>
            <a:r>
              <a:rPr lang="de-CH" dirty="0" err="1"/>
              <a:t>liver</a:t>
            </a:r>
            <a:r>
              <a:rPr lang="de-CH" dirty="0"/>
              <a:t>, </a:t>
            </a:r>
            <a:r>
              <a:rPr lang="de-CH" dirty="0" err="1"/>
              <a:t>spleen</a:t>
            </a:r>
            <a:r>
              <a:rPr lang="de-CH" dirty="0"/>
              <a:t>, </a:t>
            </a:r>
            <a:r>
              <a:rPr lang="de-CH" dirty="0" err="1"/>
              <a:t>pancreas</a:t>
            </a:r>
            <a:r>
              <a:rPr lang="de-CH" dirty="0"/>
              <a:t> etc.).</a:t>
            </a:r>
          </a:p>
          <a:p>
            <a:endParaRPr lang="el-GR" dirty="0"/>
          </a:p>
        </p:txBody>
      </p:sp>
    </p:spTree>
    <p:extLst>
      <p:ext uri="{BB962C8B-B14F-4D97-AF65-F5344CB8AC3E}">
        <p14:creationId xmlns:p14="http://schemas.microsoft.com/office/powerpoint/2010/main" val="34269700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0197727-6F1D-72F1-2066-EF87072EE327}"/>
              </a:ext>
            </a:extLst>
          </p:cNvPr>
          <p:cNvSpPr>
            <a:spLocks noGrp="1"/>
          </p:cNvSpPr>
          <p:nvPr>
            <p:ph idx="1"/>
          </p:nvPr>
        </p:nvSpPr>
        <p:spPr>
          <a:xfrm>
            <a:off x="660646" y="476219"/>
            <a:ext cx="10515600" cy="6137645"/>
          </a:xfrm>
        </p:spPr>
        <p:txBody>
          <a:bodyPr>
            <a:normAutofit/>
          </a:bodyPr>
          <a:lstStyle/>
          <a:p>
            <a:r>
              <a:rPr kumimoji="0" lang="en-US" b="1" i="0" u="none" strike="noStrike" kern="1200" cap="none" spc="0" normalizeH="0" baseline="0" noProof="0" dirty="0">
                <a:ln/>
                <a:solidFill>
                  <a:srgbClr val="B64926"/>
                </a:solidFill>
                <a:effectLst/>
                <a:uLnTx/>
                <a:uFillTx/>
                <a:latin typeface="Calibri" panose="020F0502020204030204"/>
                <a:ea typeface="+mn-ea"/>
                <a:cs typeface="+mn-cs"/>
              </a:rPr>
              <a:t>Function</a:t>
            </a:r>
            <a:r>
              <a:rPr kumimoji="0" lang="el-GR" b="1" i="0" u="none" strike="noStrike" kern="1200" cap="none" spc="0" normalizeH="0" baseline="0" noProof="0" dirty="0">
                <a:ln/>
                <a:solidFill>
                  <a:srgbClr val="B64926"/>
                </a:solidFill>
                <a:effectLst/>
                <a:uLnTx/>
                <a:uFillTx/>
                <a:latin typeface="Calibri" panose="020F0502020204030204"/>
                <a:ea typeface="+mn-ea"/>
                <a:cs typeface="+mn-cs"/>
              </a:rPr>
              <a:t>: </a:t>
            </a:r>
            <a:r>
              <a:rPr lang="en" dirty="0"/>
              <a:t>General (somatic) sensory → lower pharynx and larynx, root of tongue.</a:t>
            </a:r>
          </a:p>
          <a:p>
            <a:pPr marL="0" indent="0">
              <a:buNone/>
            </a:pPr>
            <a:r>
              <a:rPr lang="el-GR" dirty="0">
                <a:ln/>
                <a:latin typeface="Calibri" panose="020F0502020204030204"/>
              </a:rPr>
              <a:t>                         Ειδική (γεύση) αισθητικότητα-&gt; ρίζα γλώσσας, γευστικοί κάλυκες</a:t>
            </a:r>
          </a:p>
          <a:p>
            <a:pPr marL="0" indent="0">
              <a:buNone/>
            </a:pPr>
            <a:r>
              <a:rPr lang="el-GR" dirty="0">
                <a:ln/>
                <a:latin typeface="Calibri" panose="020F0502020204030204"/>
              </a:rPr>
              <a:t>                   </a:t>
            </a:r>
            <a:r>
              <a:rPr lang="en-US" dirty="0">
                <a:ln/>
                <a:latin typeface="Calibri" panose="020F0502020204030204"/>
              </a:rPr>
              <a:t> </a:t>
            </a:r>
            <a:r>
              <a:rPr lang="el-GR" dirty="0">
                <a:ln/>
                <a:latin typeface="Calibri" panose="020F0502020204030204"/>
              </a:rPr>
              <a:t>  </a:t>
            </a:r>
            <a:r>
              <a:rPr lang="en" dirty="0"/>
              <a:t>Special (taste) sensory → root of tongue, taste buds.</a:t>
            </a:r>
            <a:br>
              <a:rPr lang="en" dirty="0"/>
            </a:br>
            <a:r>
              <a:rPr lang="en" dirty="0"/>
              <a:t>	          Visceral sensory + visceral motor → thoracic and abdominal viscera.</a:t>
            </a:r>
            <a:br>
              <a:rPr lang="en" dirty="0"/>
            </a:br>
            <a:r>
              <a:rPr lang="en" dirty="0"/>
              <a:t>Somatic motor → soft palate, pharynx, intrinsic laryngeal muscles, palatoglossus.</a:t>
            </a:r>
          </a:p>
          <a:p>
            <a:r>
              <a:rPr kumimoji="0" lang="en-US" b="1" i="0" u="none" strike="noStrike" kern="1200" cap="none" spc="0" normalizeH="0" baseline="0" noProof="0" dirty="0">
                <a:ln/>
                <a:solidFill>
                  <a:srgbClr val="B64926"/>
                </a:solidFill>
                <a:effectLst/>
                <a:uLnTx/>
                <a:uFillTx/>
                <a:latin typeface="Calibri" panose="020F0502020204030204"/>
                <a:ea typeface="+mn-ea"/>
                <a:cs typeface="+mn-cs"/>
              </a:rPr>
              <a:t>Nuclei:</a:t>
            </a:r>
            <a:r>
              <a:rPr kumimoji="0" lang="el-GR" b="1" i="0" u="none" strike="noStrike" kern="1200" cap="none" spc="0" normalizeH="0" baseline="0" noProof="0" dirty="0">
                <a:ln/>
                <a:solidFill>
                  <a:srgbClr val="B64926"/>
                </a:solidFill>
                <a:effectLst/>
                <a:uLnTx/>
                <a:uFillTx/>
                <a:latin typeface="Calibri" panose="020F0502020204030204"/>
                <a:ea typeface="+mn-ea"/>
                <a:cs typeface="+mn-cs"/>
              </a:rPr>
              <a:t> </a:t>
            </a:r>
            <a:r>
              <a:rPr lang="en" dirty="0"/>
              <a:t>spinal trigeminal nucleus (somatic sensory), nucleus of the solitary tract (taste and visceral sensory), dorsal motor nucleus (visceral motor), nucleus </a:t>
            </a:r>
            <a:r>
              <a:rPr lang="en" dirty="0" err="1"/>
              <a:t>ambiguus</a:t>
            </a:r>
            <a:r>
              <a:rPr lang="en" dirty="0"/>
              <a:t> (branchial motor).</a:t>
            </a:r>
          </a:p>
          <a:p>
            <a:r>
              <a:rPr kumimoji="0" lang="en-US" sz="2800" b="1" i="0" u="none" strike="noStrike" kern="1200" cap="none" spc="0" normalizeH="0" baseline="0" noProof="0" dirty="0">
                <a:ln/>
                <a:solidFill>
                  <a:srgbClr val="B64926"/>
                </a:solidFill>
                <a:effectLst/>
                <a:uLnTx/>
                <a:uFillTx/>
                <a:latin typeface="Calibri" panose="020F0502020204030204"/>
                <a:ea typeface="+mn-ea"/>
                <a:cs typeface="+mn-cs"/>
              </a:rPr>
              <a:t>Emergence:</a:t>
            </a:r>
            <a: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t> </a:t>
            </a:r>
            <a:r>
              <a:rPr lang="en" dirty="0"/>
              <a:t>lateral surface of medulla (with multiple rootlets [8-10]).</a:t>
            </a:r>
          </a:p>
          <a:p>
            <a:endParaRPr lang="el-GR" dirty="0">
              <a:ln/>
              <a:latin typeface="Calibri" panose="020F0502020204030204"/>
            </a:endParaRPr>
          </a:p>
          <a:p>
            <a:endParaRPr lang="el-GR" dirty="0"/>
          </a:p>
        </p:txBody>
      </p:sp>
    </p:spTree>
    <p:extLst>
      <p:ext uri="{BB962C8B-B14F-4D97-AF65-F5344CB8AC3E}">
        <p14:creationId xmlns:p14="http://schemas.microsoft.com/office/powerpoint/2010/main" val="27522373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C6EEAD-EBAB-8B21-51C4-CBEBCFEDE03D}"/>
              </a:ext>
            </a:extLst>
          </p:cNvPr>
          <p:cNvSpPr>
            <a:spLocks noGrp="1"/>
          </p:cNvSpPr>
          <p:nvPr>
            <p:ph type="title"/>
          </p:nvPr>
        </p:nvSpPr>
        <p:spPr>
          <a:xfrm>
            <a:off x="801511" y="101600"/>
            <a:ext cx="10905067" cy="1072444"/>
          </a:xfrm>
        </p:spPr>
        <p:txBody>
          <a:bodyPr>
            <a:normAutofit/>
          </a:bodyPr>
          <a:lstStyle/>
          <a:p>
            <a:pPr algn="ctr"/>
            <a:r>
              <a:rPr lang="de-CH" sz="3200" b="1" dirty="0">
                <a:solidFill>
                  <a:schemeClr val="accent6">
                    <a:lumMod val="50000"/>
                  </a:schemeClr>
                </a:solidFill>
              </a:rPr>
              <a:t>Vagus nerve: </a:t>
            </a:r>
            <a:r>
              <a:rPr lang="de-CH" sz="3200" b="1" dirty="0" err="1">
                <a:solidFill>
                  <a:schemeClr val="accent6">
                    <a:lumMod val="50000"/>
                  </a:schemeClr>
                </a:solidFill>
              </a:rPr>
              <a:t>intracranial</a:t>
            </a:r>
            <a:r>
              <a:rPr lang="de-CH" sz="3200" b="1" dirty="0">
                <a:solidFill>
                  <a:schemeClr val="accent6">
                    <a:lumMod val="50000"/>
                  </a:schemeClr>
                </a:solidFill>
              </a:rPr>
              <a:t> and </a:t>
            </a:r>
            <a:r>
              <a:rPr lang="de-CH" sz="3200" b="1" dirty="0" err="1">
                <a:solidFill>
                  <a:schemeClr val="accent6">
                    <a:lumMod val="50000"/>
                  </a:schemeClr>
                </a:solidFill>
              </a:rPr>
              <a:t>upper</a:t>
            </a:r>
            <a:r>
              <a:rPr lang="de-CH" sz="3200" b="1" dirty="0">
                <a:solidFill>
                  <a:schemeClr val="accent6">
                    <a:lumMod val="50000"/>
                  </a:schemeClr>
                </a:solidFill>
              </a:rPr>
              <a:t> </a:t>
            </a:r>
            <a:r>
              <a:rPr lang="de-CH" sz="3200" b="1" dirty="0" err="1">
                <a:solidFill>
                  <a:schemeClr val="accent6">
                    <a:lumMod val="50000"/>
                  </a:schemeClr>
                </a:solidFill>
              </a:rPr>
              <a:t>cervical</a:t>
            </a:r>
            <a:r>
              <a:rPr lang="de-CH" sz="3200" b="1" dirty="0">
                <a:solidFill>
                  <a:schemeClr val="accent6">
                    <a:lumMod val="50000"/>
                  </a:schemeClr>
                </a:solidFill>
              </a:rPr>
              <a:t> </a:t>
            </a:r>
            <a:r>
              <a:rPr lang="de-CH" sz="3200" b="1" dirty="0" err="1">
                <a:solidFill>
                  <a:schemeClr val="accent6">
                    <a:lumMod val="50000"/>
                  </a:schemeClr>
                </a:solidFill>
              </a:rPr>
              <a:t>parts</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164CB9AB-5ABC-733D-C8C9-221DF0F5B1C9}"/>
              </a:ext>
            </a:extLst>
          </p:cNvPr>
          <p:cNvSpPr>
            <a:spLocks noGrp="1"/>
          </p:cNvSpPr>
          <p:nvPr>
            <p:ph idx="1"/>
          </p:nvPr>
        </p:nvSpPr>
        <p:spPr>
          <a:xfrm>
            <a:off x="666045" y="699911"/>
            <a:ext cx="7100712" cy="6056489"/>
          </a:xfrm>
        </p:spPr>
        <p:txBody>
          <a:bodyPr>
            <a:noAutofit/>
          </a:bodyPr>
          <a:lstStyle/>
          <a:p>
            <a:pPr algn="just"/>
            <a:r>
              <a:rPr lang="de-CH" sz="1600" dirty="0"/>
              <a:t>The </a:t>
            </a:r>
            <a:r>
              <a:rPr lang="de-CH" sz="1600" dirty="0" err="1"/>
              <a:t>vagus</a:t>
            </a:r>
            <a:r>
              <a:rPr lang="de-CH" sz="1600" dirty="0"/>
              <a:t> nerve </a:t>
            </a:r>
            <a:r>
              <a:rPr lang="de-CH" sz="1600" dirty="0" err="1"/>
              <a:t>carries</a:t>
            </a:r>
            <a:r>
              <a:rPr lang="de-CH" sz="1600" dirty="0"/>
              <a:t> </a:t>
            </a:r>
            <a:r>
              <a:rPr lang="de-CH" sz="1600" dirty="0" err="1"/>
              <a:t>special</a:t>
            </a:r>
            <a:r>
              <a:rPr lang="de-CH" sz="1600" dirty="0"/>
              <a:t> </a:t>
            </a:r>
            <a:r>
              <a:rPr lang="de-CH" sz="1600" dirty="0" err="1"/>
              <a:t>visceral</a:t>
            </a:r>
            <a:r>
              <a:rPr lang="de-CH" sz="1600" dirty="0"/>
              <a:t> efferent/</a:t>
            </a:r>
            <a:r>
              <a:rPr lang="de-CH" sz="1600" dirty="0" err="1"/>
              <a:t>branchiomotor</a:t>
            </a:r>
            <a:r>
              <a:rPr lang="de-CH" sz="1600" dirty="0"/>
              <a:t> </a:t>
            </a:r>
            <a:r>
              <a:rPr lang="de-CH" sz="1600" dirty="0" err="1"/>
              <a:t>fibers</a:t>
            </a:r>
            <a:r>
              <a:rPr lang="de-CH" sz="1600" dirty="0"/>
              <a:t> </a:t>
            </a:r>
            <a:r>
              <a:rPr lang="de-CH" sz="1600" dirty="0" err="1"/>
              <a:t>from</a:t>
            </a:r>
            <a:r>
              <a:rPr lang="de-CH" sz="1600" dirty="0"/>
              <a:t> </a:t>
            </a:r>
            <a:r>
              <a:rPr lang="de-CH" sz="1600" dirty="0" err="1"/>
              <a:t>the</a:t>
            </a:r>
            <a:r>
              <a:rPr lang="de-CH" sz="1600" dirty="0"/>
              <a:t> </a:t>
            </a:r>
            <a:r>
              <a:rPr lang="de-CH" sz="1600" dirty="0" err="1"/>
              <a:t>nucleus</a:t>
            </a:r>
            <a:r>
              <a:rPr lang="de-CH" sz="1600" dirty="0"/>
              <a:t> </a:t>
            </a:r>
            <a:r>
              <a:rPr lang="de-CH" sz="1600" dirty="0" err="1"/>
              <a:t>ambiguus</a:t>
            </a:r>
            <a:r>
              <a:rPr lang="de-CH" sz="1600" dirty="0"/>
              <a:t> and </a:t>
            </a:r>
            <a:r>
              <a:rPr lang="de-CH" sz="1600" dirty="0" err="1"/>
              <a:t>general</a:t>
            </a:r>
            <a:r>
              <a:rPr lang="de-CH" sz="1600" dirty="0"/>
              <a:t> </a:t>
            </a:r>
            <a:r>
              <a:rPr lang="de-CH" sz="1600" dirty="0" err="1"/>
              <a:t>visceral</a:t>
            </a:r>
            <a:r>
              <a:rPr lang="de-CH" sz="1600" dirty="0"/>
              <a:t> efferent/</a:t>
            </a:r>
            <a:r>
              <a:rPr lang="de-CH" sz="1600" dirty="0" err="1"/>
              <a:t>parasympathetic</a:t>
            </a:r>
            <a:r>
              <a:rPr lang="de-CH" sz="1600" dirty="0"/>
              <a:t> </a:t>
            </a:r>
            <a:r>
              <a:rPr lang="de-CH" sz="1600" dirty="0" err="1"/>
              <a:t>fibers</a:t>
            </a:r>
            <a:r>
              <a:rPr lang="de-CH" sz="1600" dirty="0"/>
              <a:t> </a:t>
            </a:r>
            <a:r>
              <a:rPr lang="de-CH" sz="1600" dirty="0" err="1"/>
              <a:t>from</a:t>
            </a:r>
            <a:r>
              <a:rPr lang="de-CH" sz="1600" dirty="0"/>
              <a:t> </a:t>
            </a:r>
            <a:r>
              <a:rPr lang="de-CH" sz="1600" dirty="0" err="1"/>
              <a:t>the</a:t>
            </a:r>
            <a:r>
              <a:rPr lang="de-CH" sz="1600" dirty="0"/>
              <a:t> </a:t>
            </a:r>
            <a:r>
              <a:rPr lang="de-CH" sz="1600" dirty="0" err="1"/>
              <a:t>posterior</a:t>
            </a:r>
            <a:r>
              <a:rPr lang="de-CH" sz="1600" dirty="0"/>
              <a:t> (dorsal) </a:t>
            </a:r>
            <a:r>
              <a:rPr lang="de-CH" sz="1600" dirty="0" err="1"/>
              <a:t>nucleus</a:t>
            </a:r>
            <a:r>
              <a:rPr lang="de-CH" sz="1600" dirty="0"/>
              <a:t> </a:t>
            </a:r>
            <a:r>
              <a:rPr lang="de-CH" sz="1600" dirty="0" err="1"/>
              <a:t>of</a:t>
            </a:r>
            <a:r>
              <a:rPr lang="de-CH" sz="1600" dirty="0"/>
              <a:t> </a:t>
            </a:r>
            <a:r>
              <a:rPr lang="de-CH" sz="1600" dirty="0" err="1"/>
              <a:t>vagus</a:t>
            </a:r>
            <a:r>
              <a:rPr lang="de-CH" sz="1600" dirty="0"/>
              <a:t> nerve. General </a:t>
            </a:r>
            <a:r>
              <a:rPr lang="de-CH" sz="1600" dirty="0" err="1"/>
              <a:t>somatic</a:t>
            </a:r>
            <a:r>
              <a:rPr lang="de-CH" sz="1600" dirty="0"/>
              <a:t> afferent/</a:t>
            </a:r>
            <a:r>
              <a:rPr lang="de-CH" sz="1600" dirty="0" err="1"/>
              <a:t>sensory</a:t>
            </a:r>
            <a:r>
              <a:rPr lang="de-CH" sz="1600" dirty="0"/>
              <a:t> </a:t>
            </a:r>
            <a:r>
              <a:rPr lang="de-CH" sz="1600" dirty="0" err="1"/>
              <a:t>fibers</a:t>
            </a:r>
            <a:r>
              <a:rPr lang="de-CH" sz="1600" dirty="0"/>
              <a:t> </a:t>
            </a:r>
            <a:r>
              <a:rPr lang="de-CH" sz="1600" dirty="0" err="1"/>
              <a:t>are</a:t>
            </a:r>
            <a:r>
              <a:rPr lang="de-CH" sz="1600" dirty="0"/>
              <a:t> </a:t>
            </a:r>
            <a:r>
              <a:rPr lang="de-CH" sz="1600" dirty="0" err="1"/>
              <a:t>carried</a:t>
            </a:r>
            <a:r>
              <a:rPr lang="de-CH" sz="1600" dirty="0"/>
              <a:t> </a:t>
            </a:r>
            <a:r>
              <a:rPr lang="de-CH" sz="1600" dirty="0" err="1"/>
              <a:t>to</a:t>
            </a:r>
            <a:r>
              <a:rPr lang="de-CH" sz="1600" dirty="0"/>
              <a:t> </a:t>
            </a:r>
            <a:r>
              <a:rPr lang="de-CH" sz="1600" dirty="0" err="1"/>
              <a:t>the</a:t>
            </a:r>
            <a:r>
              <a:rPr lang="de-CH" sz="1600" dirty="0"/>
              <a:t> spinal </a:t>
            </a:r>
            <a:r>
              <a:rPr lang="de-CH" sz="1600" dirty="0" err="1"/>
              <a:t>nucleus</a:t>
            </a:r>
            <a:r>
              <a:rPr lang="de-CH" sz="1600" dirty="0"/>
              <a:t> </a:t>
            </a:r>
            <a:r>
              <a:rPr lang="de-CH" sz="1600" dirty="0" err="1"/>
              <a:t>of</a:t>
            </a:r>
            <a:r>
              <a:rPr lang="de-CH" sz="1600" dirty="0"/>
              <a:t> trigeminal nerve, </a:t>
            </a:r>
            <a:r>
              <a:rPr lang="de-CH" sz="1600" dirty="0" err="1"/>
              <a:t>while</a:t>
            </a:r>
            <a:r>
              <a:rPr lang="de-CH" sz="1600" dirty="0"/>
              <a:t> </a:t>
            </a:r>
            <a:r>
              <a:rPr lang="de-CH" sz="1600" dirty="0" err="1"/>
              <a:t>both</a:t>
            </a:r>
            <a:r>
              <a:rPr lang="de-CH" sz="1600" dirty="0"/>
              <a:t> </a:t>
            </a:r>
            <a:r>
              <a:rPr lang="de-CH" sz="1600" dirty="0" err="1"/>
              <a:t>general</a:t>
            </a:r>
            <a:r>
              <a:rPr lang="de-CH" sz="1600" dirty="0"/>
              <a:t> and </a:t>
            </a:r>
            <a:r>
              <a:rPr lang="de-CH" sz="1600" dirty="0" err="1"/>
              <a:t>special</a:t>
            </a:r>
            <a:r>
              <a:rPr lang="de-CH" sz="1600" dirty="0"/>
              <a:t> </a:t>
            </a:r>
            <a:r>
              <a:rPr lang="de-CH" sz="1600" dirty="0" err="1"/>
              <a:t>visceral</a:t>
            </a:r>
            <a:r>
              <a:rPr lang="de-CH" sz="1600" dirty="0"/>
              <a:t> afferent </a:t>
            </a:r>
            <a:r>
              <a:rPr lang="de-CH" sz="1600" dirty="0" err="1"/>
              <a:t>fibers</a:t>
            </a:r>
            <a:r>
              <a:rPr lang="de-CH" sz="1600" dirty="0"/>
              <a:t> </a:t>
            </a:r>
            <a:r>
              <a:rPr lang="de-CH" sz="1600" dirty="0" err="1"/>
              <a:t>arrive</a:t>
            </a:r>
            <a:r>
              <a:rPr lang="de-CH" sz="1600" dirty="0"/>
              <a:t> at </a:t>
            </a:r>
            <a:r>
              <a:rPr lang="de-CH" sz="1600" dirty="0" err="1"/>
              <a:t>the</a:t>
            </a:r>
            <a:r>
              <a:rPr lang="de-CH" sz="1600" dirty="0"/>
              <a:t> </a:t>
            </a:r>
            <a:r>
              <a:rPr lang="de-CH" sz="1600" dirty="0" err="1"/>
              <a:t>nucleus</a:t>
            </a:r>
            <a:r>
              <a:rPr lang="de-CH" sz="1600" dirty="0"/>
              <a:t> </a:t>
            </a:r>
            <a:r>
              <a:rPr lang="de-CH" sz="1600" dirty="0" err="1"/>
              <a:t>of</a:t>
            </a:r>
            <a:r>
              <a:rPr lang="de-CH" sz="1600" dirty="0"/>
              <a:t> </a:t>
            </a:r>
            <a:r>
              <a:rPr lang="de-CH" sz="1600" dirty="0" err="1"/>
              <a:t>solitary</a:t>
            </a:r>
            <a:r>
              <a:rPr lang="de-CH" sz="1600" dirty="0"/>
              <a:t> tract.</a:t>
            </a:r>
          </a:p>
          <a:p>
            <a:pPr algn="just"/>
            <a:r>
              <a:rPr lang="de-CH" sz="1600" dirty="0"/>
              <a:t>﻿The </a:t>
            </a:r>
            <a:r>
              <a:rPr lang="de-CH" sz="1600" dirty="0" err="1"/>
              <a:t>vagus</a:t>
            </a:r>
            <a:r>
              <a:rPr lang="de-CH" sz="1600" dirty="0"/>
              <a:t> nerve </a:t>
            </a:r>
            <a:r>
              <a:rPr lang="de-CH" sz="1600" dirty="0" err="1"/>
              <a:t>emerges</a:t>
            </a:r>
            <a:r>
              <a:rPr lang="de-CH" sz="1600" dirty="0"/>
              <a:t> </a:t>
            </a:r>
            <a:r>
              <a:rPr lang="de-CH" sz="1600" dirty="0" err="1"/>
              <a:t>from</a:t>
            </a:r>
            <a:r>
              <a:rPr lang="de-CH" sz="1600" dirty="0"/>
              <a:t> </a:t>
            </a:r>
            <a:r>
              <a:rPr lang="de-CH" sz="1600" dirty="0" err="1"/>
              <a:t>the</a:t>
            </a:r>
            <a:r>
              <a:rPr lang="de-CH" sz="1600" dirty="0"/>
              <a:t> lateral </a:t>
            </a:r>
            <a:r>
              <a:rPr lang="de-CH" sz="1600" dirty="0" err="1"/>
              <a:t>surface</a:t>
            </a:r>
            <a:r>
              <a:rPr lang="de-CH" sz="1600" dirty="0"/>
              <a:t> </a:t>
            </a:r>
            <a:r>
              <a:rPr lang="de-CH" sz="1600" dirty="0" err="1"/>
              <a:t>of</a:t>
            </a:r>
            <a:r>
              <a:rPr lang="de-CH" sz="1600" dirty="0"/>
              <a:t> </a:t>
            </a:r>
            <a:r>
              <a:rPr lang="de-CH" sz="1600" dirty="0" err="1"/>
              <a:t>the</a:t>
            </a:r>
            <a:r>
              <a:rPr lang="de-CH" sz="1600" dirty="0"/>
              <a:t> </a:t>
            </a:r>
            <a:r>
              <a:rPr lang="de-CH" sz="1600" dirty="0" err="1"/>
              <a:t>medulla</a:t>
            </a:r>
            <a:r>
              <a:rPr lang="de-CH" sz="1600" dirty="0"/>
              <a:t> </a:t>
            </a:r>
            <a:r>
              <a:rPr lang="de-CH" sz="1600" dirty="0" err="1"/>
              <a:t>as</a:t>
            </a:r>
            <a:r>
              <a:rPr lang="de-CH" sz="1600" dirty="0"/>
              <a:t> a </a:t>
            </a:r>
            <a:r>
              <a:rPr lang="de-CH" sz="1600" dirty="0" err="1"/>
              <a:t>group</a:t>
            </a:r>
            <a:r>
              <a:rPr lang="de-CH" sz="1600" dirty="0"/>
              <a:t> </a:t>
            </a:r>
            <a:r>
              <a:rPr lang="de-CH" sz="1600" dirty="0" err="1"/>
              <a:t>of</a:t>
            </a:r>
            <a:r>
              <a:rPr lang="de-CH" sz="1600" dirty="0"/>
              <a:t> </a:t>
            </a:r>
            <a:r>
              <a:rPr lang="de-CH" sz="1600" dirty="0" err="1"/>
              <a:t>rootlets</a:t>
            </a:r>
            <a:r>
              <a:rPr lang="de-CH" sz="1600" dirty="0"/>
              <a:t> </a:t>
            </a:r>
            <a:r>
              <a:rPr lang="de-CH" sz="1600" dirty="0" err="1"/>
              <a:t>that</a:t>
            </a:r>
            <a:r>
              <a:rPr lang="de-CH" sz="1600" dirty="0"/>
              <a:t> </a:t>
            </a:r>
            <a:r>
              <a:rPr lang="de-CH" sz="1600" dirty="0" err="1"/>
              <a:t>merge</a:t>
            </a:r>
            <a:r>
              <a:rPr lang="de-CH" sz="1600" dirty="0"/>
              <a:t> </a:t>
            </a:r>
            <a:r>
              <a:rPr lang="de-CH" sz="1600" dirty="0" err="1"/>
              <a:t>before</a:t>
            </a:r>
            <a:r>
              <a:rPr lang="de-CH" sz="1600" dirty="0"/>
              <a:t> </a:t>
            </a:r>
            <a:r>
              <a:rPr lang="de-CH" sz="1600" b="1" dirty="0" err="1">
                <a:solidFill>
                  <a:schemeClr val="accent6">
                    <a:lumMod val="50000"/>
                  </a:schemeClr>
                </a:solidFill>
              </a:rPr>
              <a:t>exiting</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a:t>
            </a:r>
            <a:r>
              <a:rPr lang="de-CH" sz="1600" b="1" dirty="0" err="1">
                <a:solidFill>
                  <a:schemeClr val="accent6">
                    <a:lumMod val="50000"/>
                  </a:schemeClr>
                </a:solidFill>
              </a:rPr>
              <a:t>skull</a:t>
            </a:r>
            <a:r>
              <a:rPr lang="de-CH" sz="1600" b="1" dirty="0">
                <a:solidFill>
                  <a:schemeClr val="accent6">
                    <a:lumMod val="50000"/>
                  </a:schemeClr>
                </a:solidFill>
              </a:rPr>
              <a:t> via </a:t>
            </a:r>
            <a:r>
              <a:rPr lang="de-CH" sz="1600" b="1" dirty="0" err="1">
                <a:solidFill>
                  <a:schemeClr val="accent6">
                    <a:lumMod val="50000"/>
                  </a:schemeClr>
                </a:solidFill>
              </a:rPr>
              <a:t>the</a:t>
            </a:r>
            <a:r>
              <a:rPr lang="de-CH" sz="1600" b="1" dirty="0">
                <a:solidFill>
                  <a:schemeClr val="accent6">
                    <a:lumMod val="50000"/>
                  </a:schemeClr>
                </a:solidFill>
              </a:rPr>
              <a:t> jugular </a:t>
            </a:r>
            <a:r>
              <a:rPr lang="de-CH" sz="1600" b="1" dirty="0" err="1">
                <a:solidFill>
                  <a:schemeClr val="accent6">
                    <a:lumMod val="50000"/>
                  </a:schemeClr>
                </a:solidFill>
              </a:rPr>
              <a:t>foramen</a:t>
            </a:r>
            <a:r>
              <a:rPr lang="de-CH" sz="1600" b="1" dirty="0">
                <a:solidFill>
                  <a:schemeClr val="accent6">
                    <a:lumMod val="50000"/>
                  </a:schemeClr>
                </a:solidFill>
              </a:rPr>
              <a:t> </a:t>
            </a:r>
            <a:r>
              <a:rPr lang="de-CH" sz="1600" b="1" dirty="0" err="1">
                <a:solidFill>
                  <a:schemeClr val="accent6">
                    <a:lumMod val="50000"/>
                  </a:schemeClr>
                </a:solidFill>
              </a:rPr>
              <a:t>between</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a:t>
            </a:r>
            <a:r>
              <a:rPr lang="de-CH" sz="1600" b="1" dirty="0" err="1">
                <a:solidFill>
                  <a:schemeClr val="accent6">
                    <a:lumMod val="50000"/>
                  </a:schemeClr>
                </a:solidFill>
              </a:rPr>
              <a:t>glossopharyngeal</a:t>
            </a:r>
            <a:r>
              <a:rPr lang="de-CH" sz="1600" b="1" dirty="0">
                <a:solidFill>
                  <a:schemeClr val="accent6">
                    <a:lumMod val="50000"/>
                  </a:schemeClr>
                </a:solidFill>
              </a:rPr>
              <a:t> (CN IX) and </a:t>
            </a:r>
            <a:r>
              <a:rPr lang="de-CH" sz="1600" b="1" dirty="0" err="1">
                <a:solidFill>
                  <a:schemeClr val="accent6">
                    <a:lumMod val="50000"/>
                  </a:schemeClr>
                </a:solidFill>
              </a:rPr>
              <a:t>accessory</a:t>
            </a:r>
            <a:r>
              <a:rPr lang="de-CH" sz="1600" b="1" dirty="0">
                <a:solidFill>
                  <a:schemeClr val="accent6">
                    <a:lumMod val="50000"/>
                  </a:schemeClr>
                </a:solidFill>
              </a:rPr>
              <a:t> (CN XI) </a:t>
            </a:r>
            <a:r>
              <a:rPr lang="de-CH" sz="1600" b="1" dirty="0" err="1">
                <a:solidFill>
                  <a:schemeClr val="accent6">
                    <a:lumMod val="50000"/>
                  </a:schemeClr>
                </a:solidFill>
              </a:rPr>
              <a:t>nerves</a:t>
            </a:r>
            <a:r>
              <a:rPr lang="de-CH" sz="1600" b="1" dirty="0">
                <a:solidFill>
                  <a:schemeClr val="accent6">
                    <a:lumMod val="50000"/>
                  </a:schemeClr>
                </a:solidFill>
              </a:rPr>
              <a:t>. </a:t>
            </a:r>
            <a:r>
              <a:rPr lang="de-CH" sz="1600" dirty="0"/>
              <a:t>In </a:t>
            </a:r>
            <a:r>
              <a:rPr lang="de-CH" sz="1600" dirty="0" err="1"/>
              <a:t>this</a:t>
            </a:r>
            <a:r>
              <a:rPr lang="de-CH" sz="1600" dirty="0"/>
              <a:t> </a:t>
            </a:r>
            <a:r>
              <a:rPr lang="de-CH" sz="1600" dirty="0" err="1"/>
              <a:t>region</a:t>
            </a:r>
            <a:r>
              <a:rPr lang="de-CH" sz="1600" dirty="0"/>
              <a:t>, </a:t>
            </a:r>
            <a:r>
              <a:rPr lang="de-CH" sz="1600" dirty="0" err="1"/>
              <a:t>the</a:t>
            </a:r>
            <a:r>
              <a:rPr lang="de-CH" sz="1600" dirty="0"/>
              <a:t> </a:t>
            </a:r>
            <a:r>
              <a:rPr lang="de-CH" sz="1600" dirty="0" err="1"/>
              <a:t>vagus</a:t>
            </a:r>
            <a:r>
              <a:rPr lang="de-CH" sz="1600" dirty="0"/>
              <a:t> nerve </a:t>
            </a:r>
            <a:r>
              <a:rPr lang="de-CH" sz="1600" dirty="0" err="1"/>
              <a:t>bears</a:t>
            </a:r>
            <a:r>
              <a:rPr lang="de-CH" sz="1600" dirty="0"/>
              <a:t> </a:t>
            </a:r>
            <a:r>
              <a:rPr lang="de-CH" sz="1600" dirty="0" err="1"/>
              <a:t>the</a:t>
            </a:r>
            <a:r>
              <a:rPr lang="de-CH" sz="1600" dirty="0"/>
              <a:t> superior (jugular) </a:t>
            </a:r>
            <a:r>
              <a:rPr lang="de-CH" sz="1600" dirty="0" err="1"/>
              <a:t>ganglion</a:t>
            </a:r>
            <a:r>
              <a:rPr lang="de-CH" sz="1600" dirty="0"/>
              <a:t> </a:t>
            </a:r>
            <a:r>
              <a:rPr lang="de-CH" sz="1600" dirty="0" err="1"/>
              <a:t>that</a:t>
            </a:r>
            <a:r>
              <a:rPr lang="de-CH" sz="1600" dirty="0"/>
              <a:t> </a:t>
            </a:r>
            <a:r>
              <a:rPr lang="de-CH" sz="1600" dirty="0" err="1"/>
              <a:t>contains</a:t>
            </a:r>
            <a:r>
              <a:rPr lang="de-CH" sz="1600" dirty="0"/>
              <a:t> </a:t>
            </a:r>
            <a:r>
              <a:rPr lang="de-CH" sz="1600" dirty="0" err="1"/>
              <a:t>the</a:t>
            </a:r>
            <a:r>
              <a:rPr lang="de-CH" sz="1600" dirty="0"/>
              <a:t> </a:t>
            </a:r>
            <a:r>
              <a:rPr lang="de-CH" sz="1600" dirty="0" err="1"/>
              <a:t>cell</a:t>
            </a:r>
            <a:r>
              <a:rPr lang="de-CH" sz="1600" dirty="0"/>
              <a:t> </a:t>
            </a:r>
            <a:r>
              <a:rPr lang="de-CH" sz="1600" dirty="0" err="1"/>
              <a:t>bodies</a:t>
            </a:r>
            <a:r>
              <a:rPr lang="de-CH" sz="1600" dirty="0"/>
              <a:t> </a:t>
            </a:r>
            <a:r>
              <a:rPr lang="de-CH" sz="1600" dirty="0" err="1"/>
              <a:t>of</a:t>
            </a:r>
            <a:r>
              <a:rPr lang="de-CH" sz="1600" dirty="0"/>
              <a:t> GSA </a:t>
            </a:r>
            <a:r>
              <a:rPr lang="de-CH" sz="1600" dirty="0" err="1"/>
              <a:t>fibers</a:t>
            </a:r>
            <a:r>
              <a:rPr lang="de-CH" sz="1600" dirty="0"/>
              <a:t> and </a:t>
            </a:r>
            <a:r>
              <a:rPr lang="de-CH" sz="1600" dirty="0" err="1"/>
              <a:t>has</a:t>
            </a:r>
            <a:r>
              <a:rPr lang="de-CH" sz="1600" dirty="0"/>
              <a:t> </a:t>
            </a:r>
            <a:r>
              <a:rPr lang="de-CH" sz="1600" dirty="0" err="1"/>
              <a:t>connections</a:t>
            </a:r>
            <a:r>
              <a:rPr lang="de-CH" sz="1600" dirty="0"/>
              <a:t> </a:t>
            </a:r>
            <a:r>
              <a:rPr lang="de-CH" sz="1600" dirty="0" err="1"/>
              <a:t>to</a:t>
            </a:r>
            <a:r>
              <a:rPr lang="de-CH" sz="1600" dirty="0"/>
              <a:t> </a:t>
            </a:r>
            <a:r>
              <a:rPr lang="de-CH" sz="1600" dirty="0" err="1"/>
              <a:t>the</a:t>
            </a:r>
            <a:r>
              <a:rPr lang="de-CH" sz="1600" dirty="0"/>
              <a:t> </a:t>
            </a:r>
            <a:r>
              <a:rPr lang="de-CH" sz="1600" dirty="0" err="1"/>
              <a:t>glossopharyngeal</a:t>
            </a:r>
            <a:r>
              <a:rPr lang="de-CH" sz="1600" dirty="0"/>
              <a:t> nerve, </a:t>
            </a:r>
            <a:r>
              <a:rPr lang="de-CH" sz="1600" dirty="0" err="1"/>
              <a:t>cervical</a:t>
            </a:r>
            <a:r>
              <a:rPr lang="de-CH" sz="1600" dirty="0"/>
              <a:t> </a:t>
            </a:r>
            <a:r>
              <a:rPr lang="de-CH" sz="1600" dirty="0" err="1"/>
              <a:t>sympathetic</a:t>
            </a:r>
            <a:r>
              <a:rPr lang="de-CH" sz="1600" dirty="0"/>
              <a:t> </a:t>
            </a:r>
            <a:r>
              <a:rPr lang="de-CH" sz="1600" dirty="0" err="1"/>
              <a:t>trunk</a:t>
            </a:r>
            <a:r>
              <a:rPr lang="de-CH" sz="1600" dirty="0"/>
              <a:t> and cranial root </a:t>
            </a:r>
            <a:r>
              <a:rPr lang="de-CH" sz="1600" dirty="0" err="1"/>
              <a:t>of</a:t>
            </a:r>
            <a:r>
              <a:rPr lang="de-CH" sz="1600" dirty="0"/>
              <a:t> </a:t>
            </a:r>
            <a:r>
              <a:rPr lang="de-CH" sz="1600" dirty="0" err="1"/>
              <a:t>accessory</a:t>
            </a:r>
            <a:r>
              <a:rPr lang="de-CH" sz="1600" dirty="0"/>
              <a:t> nerve (</a:t>
            </a:r>
            <a:r>
              <a:rPr lang="de-CH" sz="1600" dirty="0" err="1"/>
              <a:t>which</a:t>
            </a:r>
            <a:r>
              <a:rPr lang="de-CH" sz="1600" dirty="0"/>
              <a:t> </a:t>
            </a:r>
            <a:r>
              <a:rPr lang="de-CH" sz="1600" dirty="0" err="1"/>
              <a:t>is</a:t>
            </a:r>
            <a:r>
              <a:rPr lang="de-CH" sz="1600" dirty="0"/>
              <a:t> </a:t>
            </a:r>
            <a:r>
              <a:rPr lang="de-CH" sz="1600" dirty="0" err="1"/>
              <a:t>nowadays</a:t>
            </a:r>
            <a:r>
              <a:rPr lang="de-CH" sz="1600" dirty="0"/>
              <a:t> </a:t>
            </a:r>
            <a:r>
              <a:rPr lang="de-CH" sz="1600" dirty="0" err="1"/>
              <a:t>considered</a:t>
            </a:r>
            <a:r>
              <a:rPr lang="de-CH" sz="1600" dirty="0"/>
              <a:t> </a:t>
            </a:r>
            <a:r>
              <a:rPr lang="de-CH" sz="1600" dirty="0" err="1"/>
              <a:t>as</a:t>
            </a:r>
            <a:r>
              <a:rPr lang="de-CH" sz="1600" dirty="0"/>
              <a:t> a </a:t>
            </a:r>
            <a:r>
              <a:rPr lang="de-CH" sz="1600" dirty="0" err="1"/>
              <a:t>functional</a:t>
            </a:r>
            <a:r>
              <a:rPr lang="de-CH" sz="1600" dirty="0"/>
              <a:t> </a:t>
            </a:r>
            <a:r>
              <a:rPr lang="de-CH" sz="1600" dirty="0" err="1"/>
              <a:t>component</a:t>
            </a:r>
            <a:r>
              <a:rPr lang="de-CH" sz="1600" dirty="0"/>
              <a:t> </a:t>
            </a:r>
            <a:r>
              <a:rPr lang="de-CH" sz="1600" dirty="0" err="1"/>
              <a:t>of</a:t>
            </a:r>
            <a:r>
              <a:rPr lang="de-CH" sz="1600" dirty="0"/>
              <a:t> </a:t>
            </a:r>
            <a:r>
              <a:rPr lang="de-CH" sz="1600" dirty="0" err="1"/>
              <a:t>the</a:t>
            </a:r>
            <a:r>
              <a:rPr lang="de-CH" sz="1600" dirty="0"/>
              <a:t> </a:t>
            </a:r>
            <a:r>
              <a:rPr lang="de-CH" sz="1600" dirty="0" err="1"/>
              <a:t>vagus</a:t>
            </a:r>
            <a:r>
              <a:rPr lang="de-CH" sz="1600" dirty="0"/>
              <a:t> nerve). </a:t>
            </a:r>
            <a:r>
              <a:rPr lang="de-CH" sz="1600" b="1" dirty="0">
                <a:solidFill>
                  <a:schemeClr val="accent6">
                    <a:lumMod val="50000"/>
                  </a:schemeClr>
                </a:solidFill>
              </a:rPr>
              <a:t>The superior </a:t>
            </a:r>
            <a:r>
              <a:rPr lang="de-CH" sz="1600" b="1" dirty="0" err="1">
                <a:solidFill>
                  <a:schemeClr val="accent6">
                    <a:lumMod val="50000"/>
                  </a:schemeClr>
                </a:solidFill>
              </a:rPr>
              <a:t>ganglion</a:t>
            </a:r>
            <a:r>
              <a:rPr lang="de-CH" sz="1600" b="1" dirty="0">
                <a:solidFill>
                  <a:schemeClr val="accent6">
                    <a:lumMod val="50000"/>
                  </a:schemeClr>
                </a:solidFill>
              </a:rPr>
              <a:t> </a:t>
            </a:r>
            <a:r>
              <a:rPr lang="de-CH" sz="1600" b="1" dirty="0" err="1">
                <a:solidFill>
                  <a:schemeClr val="accent6">
                    <a:lumMod val="50000"/>
                  </a:schemeClr>
                </a:solidFill>
              </a:rPr>
              <a:t>gives</a:t>
            </a:r>
            <a:r>
              <a:rPr lang="de-CH" sz="1600" b="1" dirty="0">
                <a:solidFill>
                  <a:schemeClr val="accent6">
                    <a:lumMod val="50000"/>
                  </a:schemeClr>
                </a:solidFill>
              </a:rPr>
              <a:t> off a meningeal </a:t>
            </a:r>
            <a:r>
              <a:rPr lang="de-CH" sz="1600" b="1" dirty="0" err="1">
                <a:solidFill>
                  <a:schemeClr val="accent6">
                    <a:lumMod val="50000"/>
                  </a:schemeClr>
                </a:solidFill>
              </a:rPr>
              <a:t>branch</a:t>
            </a:r>
            <a:r>
              <a:rPr lang="de-CH" sz="1600" b="1" dirty="0">
                <a:solidFill>
                  <a:schemeClr val="accent6">
                    <a:lumMod val="50000"/>
                  </a:schemeClr>
                </a:solidFill>
              </a:rPr>
              <a:t> (not </a:t>
            </a:r>
            <a:r>
              <a:rPr lang="de-CH" sz="1600" b="1" dirty="0" err="1">
                <a:solidFill>
                  <a:schemeClr val="accent6">
                    <a:lumMod val="50000"/>
                  </a:schemeClr>
                </a:solidFill>
              </a:rPr>
              <a:t>shown</a:t>
            </a:r>
            <a:r>
              <a:rPr lang="de-CH" sz="1600" b="1" dirty="0">
                <a:solidFill>
                  <a:schemeClr val="accent6">
                    <a:lumMod val="50000"/>
                  </a:schemeClr>
                </a:solidFill>
              </a:rPr>
              <a:t>) </a:t>
            </a:r>
            <a:r>
              <a:rPr lang="de-CH" sz="1600" b="1" dirty="0" err="1">
                <a:solidFill>
                  <a:schemeClr val="accent6">
                    <a:lumMod val="50000"/>
                  </a:schemeClr>
                </a:solidFill>
              </a:rPr>
              <a:t>as</a:t>
            </a:r>
            <a:r>
              <a:rPr lang="de-CH" sz="1600" b="1" dirty="0">
                <a:solidFill>
                  <a:schemeClr val="accent6">
                    <a:lumMod val="50000"/>
                  </a:schemeClr>
                </a:solidFill>
              </a:rPr>
              <a:t> </a:t>
            </a:r>
            <a:r>
              <a:rPr lang="de-CH" sz="1600" b="1" dirty="0" err="1">
                <a:solidFill>
                  <a:schemeClr val="accent6">
                    <a:lumMod val="50000"/>
                  </a:schemeClr>
                </a:solidFill>
              </a:rPr>
              <a:t>well</a:t>
            </a:r>
            <a:r>
              <a:rPr lang="de-CH" sz="1600" b="1" dirty="0">
                <a:solidFill>
                  <a:schemeClr val="accent6">
                    <a:lumMod val="50000"/>
                  </a:schemeClr>
                </a:solidFill>
              </a:rPr>
              <a:t> </a:t>
            </a:r>
            <a:r>
              <a:rPr lang="de-CH" sz="1600" b="1" dirty="0" err="1">
                <a:solidFill>
                  <a:schemeClr val="accent6">
                    <a:lumMod val="50000"/>
                  </a:schemeClr>
                </a:solidFill>
              </a:rPr>
              <a:t>as</a:t>
            </a:r>
            <a:r>
              <a:rPr lang="de-CH" sz="1600" b="1" dirty="0">
                <a:solidFill>
                  <a:schemeClr val="accent6">
                    <a:lumMod val="50000"/>
                  </a:schemeClr>
                </a:solidFill>
              </a:rPr>
              <a:t> an </a:t>
            </a:r>
            <a:r>
              <a:rPr lang="de-CH" sz="1600" b="1" dirty="0" err="1">
                <a:solidFill>
                  <a:schemeClr val="accent6">
                    <a:lumMod val="50000"/>
                  </a:schemeClr>
                </a:solidFill>
              </a:rPr>
              <a:t>auricular</a:t>
            </a:r>
            <a:r>
              <a:rPr lang="de-CH" sz="1600" b="1" dirty="0">
                <a:solidFill>
                  <a:schemeClr val="accent6">
                    <a:lumMod val="50000"/>
                  </a:schemeClr>
                </a:solidFill>
              </a:rPr>
              <a:t> </a:t>
            </a:r>
            <a:r>
              <a:rPr lang="de-CH" sz="1600" b="1" dirty="0" err="1">
                <a:solidFill>
                  <a:schemeClr val="accent6">
                    <a:lumMod val="50000"/>
                  </a:schemeClr>
                </a:solidFill>
              </a:rPr>
              <a:t>branch</a:t>
            </a:r>
            <a:r>
              <a:rPr lang="de-CH" sz="1600" b="1" dirty="0">
                <a:solidFill>
                  <a:schemeClr val="accent6">
                    <a:lumMod val="50000"/>
                  </a:schemeClr>
                </a:solidFill>
              </a:rPr>
              <a:t>, </a:t>
            </a:r>
            <a:r>
              <a:rPr lang="de-CH" sz="1600" b="1" dirty="0" err="1">
                <a:solidFill>
                  <a:schemeClr val="accent6">
                    <a:lumMod val="50000"/>
                  </a:schemeClr>
                </a:solidFill>
              </a:rPr>
              <a:t>which</a:t>
            </a:r>
            <a:r>
              <a:rPr lang="de-CH" sz="1600" b="1" dirty="0">
                <a:solidFill>
                  <a:schemeClr val="accent6">
                    <a:lumMod val="50000"/>
                  </a:schemeClr>
                </a:solidFill>
              </a:rPr>
              <a:t> </a:t>
            </a:r>
            <a:r>
              <a:rPr lang="de-CH" sz="1600" b="1" dirty="0" err="1">
                <a:solidFill>
                  <a:schemeClr val="accent6">
                    <a:lumMod val="50000"/>
                  </a:schemeClr>
                </a:solidFill>
              </a:rPr>
              <a:t>supplies</a:t>
            </a:r>
            <a:r>
              <a:rPr lang="de-CH" sz="1600" b="1" dirty="0">
                <a:solidFill>
                  <a:schemeClr val="accent6">
                    <a:lumMod val="50000"/>
                  </a:schemeClr>
                </a:solidFill>
              </a:rPr>
              <a:t> </a:t>
            </a:r>
            <a:r>
              <a:rPr lang="de-CH" sz="1600" b="1" dirty="0" err="1">
                <a:solidFill>
                  <a:schemeClr val="accent6">
                    <a:lumMod val="50000"/>
                  </a:schemeClr>
                </a:solidFill>
              </a:rPr>
              <a:t>parts</a:t>
            </a:r>
            <a:r>
              <a:rPr lang="de-CH" sz="1600" b="1" dirty="0">
                <a:solidFill>
                  <a:schemeClr val="accent6">
                    <a:lumMod val="50000"/>
                  </a:schemeClr>
                </a:solidFill>
              </a:rPr>
              <a:t> </a:t>
            </a:r>
            <a:r>
              <a:rPr lang="de-CH" sz="1600" b="1" dirty="0" err="1">
                <a:solidFill>
                  <a:schemeClr val="accent6">
                    <a:lumMod val="50000"/>
                  </a:schemeClr>
                </a:solidFill>
              </a:rPr>
              <a:t>of</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a:t>
            </a:r>
            <a:r>
              <a:rPr lang="de-CH" sz="1600" b="1" dirty="0" err="1">
                <a:solidFill>
                  <a:schemeClr val="accent6">
                    <a:lumMod val="50000"/>
                  </a:schemeClr>
                </a:solidFill>
              </a:rPr>
              <a:t>auricle</a:t>
            </a:r>
            <a:r>
              <a:rPr lang="de-CH" sz="1600" b="1" dirty="0">
                <a:solidFill>
                  <a:schemeClr val="accent6">
                    <a:lumMod val="50000"/>
                  </a:schemeClr>
                </a:solidFill>
              </a:rPr>
              <a:t> and </a:t>
            </a:r>
            <a:r>
              <a:rPr lang="de-CH" sz="1600" b="1" dirty="0" err="1">
                <a:solidFill>
                  <a:schemeClr val="accent6">
                    <a:lumMod val="50000"/>
                  </a:schemeClr>
                </a:solidFill>
              </a:rPr>
              <a:t>tympanic</a:t>
            </a:r>
            <a:r>
              <a:rPr lang="de-CH" sz="1600" b="1" dirty="0">
                <a:solidFill>
                  <a:schemeClr val="accent6">
                    <a:lumMod val="50000"/>
                  </a:schemeClr>
                </a:solidFill>
              </a:rPr>
              <a:t> </a:t>
            </a:r>
            <a:r>
              <a:rPr lang="de-CH" sz="1600" b="1" dirty="0" err="1">
                <a:solidFill>
                  <a:schemeClr val="accent6">
                    <a:lumMod val="50000"/>
                  </a:schemeClr>
                </a:solidFill>
              </a:rPr>
              <a:t>membrane</a:t>
            </a:r>
            <a:r>
              <a:rPr lang="de-CH" sz="1600" b="1" dirty="0">
                <a:solidFill>
                  <a:schemeClr val="accent6">
                    <a:lumMod val="50000"/>
                  </a:schemeClr>
                </a:solidFill>
              </a:rPr>
              <a:t>. Below </a:t>
            </a:r>
            <a:r>
              <a:rPr lang="de-CH" sz="1600" b="1" dirty="0" err="1">
                <a:solidFill>
                  <a:schemeClr val="accent6">
                    <a:lumMod val="50000"/>
                  </a:schemeClr>
                </a:solidFill>
              </a:rPr>
              <a:t>the</a:t>
            </a:r>
            <a:r>
              <a:rPr lang="de-CH" sz="1600" b="1" dirty="0">
                <a:solidFill>
                  <a:schemeClr val="accent6">
                    <a:lumMod val="50000"/>
                  </a:schemeClr>
                </a:solidFill>
              </a:rPr>
              <a:t> superior </a:t>
            </a:r>
            <a:r>
              <a:rPr lang="de-CH" sz="1600" b="1" dirty="0" err="1">
                <a:solidFill>
                  <a:schemeClr val="accent6">
                    <a:lumMod val="50000"/>
                  </a:schemeClr>
                </a:solidFill>
              </a:rPr>
              <a:t>ganglion</a:t>
            </a:r>
            <a:r>
              <a:rPr lang="de-CH" sz="1600" b="1" dirty="0">
                <a:solidFill>
                  <a:schemeClr val="accent6">
                    <a:lumMod val="50000"/>
                  </a:schemeClr>
                </a:solidFill>
              </a:rPr>
              <a:t> </a:t>
            </a:r>
            <a:r>
              <a:rPr lang="de-CH" sz="1600" b="1" dirty="0" err="1">
                <a:solidFill>
                  <a:schemeClr val="accent6">
                    <a:lumMod val="50000"/>
                  </a:schemeClr>
                </a:solidFill>
              </a:rPr>
              <a:t>is</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inferior (</a:t>
            </a:r>
            <a:r>
              <a:rPr lang="de-CH" sz="1600" b="1" dirty="0" err="1">
                <a:solidFill>
                  <a:schemeClr val="accent6">
                    <a:lumMod val="50000"/>
                  </a:schemeClr>
                </a:solidFill>
              </a:rPr>
              <a:t>nodose</a:t>
            </a:r>
            <a:r>
              <a:rPr lang="de-CH" sz="1600" b="1" dirty="0">
                <a:solidFill>
                  <a:schemeClr val="accent6">
                    <a:lumMod val="50000"/>
                  </a:schemeClr>
                </a:solidFill>
              </a:rPr>
              <a:t>) </a:t>
            </a:r>
            <a:r>
              <a:rPr lang="de-CH" sz="1600" b="1" dirty="0" err="1">
                <a:solidFill>
                  <a:schemeClr val="accent6">
                    <a:lumMod val="50000"/>
                  </a:schemeClr>
                </a:solidFill>
              </a:rPr>
              <a:t>ganglion</a:t>
            </a:r>
            <a:r>
              <a:rPr lang="de-CH" sz="1600" b="1" dirty="0">
                <a:solidFill>
                  <a:schemeClr val="accent6">
                    <a:lumMod val="50000"/>
                  </a:schemeClr>
                </a:solidFill>
              </a:rPr>
              <a:t> </a:t>
            </a:r>
            <a:r>
              <a:rPr lang="de-CH" sz="1600" b="1" dirty="0" err="1">
                <a:solidFill>
                  <a:schemeClr val="accent6">
                    <a:lumMod val="50000"/>
                  </a:schemeClr>
                </a:solidFill>
              </a:rPr>
              <a:t>which</a:t>
            </a:r>
            <a:r>
              <a:rPr lang="de-CH" sz="1600" b="1" dirty="0">
                <a:solidFill>
                  <a:schemeClr val="accent6">
                    <a:lumMod val="50000"/>
                  </a:schemeClr>
                </a:solidFill>
              </a:rPr>
              <a:t> </a:t>
            </a:r>
            <a:r>
              <a:rPr lang="de-CH" sz="1600" b="1" dirty="0" err="1">
                <a:solidFill>
                  <a:schemeClr val="accent6">
                    <a:lumMod val="50000"/>
                  </a:schemeClr>
                </a:solidFill>
              </a:rPr>
              <a:t>contains</a:t>
            </a:r>
            <a:r>
              <a:rPr lang="de-CH" sz="1600" b="1" dirty="0">
                <a:solidFill>
                  <a:schemeClr val="accent6">
                    <a:lumMod val="50000"/>
                  </a:schemeClr>
                </a:solidFill>
              </a:rPr>
              <a:t> </a:t>
            </a:r>
            <a:r>
              <a:rPr lang="de-CH" sz="1600" b="1" dirty="0" err="1">
                <a:solidFill>
                  <a:schemeClr val="accent6">
                    <a:lumMod val="50000"/>
                  </a:schemeClr>
                </a:solidFill>
              </a:rPr>
              <a:t>cell</a:t>
            </a:r>
            <a:r>
              <a:rPr lang="de-CH" sz="1600" b="1" dirty="0">
                <a:solidFill>
                  <a:schemeClr val="accent6">
                    <a:lumMod val="50000"/>
                  </a:schemeClr>
                </a:solidFill>
              </a:rPr>
              <a:t> </a:t>
            </a:r>
            <a:r>
              <a:rPr lang="de-CH" sz="1600" b="1" dirty="0" err="1">
                <a:solidFill>
                  <a:schemeClr val="accent6">
                    <a:lumMod val="50000"/>
                  </a:schemeClr>
                </a:solidFill>
              </a:rPr>
              <a:t>bodies</a:t>
            </a:r>
            <a:r>
              <a:rPr lang="de-CH" sz="1600" b="1" dirty="0">
                <a:solidFill>
                  <a:schemeClr val="accent6">
                    <a:lumMod val="50000"/>
                  </a:schemeClr>
                </a:solidFill>
              </a:rPr>
              <a:t> </a:t>
            </a:r>
            <a:r>
              <a:rPr lang="de-CH" sz="1600" b="1" dirty="0" err="1">
                <a:solidFill>
                  <a:schemeClr val="accent6">
                    <a:lumMod val="50000"/>
                  </a:schemeClr>
                </a:solidFill>
              </a:rPr>
              <a:t>of</a:t>
            </a:r>
            <a:r>
              <a:rPr lang="de-CH" sz="1600" b="1" dirty="0">
                <a:solidFill>
                  <a:schemeClr val="accent6">
                    <a:lumMod val="50000"/>
                  </a:schemeClr>
                </a:solidFill>
              </a:rPr>
              <a:t> </a:t>
            </a:r>
            <a:r>
              <a:rPr lang="de-CH" sz="1600" b="1" dirty="0" err="1">
                <a:solidFill>
                  <a:schemeClr val="accent6">
                    <a:lumMod val="50000"/>
                  </a:schemeClr>
                </a:solidFill>
              </a:rPr>
              <a:t>visceral</a:t>
            </a:r>
            <a:r>
              <a:rPr lang="de-CH" sz="1600" b="1" dirty="0">
                <a:solidFill>
                  <a:schemeClr val="accent6">
                    <a:lumMod val="50000"/>
                  </a:schemeClr>
                </a:solidFill>
              </a:rPr>
              <a:t> and </a:t>
            </a:r>
            <a:r>
              <a:rPr lang="de-CH" sz="1600" b="1" dirty="0" err="1">
                <a:solidFill>
                  <a:schemeClr val="accent6">
                    <a:lumMod val="50000"/>
                  </a:schemeClr>
                </a:solidFill>
              </a:rPr>
              <a:t>special</a:t>
            </a:r>
            <a:r>
              <a:rPr lang="de-CH" sz="1600" b="1" dirty="0">
                <a:solidFill>
                  <a:schemeClr val="accent6">
                    <a:lumMod val="50000"/>
                  </a:schemeClr>
                </a:solidFill>
              </a:rPr>
              <a:t> </a:t>
            </a:r>
            <a:r>
              <a:rPr lang="de-CH" sz="1600" b="1" dirty="0" err="1">
                <a:solidFill>
                  <a:schemeClr val="accent6">
                    <a:lumMod val="50000"/>
                  </a:schemeClr>
                </a:solidFill>
              </a:rPr>
              <a:t>sensory</a:t>
            </a:r>
            <a:r>
              <a:rPr lang="de-CH" sz="1600" b="1" dirty="0">
                <a:solidFill>
                  <a:schemeClr val="accent6">
                    <a:lumMod val="50000"/>
                  </a:schemeClr>
                </a:solidFill>
              </a:rPr>
              <a:t> </a:t>
            </a:r>
            <a:r>
              <a:rPr lang="de-CH" sz="1600" b="1" dirty="0" err="1">
                <a:solidFill>
                  <a:schemeClr val="accent6">
                    <a:lumMod val="50000"/>
                  </a:schemeClr>
                </a:solidFill>
              </a:rPr>
              <a:t>fibers</a:t>
            </a:r>
            <a:r>
              <a:rPr lang="de-CH" sz="1600" b="1" dirty="0">
                <a:solidFill>
                  <a:schemeClr val="accent6">
                    <a:lumMod val="50000"/>
                  </a:schemeClr>
                </a:solidFill>
              </a:rPr>
              <a:t> </a:t>
            </a:r>
            <a:r>
              <a:rPr lang="de-CH" sz="1600" b="1" dirty="0" err="1">
                <a:solidFill>
                  <a:schemeClr val="accent6">
                    <a:lumMod val="50000"/>
                  </a:schemeClr>
                </a:solidFill>
              </a:rPr>
              <a:t>of</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a:t>
            </a:r>
            <a:r>
              <a:rPr lang="de-CH" sz="1600" b="1" dirty="0" err="1">
                <a:solidFill>
                  <a:schemeClr val="accent6">
                    <a:lumMod val="50000"/>
                  </a:schemeClr>
                </a:solidFill>
              </a:rPr>
              <a:t>vagus</a:t>
            </a:r>
            <a:r>
              <a:rPr lang="de-CH" sz="1600" b="1" dirty="0">
                <a:solidFill>
                  <a:schemeClr val="accent6">
                    <a:lumMod val="50000"/>
                  </a:schemeClr>
                </a:solidFill>
              </a:rPr>
              <a:t> nerve and </a:t>
            </a:r>
            <a:r>
              <a:rPr lang="de-CH" sz="1600" b="1" dirty="0" err="1">
                <a:solidFill>
                  <a:schemeClr val="accent6">
                    <a:lumMod val="50000"/>
                  </a:schemeClr>
                </a:solidFill>
              </a:rPr>
              <a:t>has</a:t>
            </a:r>
            <a:r>
              <a:rPr lang="de-CH" sz="1600" b="1" dirty="0">
                <a:solidFill>
                  <a:schemeClr val="accent6">
                    <a:lumMod val="50000"/>
                  </a:schemeClr>
                </a:solidFill>
              </a:rPr>
              <a:t> </a:t>
            </a:r>
            <a:r>
              <a:rPr lang="de-CH" sz="1600" b="1" dirty="0" err="1">
                <a:solidFill>
                  <a:schemeClr val="accent6">
                    <a:lumMod val="50000"/>
                  </a:schemeClr>
                </a:solidFill>
              </a:rPr>
              <a:t>connections</a:t>
            </a:r>
            <a:r>
              <a:rPr lang="de-CH" sz="1600" b="1" dirty="0">
                <a:solidFill>
                  <a:schemeClr val="accent6">
                    <a:lumMod val="50000"/>
                  </a:schemeClr>
                </a:solidFill>
              </a:rPr>
              <a:t> </a:t>
            </a:r>
            <a:r>
              <a:rPr lang="de-CH" sz="1600" b="1" dirty="0" err="1">
                <a:solidFill>
                  <a:schemeClr val="accent6">
                    <a:lumMod val="50000"/>
                  </a:schemeClr>
                </a:solidFill>
              </a:rPr>
              <a:t>with</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a:t>
            </a:r>
            <a:r>
              <a:rPr lang="de-CH" sz="1600" b="1" dirty="0" err="1">
                <a:solidFill>
                  <a:schemeClr val="accent6">
                    <a:lumMod val="50000"/>
                  </a:schemeClr>
                </a:solidFill>
              </a:rPr>
              <a:t>hypoglossal</a:t>
            </a:r>
            <a:r>
              <a:rPr lang="de-CH" sz="1600" b="1" dirty="0">
                <a:solidFill>
                  <a:schemeClr val="accent6">
                    <a:lumMod val="50000"/>
                  </a:schemeClr>
                </a:solidFill>
              </a:rPr>
              <a:t> nerve (CN XII).</a:t>
            </a:r>
            <a:br>
              <a:rPr lang="de-CH" sz="1600" dirty="0"/>
            </a:br>
            <a:r>
              <a:rPr lang="de-CH" sz="1600" dirty="0"/>
              <a:t>﻿</a:t>
            </a:r>
          </a:p>
          <a:p>
            <a:pPr algn="just"/>
            <a:r>
              <a:rPr lang="de-CH" sz="1600" dirty="0"/>
              <a:t>After </a:t>
            </a:r>
            <a:r>
              <a:rPr lang="de-CH" sz="1600" dirty="0" err="1"/>
              <a:t>exiting</a:t>
            </a:r>
            <a:r>
              <a:rPr lang="de-CH" sz="1600" dirty="0"/>
              <a:t> </a:t>
            </a:r>
            <a:r>
              <a:rPr lang="de-CH" sz="1600" dirty="0" err="1"/>
              <a:t>the</a:t>
            </a:r>
            <a:r>
              <a:rPr lang="de-CH" sz="1600" dirty="0"/>
              <a:t> jugular </a:t>
            </a:r>
            <a:r>
              <a:rPr lang="de-CH" sz="1600" dirty="0" err="1"/>
              <a:t>foramen</a:t>
            </a:r>
            <a:r>
              <a:rPr lang="de-CH" sz="1600" dirty="0"/>
              <a:t>, </a:t>
            </a:r>
            <a:r>
              <a:rPr lang="de-CH" sz="1600" dirty="0" err="1"/>
              <a:t>the</a:t>
            </a:r>
            <a:r>
              <a:rPr lang="de-CH" sz="1600" dirty="0"/>
              <a:t> </a:t>
            </a:r>
            <a:r>
              <a:rPr lang="de-CH" sz="1600" dirty="0" err="1"/>
              <a:t>vagus</a:t>
            </a:r>
            <a:r>
              <a:rPr lang="de-CH" sz="1600" dirty="0"/>
              <a:t> nerve </a:t>
            </a:r>
            <a:r>
              <a:rPr lang="de-CH" sz="1600" b="1" dirty="0" err="1">
                <a:solidFill>
                  <a:schemeClr val="accent6">
                    <a:lumMod val="50000"/>
                  </a:schemeClr>
                </a:solidFill>
              </a:rPr>
              <a:t>gives</a:t>
            </a:r>
            <a:r>
              <a:rPr lang="de-CH" sz="1600" b="1" dirty="0">
                <a:solidFill>
                  <a:schemeClr val="accent6">
                    <a:lumMod val="50000"/>
                  </a:schemeClr>
                </a:solidFill>
              </a:rPr>
              <a:t> off a </a:t>
            </a:r>
            <a:r>
              <a:rPr lang="de-CH" sz="1600" b="1" dirty="0" err="1">
                <a:solidFill>
                  <a:schemeClr val="accent6">
                    <a:lumMod val="50000"/>
                  </a:schemeClr>
                </a:solidFill>
              </a:rPr>
              <a:t>pharyngeal</a:t>
            </a:r>
            <a:r>
              <a:rPr lang="de-CH" sz="1600" b="1" dirty="0">
                <a:solidFill>
                  <a:schemeClr val="accent6">
                    <a:lumMod val="50000"/>
                  </a:schemeClr>
                </a:solidFill>
              </a:rPr>
              <a:t> </a:t>
            </a:r>
            <a:r>
              <a:rPr lang="de-CH" sz="1600" b="1" dirty="0" err="1">
                <a:solidFill>
                  <a:schemeClr val="accent6">
                    <a:lumMod val="50000"/>
                  </a:schemeClr>
                </a:solidFill>
              </a:rPr>
              <a:t>branch</a:t>
            </a:r>
            <a:r>
              <a:rPr lang="de-CH" sz="1600" b="1" dirty="0">
                <a:solidFill>
                  <a:schemeClr val="accent6">
                    <a:lumMod val="50000"/>
                  </a:schemeClr>
                </a:solidFill>
              </a:rPr>
              <a:t> </a:t>
            </a:r>
            <a:r>
              <a:rPr lang="de-CH" sz="1600" b="1" dirty="0" err="1">
                <a:solidFill>
                  <a:schemeClr val="accent6">
                    <a:lumMod val="50000"/>
                  </a:schemeClr>
                </a:solidFill>
              </a:rPr>
              <a:t>which</a:t>
            </a:r>
            <a:r>
              <a:rPr lang="de-CH" sz="1600" b="1" dirty="0">
                <a:solidFill>
                  <a:schemeClr val="accent6">
                    <a:lumMod val="50000"/>
                  </a:schemeClr>
                </a:solidFill>
              </a:rPr>
              <a:t> </a:t>
            </a:r>
            <a:r>
              <a:rPr lang="de-CH" sz="1600" b="1" dirty="0" err="1">
                <a:solidFill>
                  <a:schemeClr val="accent6">
                    <a:lumMod val="50000"/>
                  </a:schemeClr>
                </a:solidFill>
              </a:rPr>
              <a:t>supplies</a:t>
            </a:r>
            <a:r>
              <a:rPr lang="de-CH" sz="1600" b="1" dirty="0">
                <a:solidFill>
                  <a:schemeClr val="accent6">
                    <a:lumMod val="50000"/>
                  </a:schemeClr>
                </a:solidFill>
              </a:rPr>
              <a:t> </a:t>
            </a:r>
            <a:r>
              <a:rPr lang="de-CH" sz="1600" b="1" dirty="0" err="1">
                <a:solidFill>
                  <a:schemeClr val="accent6">
                    <a:lumMod val="50000"/>
                  </a:schemeClr>
                </a:solidFill>
              </a:rPr>
              <a:t>motor</a:t>
            </a:r>
            <a:r>
              <a:rPr lang="de-CH" sz="1600" b="1" dirty="0">
                <a:solidFill>
                  <a:schemeClr val="accent6">
                    <a:lumMod val="50000"/>
                  </a:schemeClr>
                </a:solidFill>
              </a:rPr>
              <a:t> </a:t>
            </a:r>
            <a:r>
              <a:rPr lang="de-CH" sz="1600" b="1" dirty="0" err="1">
                <a:solidFill>
                  <a:schemeClr val="accent6">
                    <a:lumMod val="50000"/>
                  </a:schemeClr>
                </a:solidFill>
              </a:rPr>
              <a:t>function</a:t>
            </a:r>
            <a:r>
              <a:rPr lang="de-CH" sz="1600" b="1" dirty="0">
                <a:solidFill>
                  <a:schemeClr val="accent6">
                    <a:lumMod val="50000"/>
                  </a:schemeClr>
                </a:solidFill>
              </a:rPr>
              <a:t> </a:t>
            </a:r>
            <a:r>
              <a:rPr lang="de-CH" sz="1600" b="1" dirty="0" err="1">
                <a:solidFill>
                  <a:schemeClr val="accent6">
                    <a:lumMod val="50000"/>
                  </a:schemeClr>
                </a:solidFill>
              </a:rPr>
              <a:t>to</a:t>
            </a:r>
            <a:r>
              <a:rPr lang="de-CH" sz="1600" b="1" dirty="0">
                <a:solidFill>
                  <a:schemeClr val="accent6">
                    <a:lumMod val="50000"/>
                  </a:schemeClr>
                </a:solidFill>
              </a:rPr>
              <a:t> </a:t>
            </a:r>
            <a:r>
              <a:rPr lang="de-CH" sz="1600" b="1" dirty="0" err="1">
                <a:solidFill>
                  <a:schemeClr val="accent6">
                    <a:lumMod val="50000"/>
                  </a:schemeClr>
                </a:solidFill>
              </a:rPr>
              <a:t>pharyngeal</a:t>
            </a:r>
            <a:r>
              <a:rPr lang="de-CH" sz="1600" b="1" dirty="0">
                <a:solidFill>
                  <a:schemeClr val="accent6">
                    <a:lumMod val="50000"/>
                  </a:schemeClr>
                </a:solidFill>
              </a:rPr>
              <a:t> constrictor and </a:t>
            </a:r>
            <a:r>
              <a:rPr lang="de-CH" sz="1600" b="1" dirty="0" err="1">
                <a:solidFill>
                  <a:schemeClr val="accent6">
                    <a:lumMod val="50000"/>
                  </a:schemeClr>
                </a:solidFill>
              </a:rPr>
              <a:t>palatine</a:t>
            </a:r>
            <a:r>
              <a:rPr lang="de-CH" sz="1600" b="1" dirty="0">
                <a:solidFill>
                  <a:schemeClr val="accent6">
                    <a:lumMod val="50000"/>
                  </a:schemeClr>
                </a:solidFill>
              </a:rPr>
              <a:t> </a:t>
            </a:r>
            <a:r>
              <a:rPr lang="de-CH" sz="1600" b="1" dirty="0" err="1">
                <a:solidFill>
                  <a:schemeClr val="accent6">
                    <a:lumMod val="50000"/>
                  </a:schemeClr>
                </a:solidFill>
              </a:rPr>
              <a:t>muscles</a:t>
            </a:r>
            <a:r>
              <a:rPr lang="de-CH" sz="1600" b="1" dirty="0">
                <a:solidFill>
                  <a:schemeClr val="accent6">
                    <a:lumMod val="50000"/>
                  </a:schemeClr>
                </a:solidFill>
              </a:rPr>
              <a:t>, </a:t>
            </a:r>
            <a:r>
              <a:rPr lang="de-CH" sz="1600" b="1" dirty="0" err="1">
                <a:solidFill>
                  <a:schemeClr val="accent6">
                    <a:lumMod val="50000"/>
                  </a:schemeClr>
                </a:solidFill>
              </a:rPr>
              <a:t>as</a:t>
            </a:r>
            <a:r>
              <a:rPr lang="de-CH" sz="1600" b="1" dirty="0">
                <a:solidFill>
                  <a:schemeClr val="accent6">
                    <a:lumMod val="50000"/>
                  </a:schemeClr>
                </a:solidFill>
              </a:rPr>
              <a:t> </a:t>
            </a:r>
            <a:r>
              <a:rPr lang="de-CH" sz="1600" b="1" dirty="0" err="1">
                <a:solidFill>
                  <a:schemeClr val="accent6">
                    <a:lumMod val="50000"/>
                  </a:schemeClr>
                </a:solidFill>
              </a:rPr>
              <a:t>well</a:t>
            </a:r>
            <a:r>
              <a:rPr lang="de-CH" sz="1600" b="1" dirty="0">
                <a:solidFill>
                  <a:schemeClr val="accent6">
                    <a:lumMod val="50000"/>
                  </a:schemeClr>
                </a:solidFill>
              </a:rPr>
              <a:t> </a:t>
            </a:r>
            <a:r>
              <a:rPr lang="de-CH" sz="1600" b="1" dirty="0" err="1">
                <a:solidFill>
                  <a:schemeClr val="accent6">
                    <a:lumMod val="50000"/>
                  </a:schemeClr>
                </a:solidFill>
              </a:rPr>
              <a:t>as</a:t>
            </a:r>
            <a:r>
              <a:rPr lang="de-CH" sz="1600" b="1" dirty="0">
                <a:solidFill>
                  <a:schemeClr val="accent6">
                    <a:lumMod val="50000"/>
                  </a:schemeClr>
                </a:solidFill>
              </a:rPr>
              <a:t> </a:t>
            </a:r>
            <a:r>
              <a:rPr lang="de-CH" sz="1600" b="1" dirty="0" err="1">
                <a:solidFill>
                  <a:schemeClr val="accent6">
                    <a:lumMod val="50000"/>
                  </a:schemeClr>
                </a:solidFill>
              </a:rPr>
              <a:t>receiving</a:t>
            </a:r>
            <a:r>
              <a:rPr lang="de-CH" sz="1600" b="1" dirty="0">
                <a:solidFill>
                  <a:schemeClr val="accent6">
                    <a:lumMod val="50000"/>
                  </a:schemeClr>
                </a:solidFill>
              </a:rPr>
              <a:t> </a:t>
            </a:r>
            <a:r>
              <a:rPr lang="de-CH" sz="1600" b="1" dirty="0" err="1">
                <a:solidFill>
                  <a:schemeClr val="accent6">
                    <a:lumMod val="50000"/>
                  </a:schemeClr>
                </a:solidFill>
              </a:rPr>
              <a:t>some</a:t>
            </a:r>
            <a:r>
              <a:rPr lang="de-CH" sz="1600" b="1" dirty="0">
                <a:solidFill>
                  <a:schemeClr val="accent6">
                    <a:lumMod val="50000"/>
                  </a:schemeClr>
                </a:solidFill>
              </a:rPr>
              <a:t> GVA/</a:t>
            </a:r>
            <a:r>
              <a:rPr lang="de-CH" sz="1600" b="1" dirty="0" err="1">
                <a:solidFill>
                  <a:schemeClr val="accent6">
                    <a:lumMod val="50000"/>
                  </a:schemeClr>
                </a:solidFill>
              </a:rPr>
              <a:t>sensory</a:t>
            </a:r>
            <a:r>
              <a:rPr lang="de-CH" sz="1600" b="1" dirty="0">
                <a:solidFill>
                  <a:schemeClr val="accent6">
                    <a:lumMod val="50000"/>
                  </a:schemeClr>
                </a:solidFill>
              </a:rPr>
              <a:t> </a:t>
            </a:r>
            <a:r>
              <a:rPr lang="de-CH" sz="1600" b="1" dirty="0" err="1">
                <a:solidFill>
                  <a:schemeClr val="accent6">
                    <a:lumMod val="50000"/>
                  </a:schemeClr>
                </a:solidFill>
              </a:rPr>
              <a:t>fibers</a:t>
            </a:r>
            <a:r>
              <a:rPr lang="de-CH" sz="1600" b="1" dirty="0">
                <a:solidFill>
                  <a:schemeClr val="accent6">
                    <a:lumMod val="50000"/>
                  </a:schemeClr>
                </a:solidFill>
              </a:rPr>
              <a:t> </a:t>
            </a:r>
            <a:r>
              <a:rPr lang="de-CH" sz="1600" b="1" dirty="0" err="1">
                <a:solidFill>
                  <a:schemeClr val="accent6">
                    <a:lumMod val="50000"/>
                  </a:schemeClr>
                </a:solidFill>
              </a:rPr>
              <a:t>from</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a:t>
            </a:r>
            <a:r>
              <a:rPr lang="de-CH" sz="1600" b="1" dirty="0" err="1">
                <a:solidFill>
                  <a:schemeClr val="accent6">
                    <a:lumMod val="50000"/>
                  </a:schemeClr>
                </a:solidFill>
              </a:rPr>
              <a:t>pharyngeal</a:t>
            </a:r>
            <a:r>
              <a:rPr lang="de-CH" sz="1600" b="1" dirty="0">
                <a:solidFill>
                  <a:schemeClr val="accent6">
                    <a:lumMod val="50000"/>
                  </a:schemeClr>
                </a:solidFill>
              </a:rPr>
              <a:t> </a:t>
            </a:r>
            <a:r>
              <a:rPr lang="de-CH" sz="1600" b="1" dirty="0" err="1">
                <a:solidFill>
                  <a:schemeClr val="accent6">
                    <a:lumMod val="50000"/>
                  </a:schemeClr>
                </a:solidFill>
              </a:rPr>
              <a:t>plexus</a:t>
            </a:r>
            <a:r>
              <a:rPr lang="de-CH" sz="1600" b="1" dirty="0">
                <a:solidFill>
                  <a:schemeClr val="accent6">
                    <a:lumMod val="50000"/>
                  </a:schemeClr>
                </a:solidFill>
              </a:rPr>
              <a:t> also. </a:t>
            </a:r>
            <a:r>
              <a:rPr lang="de-CH" sz="1600" b="1" dirty="0" err="1">
                <a:solidFill>
                  <a:schemeClr val="accent6">
                    <a:lumMod val="50000"/>
                  </a:schemeClr>
                </a:solidFill>
              </a:rPr>
              <a:t>It</a:t>
            </a:r>
            <a:r>
              <a:rPr lang="de-CH" sz="1600" b="1" dirty="0">
                <a:solidFill>
                  <a:schemeClr val="accent6">
                    <a:lumMod val="50000"/>
                  </a:schemeClr>
                </a:solidFill>
              </a:rPr>
              <a:t> also </a:t>
            </a:r>
            <a:r>
              <a:rPr lang="de-CH" sz="1600" b="1" dirty="0" err="1">
                <a:solidFill>
                  <a:schemeClr val="accent6">
                    <a:lumMod val="50000"/>
                  </a:schemeClr>
                </a:solidFill>
              </a:rPr>
              <a:t>communicates</a:t>
            </a:r>
            <a:r>
              <a:rPr lang="de-CH" sz="1600" b="1" dirty="0">
                <a:solidFill>
                  <a:schemeClr val="accent6">
                    <a:lumMod val="50000"/>
                  </a:schemeClr>
                </a:solidFill>
              </a:rPr>
              <a:t> </a:t>
            </a:r>
            <a:r>
              <a:rPr lang="de-CH" sz="1600" b="1" dirty="0" err="1">
                <a:solidFill>
                  <a:schemeClr val="accent6">
                    <a:lumMod val="50000"/>
                  </a:schemeClr>
                </a:solidFill>
              </a:rPr>
              <a:t>with</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a:t>
            </a:r>
            <a:r>
              <a:rPr lang="de-CH" sz="1600" b="1" dirty="0" err="1">
                <a:solidFill>
                  <a:schemeClr val="accent6">
                    <a:lumMod val="50000"/>
                  </a:schemeClr>
                </a:solidFill>
              </a:rPr>
              <a:t>carotid</a:t>
            </a:r>
            <a:r>
              <a:rPr lang="de-CH" sz="1600" b="1" dirty="0">
                <a:solidFill>
                  <a:schemeClr val="accent6">
                    <a:lumMod val="50000"/>
                  </a:schemeClr>
                </a:solidFill>
              </a:rPr>
              <a:t> </a:t>
            </a:r>
            <a:r>
              <a:rPr lang="de-CH" sz="1600" b="1" dirty="0" err="1">
                <a:solidFill>
                  <a:schemeClr val="accent6">
                    <a:lumMod val="50000"/>
                  </a:schemeClr>
                </a:solidFill>
              </a:rPr>
              <a:t>branch</a:t>
            </a:r>
            <a:r>
              <a:rPr lang="de-CH" sz="1600" b="1" dirty="0">
                <a:solidFill>
                  <a:schemeClr val="accent6">
                    <a:lumMod val="50000"/>
                  </a:schemeClr>
                </a:solidFill>
              </a:rPr>
              <a:t> (</a:t>
            </a:r>
            <a:r>
              <a:rPr lang="de-CH" sz="1600" b="1" dirty="0" err="1">
                <a:solidFill>
                  <a:schemeClr val="accent6">
                    <a:lumMod val="50000"/>
                  </a:schemeClr>
                </a:solidFill>
              </a:rPr>
              <a:t>of</a:t>
            </a:r>
            <a:r>
              <a:rPr lang="de-CH" sz="1600" b="1" dirty="0">
                <a:solidFill>
                  <a:schemeClr val="accent6">
                    <a:lumMod val="50000"/>
                  </a:schemeClr>
                </a:solidFill>
              </a:rPr>
              <a:t> CN IX). The final </a:t>
            </a:r>
            <a:r>
              <a:rPr lang="de-CH" sz="1600" b="1" dirty="0" err="1">
                <a:solidFill>
                  <a:schemeClr val="accent6">
                    <a:lumMod val="50000"/>
                  </a:schemeClr>
                </a:solidFill>
              </a:rPr>
              <a:t>upper</a:t>
            </a:r>
            <a:r>
              <a:rPr lang="de-CH" sz="1600" b="1" dirty="0">
                <a:solidFill>
                  <a:schemeClr val="accent6">
                    <a:lumMod val="50000"/>
                  </a:schemeClr>
                </a:solidFill>
              </a:rPr>
              <a:t> </a:t>
            </a:r>
            <a:r>
              <a:rPr lang="de-CH" sz="1600" b="1" dirty="0" err="1">
                <a:solidFill>
                  <a:schemeClr val="accent6">
                    <a:lumMod val="50000"/>
                  </a:schemeClr>
                </a:solidFill>
              </a:rPr>
              <a:t>cervical</a:t>
            </a:r>
            <a:r>
              <a:rPr lang="de-CH" sz="1600" b="1" dirty="0">
                <a:solidFill>
                  <a:schemeClr val="accent6">
                    <a:lumMod val="50000"/>
                  </a:schemeClr>
                </a:solidFill>
              </a:rPr>
              <a:t> </a:t>
            </a:r>
            <a:r>
              <a:rPr lang="de-CH" sz="1600" b="1" dirty="0" err="1">
                <a:solidFill>
                  <a:schemeClr val="accent6">
                    <a:lumMod val="50000"/>
                  </a:schemeClr>
                </a:solidFill>
              </a:rPr>
              <a:t>branch</a:t>
            </a:r>
            <a:r>
              <a:rPr lang="de-CH" sz="1600" b="1" dirty="0">
                <a:solidFill>
                  <a:schemeClr val="accent6">
                    <a:lumMod val="50000"/>
                  </a:schemeClr>
                </a:solidFill>
              </a:rPr>
              <a:t> </a:t>
            </a:r>
            <a:r>
              <a:rPr lang="de-CH" sz="1600" b="1" dirty="0" err="1">
                <a:solidFill>
                  <a:schemeClr val="accent6">
                    <a:lumMod val="50000"/>
                  </a:schemeClr>
                </a:solidFill>
              </a:rPr>
              <a:t>seen</a:t>
            </a:r>
            <a:r>
              <a:rPr lang="de-CH" sz="1600" b="1" dirty="0">
                <a:solidFill>
                  <a:schemeClr val="accent6">
                    <a:lumMod val="50000"/>
                  </a:schemeClr>
                </a:solidFill>
              </a:rPr>
              <a:t> </a:t>
            </a:r>
            <a:r>
              <a:rPr lang="de-CH" sz="1600" b="1" dirty="0" err="1">
                <a:solidFill>
                  <a:schemeClr val="accent6">
                    <a:lumMod val="50000"/>
                  </a:schemeClr>
                </a:solidFill>
              </a:rPr>
              <a:t>here</a:t>
            </a:r>
            <a:r>
              <a:rPr lang="de-CH" sz="1600" b="1" dirty="0">
                <a:solidFill>
                  <a:schemeClr val="accent6">
                    <a:lumMod val="50000"/>
                  </a:schemeClr>
                </a:solidFill>
              </a:rPr>
              <a:t> </a:t>
            </a:r>
            <a:r>
              <a:rPr lang="de-CH" sz="1600" b="1" dirty="0" err="1">
                <a:solidFill>
                  <a:schemeClr val="accent6">
                    <a:lumMod val="50000"/>
                  </a:schemeClr>
                </a:solidFill>
              </a:rPr>
              <a:t>is</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superior laryngeal nerve.</a:t>
            </a:r>
            <a:endParaRPr lang="el-GR" sz="1600" b="1" dirty="0">
              <a:solidFill>
                <a:schemeClr val="accent6">
                  <a:lumMod val="50000"/>
                </a:schemeClr>
              </a:solidFill>
            </a:endParaRPr>
          </a:p>
        </p:txBody>
      </p:sp>
      <p:pic>
        <p:nvPicPr>
          <p:cNvPr id="41986" name="Picture 2" descr="undefined">
            <a:extLst>
              <a:ext uri="{FF2B5EF4-FFF2-40B4-BE49-F238E27FC236}">
                <a16:creationId xmlns:a16="http://schemas.microsoft.com/office/drawing/2014/main" id="{2D746CC8-01FF-D97B-AB22-DDFDEDCCF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6757" y="637822"/>
            <a:ext cx="4309532" cy="615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4496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1386A9-48BF-64E5-5600-6A285F1F708F}"/>
              </a:ext>
            </a:extLst>
          </p:cNvPr>
          <p:cNvSpPr>
            <a:spLocks noGrp="1"/>
          </p:cNvSpPr>
          <p:nvPr>
            <p:ph type="title"/>
          </p:nvPr>
        </p:nvSpPr>
        <p:spPr>
          <a:xfrm>
            <a:off x="496711" y="90311"/>
            <a:ext cx="11469511" cy="1207911"/>
          </a:xfrm>
        </p:spPr>
        <p:txBody>
          <a:bodyPr>
            <a:normAutofit/>
          </a:bodyPr>
          <a:lstStyle/>
          <a:p>
            <a:pPr algn="ctr"/>
            <a:r>
              <a:rPr lang="de-CH" sz="3200" b="1" dirty="0">
                <a:solidFill>
                  <a:schemeClr val="accent6">
                    <a:lumMod val="50000"/>
                  </a:schemeClr>
                </a:solidFill>
              </a:rPr>
              <a:t>Vagus nerve: </a:t>
            </a:r>
            <a:r>
              <a:rPr lang="de-CH" sz="3200" b="1" dirty="0" err="1">
                <a:solidFill>
                  <a:schemeClr val="accent6">
                    <a:lumMod val="50000"/>
                  </a:schemeClr>
                </a:solidFill>
              </a:rPr>
              <a:t>cervical</a:t>
            </a:r>
            <a:r>
              <a:rPr lang="de-CH" sz="3200" b="1" dirty="0">
                <a:solidFill>
                  <a:schemeClr val="accent6">
                    <a:lumMod val="50000"/>
                  </a:schemeClr>
                </a:solidFill>
              </a:rPr>
              <a:t> and </a:t>
            </a:r>
            <a:r>
              <a:rPr lang="de-CH" sz="3200" b="1" dirty="0" err="1">
                <a:solidFill>
                  <a:schemeClr val="accent6">
                    <a:lumMod val="50000"/>
                  </a:schemeClr>
                </a:solidFill>
              </a:rPr>
              <a:t>thoracoabdominal</a:t>
            </a:r>
            <a:r>
              <a:rPr lang="de-CH" sz="3200" b="1" dirty="0">
                <a:solidFill>
                  <a:schemeClr val="accent6">
                    <a:lumMod val="50000"/>
                  </a:schemeClr>
                </a:solidFill>
              </a:rPr>
              <a:t> </a:t>
            </a:r>
            <a:r>
              <a:rPr lang="de-CH" sz="3200" b="1" dirty="0" err="1">
                <a:solidFill>
                  <a:schemeClr val="accent6">
                    <a:lumMod val="50000"/>
                  </a:schemeClr>
                </a:solidFill>
              </a:rPr>
              <a:t>branches</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B6C4535F-85D3-613A-BEF7-92EDC9D6E1E9}"/>
              </a:ext>
            </a:extLst>
          </p:cNvPr>
          <p:cNvSpPr>
            <a:spLocks noGrp="1"/>
          </p:cNvSpPr>
          <p:nvPr>
            <p:ph idx="1"/>
          </p:nvPr>
        </p:nvSpPr>
        <p:spPr>
          <a:xfrm>
            <a:off x="308611" y="733777"/>
            <a:ext cx="6893700" cy="6033911"/>
          </a:xfrm>
        </p:spPr>
        <p:txBody>
          <a:bodyPr>
            <a:normAutofit fontScale="77500" lnSpcReduction="20000"/>
          </a:bodyPr>
          <a:lstStyle/>
          <a:p>
            <a:pPr algn="just"/>
            <a:r>
              <a:rPr lang="de-CH" b="1" dirty="0">
                <a:solidFill>
                  <a:schemeClr val="accent6">
                    <a:lumMod val="50000"/>
                  </a:schemeClr>
                </a:solidFill>
              </a:rPr>
              <a:t>The superior laryngeal nerve </a:t>
            </a:r>
            <a:r>
              <a:rPr lang="de-CH" dirty="0" err="1"/>
              <a:t>terminates</a:t>
            </a:r>
            <a:r>
              <a:rPr lang="de-CH" dirty="0"/>
              <a:t> via an internal </a:t>
            </a:r>
            <a:r>
              <a:rPr lang="de-CH" dirty="0" err="1"/>
              <a:t>branch</a:t>
            </a:r>
            <a:r>
              <a:rPr lang="de-CH" dirty="0"/>
              <a:t> (</a:t>
            </a:r>
            <a:r>
              <a:rPr lang="de-CH" dirty="0" err="1"/>
              <a:t>which</a:t>
            </a:r>
            <a:r>
              <a:rPr lang="de-CH" dirty="0"/>
              <a:t> </a:t>
            </a:r>
            <a:r>
              <a:rPr lang="de-CH" dirty="0" err="1"/>
              <a:t>carries</a:t>
            </a:r>
            <a:r>
              <a:rPr lang="de-CH" dirty="0"/>
              <a:t> </a:t>
            </a:r>
            <a:r>
              <a:rPr lang="de-CH" dirty="0" err="1"/>
              <a:t>sensory</a:t>
            </a:r>
            <a:r>
              <a:rPr lang="de-CH" dirty="0"/>
              <a:t> </a:t>
            </a:r>
            <a:r>
              <a:rPr lang="de-CH" dirty="0" err="1"/>
              <a:t>information</a:t>
            </a:r>
            <a:r>
              <a:rPr lang="de-CH" dirty="0"/>
              <a:t> </a:t>
            </a:r>
            <a:r>
              <a:rPr lang="de-CH" dirty="0" err="1"/>
              <a:t>from</a:t>
            </a:r>
            <a:r>
              <a:rPr lang="de-CH" dirty="0"/>
              <a:t> </a:t>
            </a:r>
            <a:r>
              <a:rPr lang="de-CH" dirty="0" err="1"/>
              <a:t>the</a:t>
            </a:r>
            <a:r>
              <a:rPr lang="de-CH" dirty="0"/>
              <a:t> </a:t>
            </a:r>
            <a:r>
              <a:rPr lang="de-CH" dirty="0" err="1"/>
              <a:t>supraglottic</a:t>
            </a:r>
            <a:r>
              <a:rPr lang="de-CH" dirty="0"/>
              <a:t> </a:t>
            </a:r>
            <a:r>
              <a:rPr lang="de-CH" dirty="0" err="1"/>
              <a:t>part</a:t>
            </a:r>
            <a:r>
              <a:rPr lang="de-CH" dirty="0"/>
              <a:t> </a:t>
            </a:r>
            <a:r>
              <a:rPr lang="de-CH" dirty="0" err="1"/>
              <a:t>of</a:t>
            </a:r>
            <a:r>
              <a:rPr lang="de-CH" dirty="0"/>
              <a:t> </a:t>
            </a:r>
            <a:r>
              <a:rPr lang="de-CH" dirty="0" err="1"/>
              <a:t>the</a:t>
            </a:r>
            <a:r>
              <a:rPr lang="de-CH" dirty="0"/>
              <a:t> </a:t>
            </a:r>
            <a:r>
              <a:rPr lang="de-CH" dirty="0" err="1"/>
              <a:t>larynx</a:t>
            </a:r>
            <a:r>
              <a:rPr lang="de-CH" dirty="0"/>
              <a:t> and </a:t>
            </a:r>
            <a:r>
              <a:rPr lang="de-CH" dirty="0" err="1"/>
              <a:t>epiglottis</a:t>
            </a:r>
            <a:r>
              <a:rPr lang="de-CH" dirty="0"/>
              <a:t>), and an external </a:t>
            </a:r>
            <a:r>
              <a:rPr lang="de-CH" dirty="0" err="1"/>
              <a:t>branch</a:t>
            </a:r>
            <a:r>
              <a:rPr lang="de-CH" dirty="0"/>
              <a:t> (</a:t>
            </a:r>
            <a:r>
              <a:rPr lang="de-CH" dirty="0" err="1"/>
              <a:t>which</a:t>
            </a:r>
            <a:r>
              <a:rPr lang="de-CH" dirty="0"/>
              <a:t> </a:t>
            </a:r>
            <a:r>
              <a:rPr lang="de-CH" dirty="0" err="1"/>
              <a:t>innervates</a:t>
            </a:r>
            <a:r>
              <a:rPr lang="de-CH" dirty="0"/>
              <a:t> </a:t>
            </a:r>
            <a:r>
              <a:rPr lang="de-CH" dirty="0" err="1"/>
              <a:t>the</a:t>
            </a:r>
            <a:r>
              <a:rPr lang="de-CH" dirty="0"/>
              <a:t> </a:t>
            </a:r>
            <a:r>
              <a:rPr lang="de-CH" dirty="0" err="1"/>
              <a:t>cricothyroid</a:t>
            </a:r>
            <a:r>
              <a:rPr lang="de-CH" dirty="0"/>
              <a:t> </a:t>
            </a:r>
            <a:r>
              <a:rPr lang="de-CH" dirty="0" err="1"/>
              <a:t>muscle</a:t>
            </a:r>
            <a:r>
              <a:rPr lang="de-CH" dirty="0"/>
              <a:t>). </a:t>
            </a:r>
            <a:r>
              <a:rPr lang="de-CH" b="1" dirty="0">
                <a:solidFill>
                  <a:schemeClr val="accent6">
                    <a:lumMod val="50000"/>
                  </a:schemeClr>
                </a:solidFill>
              </a:rPr>
              <a:t>The </a:t>
            </a:r>
            <a:r>
              <a:rPr lang="de-CH" b="1" dirty="0" err="1">
                <a:solidFill>
                  <a:schemeClr val="accent6">
                    <a:lumMod val="50000"/>
                  </a:schemeClr>
                </a:solidFill>
              </a:rPr>
              <a:t>vagus</a:t>
            </a:r>
            <a:r>
              <a:rPr lang="de-CH" b="1" dirty="0">
                <a:solidFill>
                  <a:schemeClr val="accent6">
                    <a:lumMod val="50000"/>
                  </a:schemeClr>
                </a:solidFill>
              </a:rPr>
              <a:t> nerve </a:t>
            </a:r>
            <a:r>
              <a:rPr lang="de-CH" b="1" dirty="0" err="1">
                <a:solidFill>
                  <a:schemeClr val="accent6">
                    <a:lumMod val="50000"/>
                  </a:schemeClr>
                </a:solidFill>
              </a:rPr>
              <a:t>then</a:t>
            </a:r>
            <a:r>
              <a:rPr lang="de-CH" b="1" dirty="0">
                <a:solidFill>
                  <a:schemeClr val="accent6">
                    <a:lumMod val="50000"/>
                  </a:schemeClr>
                </a:solidFill>
              </a:rPr>
              <a:t> </a:t>
            </a:r>
            <a:r>
              <a:rPr lang="de-CH" b="1" dirty="0" err="1">
                <a:solidFill>
                  <a:schemeClr val="accent6">
                    <a:lumMod val="50000"/>
                  </a:schemeClr>
                </a:solidFill>
              </a:rPr>
              <a:t>descends</a:t>
            </a:r>
            <a:r>
              <a:rPr lang="de-CH" b="1" dirty="0">
                <a:solidFill>
                  <a:schemeClr val="accent6">
                    <a:lumMod val="50000"/>
                  </a:schemeClr>
                </a:solidFill>
              </a:rPr>
              <a:t> </a:t>
            </a:r>
            <a:r>
              <a:rPr lang="de-CH" b="1" dirty="0" err="1">
                <a:solidFill>
                  <a:schemeClr val="accent6">
                    <a:lumMod val="50000"/>
                  </a:schemeClr>
                </a:solidFill>
              </a:rPr>
              <a:t>through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anterior </a:t>
            </a:r>
            <a:r>
              <a:rPr lang="de-CH" b="1" dirty="0" err="1">
                <a:solidFill>
                  <a:schemeClr val="accent6">
                    <a:lumMod val="50000"/>
                  </a:schemeClr>
                </a:solidFill>
              </a:rPr>
              <a:t>triangle</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neck in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carotid</a:t>
            </a:r>
            <a:r>
              <a:rPr lang="de-CH" b="1" dirty="0">
                <a:solidFill>
                  <a:schemeClr val="accent6">
                    <a:lumMod val="50000"/>
                  </a:schemeClr>
                </a:solidFill>
              </a:rPr>
              <a:t> </a:t>
            </a:r>
            <a:r>
              <a:rPr lang="de-CH" b="1" dirty="0" err="1">
                <a:solidFill>
                  <a:schemeClr val="accent6">
                    <a:lumMod val="50000"/>
                  </a:schemeClr>
                </a:solidFill>
              </a:rPr>
              <a:t>sheath</a:t>
            </a:r>
            <a:r>
              <a:rPr lang="de-CH" b="1" dirty="0">
                <a:solidFill>
                  <a:schemeClr val="accent6">
                    <a:lumMod val="50000"/>
                  </a:schemeClr>
                </a:solidFill>
              </a:rPr>
              <a:t>, </a:t>
            </a:r>
            <a:r>
              <a:rPr lang="de-CH" b="1" dirty="0" err="1">
                <a:solidFill>
                  <a:schemeClr val="accent6">
                    <a:lumMod val="50000"/>
                  </a:schemeClr>
                </a:solidFill>
              </a:rPr>
              <a:t>traveling</a:t>
            </a:r>
            <a:r>
              <a:rPr lang="de-CH" b="1" dirty="0">
                <a:solidFill>
                  <a:schemeClr val="accent6">
                    <a:lumMod val="50000"/>
                  </a:schemeClr>
                </a:solidFill>
              </a:rPr>
              <a:t> </a:t>
            </a:r>
            <a:r>
              <a:rPr lang="de-CH" b="1" dirty="0" err="1">
                <a:solidFill>
                  <a:schemeClr val="accent6">
                    <a:lumMod val="50000"/>
                  </a:schemeClr>
                </a:solidFill>
              </a:rPr>
              <a:t>posterior</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internal jugular </a:t>
            </a:r>
            <a:r>
              <a:rPr lang="de-CH" b="1" dirty="0" err="1">
                <a:solidFill>
                  <a:schemeClr val="accent6">
                    <a:lumMod val="50000"/>
                  </a:schemeClr>
                </a:solidFill>
              </a:rPr>
              <a:t>vein</a:t>
            </a:r>
            <a:r>
              <a:rPr lang="de-CH" b="1" dirty="0">
                <a:solidFill>
                  <a:schemeClr val="accent6">
                    <a:lumMod val="50000"/>
                  </a:schemeClr>
                </a:solidFill>
              </a:rPr>
              <a:t> and </a:t>
            </a:r>
            <a:r>
              <a:rPr lang="de-CH" b="1" dirty="0" err="1">
                <a:solidFill>
                  <a:schemeClr val="accent6">
                    <a:lumMod val="50000"/>
                  </a:schemeClr>
                </a:solidFill>
              </a:rPr>
              <a:t>common</a:t>
            </a:r>
            <a:r>
              <a:rPr lang="de-CH" b="1" dirty="0">
                <a:solidFill>
                  <a:schemeClr val="accent6">
                    <a:lumMod val="50000"/>
                  </a:schemeClr>
                </a:solidFill>
              </a:rPr>
              <a:t> </a:t>
            </a:r>
            <a:r>
              <a:rPr lang="de-CH" b="1" dirty="0" err="1">
                <a:solidFill>
                  <a:schemeClr val="accent6">
                    <a:lumMod val="50000"/>
                  </a:schemeClr>
                </a:solidFill>
              </a:rPr>
              <a:t>carotid</a:t>
            </a:r>
            <a:r>
              <a:rPr lang="de-CH" b="1" dirty="0">
                <a:solidFill>
                  <a:schemeClr val="accent6">
                    <a:lumMod val="50000"/>
                  </a:schemeClr>
                </a:solidFill>
              </a:rPr>
              <a:t> </a:t>
            </a:r>
            <a:r>
              <a:rPr lang="de-CH" b="1" dirty="0" err="1">
                <a:solidFill>
                  <a:schemeClr val="accent6">
                    <a:lumMod val="50000"/>
                  </a:schemeClr>
                </a:solidFill>
              </a:rPr>
              <a:t>artery</a:t>
            </a:r>
            <a:r>
              <a:rPr lang="de-CH" dirty="0"/>
              <a:t>, </a:t>
            </a:r>
            <a:r>
              <a:rPr lang="de-CH" dirty="0" err="1"/>
              <a:t>where</a:t>
            </a:r>
            <a:r>
              <a:rPr lang="de-CH" dirty="0"/>
              <a:t> superior and inferior </a:t>
            </a:r>
            <a:r>
              <a:rPr lang="de-CH" dirty="0" err="1"/>
              <a:t>cervical</a:t>
            </a:r>
            <a:r>
              <a:rPr lang="de-CH" dirty="0"/>
              <a:t> </a:t>
            </a:r>
            <a:r>
              <a:rPr lang="de-CH" dirty="0" err="1"/>
              <a:t>cardiac</a:t>
            </a:r>
            <a:r>
              <a:rPr lang="de-CH" dirty="0"/>
              <a:t> </a:t>
            </a:r>
            <a:r>
              <a:rPr lang="de-CH" dirty="0" err="1"/>
              <a:t>branches</a:t>
            </a:r>
            <a:r>
              <a:rPr lang="de-CH" dirty="0"/>
              <a:t> </a:t>
            </a:r>
            <a:r>
              <a:rPr lang="de-CH" dirty="0" err="1"/>
              <a:t>are</a:t>
            </a:r>
            <a:r>
              <a:rPr lang="de-CH" dirty="0"/>
              <a:t> </a:t>
            </a:r>
            <a:r>
              <a:rPr lang="de-CH" dirty="0" err="1"/>
              <a:t>given</a:t>
            </a:r>
            <a:r>
              <a:rPr lang="de-CH" dirty="0"/>
              <a:t> off </a:t>
            </a:r>
            <a:r>
              <a:rPr lang="de-CH" dirty="0" err="1"/>
              <a:t>carrying</a:t>
            </a:r>
            <a:r>
              <a:rPr lang="de-CH" dirty="0"/>
              <a:t> GVE (</a:t>
            </a:r>
            <a:r>
              <a:rPr lang="de-CH" dirty="0" err="1"/>
              <a:t>parasympathetic</a:t>
            </a:r>
            <a:r>
              <a:rPr lang="de-CH" dirty="0"/>
              <a:t>) </a:t>
            </a:r>
            <a:r>
              <a:rPr lang="de-CH" dirty="0" err="1"/>
              <a:t>to</a:t>
            </a:r>
            <a:r>
              <a:rPr lang="de-CH" dirty="0"/>
              <a:t> and GVA (</a:t>
            </a:r>
            <a:r>
              <a:rPr lang="de-CH" dirty="0" err="1"/>
              <a:t>reflex</a:t>
            </a:r>
            <a:r>
              <a:rPr lang="de-CH" dirty="0"/>
              <a:t>) </a:t>
            </a:r>
            <a:r>
              <a:rPr lang="de-CH" dirty="0" err="1"/>
              <a:t>fibers</a:t>
            </a:r>
            <a:r>
              <a:rPr lang="de-CH" dirty="0"/>
              <a:t> </a:t>
            </a:r>
            <a:r>
              <a:rPr lang="de-CH" dirty="0" err="1"/>
              <a:t>from</a:t>
            </a:r>
            <a:r>
              <a:rPr lang="de-CH" dirty="0"/>
              <a:t> </a:t>
            </a:r>
            <a:r>
              <a:rPr lang="de-CH" dirty="0" err="1"/>
              <a:t>the</a:t>
            </a:r>
            <a:r>
              <a:rPr lang="de-CH" dirty="0"/>
              <a:t> </a:t>
            </a:r>
            <a:r>
              <a:rPr lang="de-CH" dirty="0" err="1"/>
              <a:t>cardiac</a:t>
            </a:r>
            <a:r>
              <a:rPr lang="de-CH" dirty="0"/>
              <a:t> </a:t>
            </a:r>
            <a:r>
              <a:rPr lang="de-CH" dirty="0" err="1"/>
              <a:t>plexus</a:t>
            </a:r>
            <a:r>
              <a:rPr lang="de-CH" dirty="0"/>
              <a:t>.</a:t>
            </a:r>
            <a:br>
              <a:rPr lang="de-CH" dirty="0"/>
            </a:br>
            <a:r>
              <a:rPr lang="de-CH" dirty="0"/>
              <a:t>﻿</a:t>
            </a:r>
          </a:p>
          <a:p>
            <a:pPr algn="just"/>
            <a:r>
              <a:rPr lang="de-CH" dirty="0"/>
              <a:t>At </a:t>
            </a:r>
            <a:r>
              <a:rPr lang="de-CH" dirty="0" err="1"/>
              <a:t>the</a:t>
            </a:r>
            <a:r>
              <a:rPr lang="de-CH" dirty="0"/>
              <a:t> root </a:t>
            </a:r>
            <a:r>
              <a:rPr lang="de-CH" dirty="0" err="1"/>
              <a:t>of</a:t>
            </a:r>
            <a:r>
              <a:rPr lang="de-CH" dirty="0"/>
              <a:t> </a:t>
            </a:r>
            <a:r>
              <a:rPr lang="de-CH" dirty="0" err="1"/>
              <a:t>the</a:t>
            </a:r>
            <a:r>
              <a:rPr lang="de-CH" dirty="0"/>
              <a:t> neck, </a:t>
            </a:r>
            <a:r>
              <a:rPr lang="de-CH" dirty="0" err="1"/>
              <a:t>the</a:t>
            </a:r>
            <a:r>
              <a:rPr lang="de-CH" dirty="0"/>
              <a:t> </a:t>
            </a:r>
            <a:r>
              <a:rPr lang="de-CH" dirty="0" err="1"/>
              <a:t>vagus</a:t>
            </a:r>
            <a:r>
              <a:rPr lang="de-CH" dirty="0"/>
              <a:t> nerve </a:t>
            </a:r>
            <a:r>
              <a:rPr lang="de-CH" dirty="0" err="1"/>
              <a:t>passes</a:t>
            </a:r>
            <a:r>
              <a:rPr lang="de-CH" dirty="0"/>
              <a:t> anterior </a:t>
            </a:r>
            <a:r>
              <a:rPr lang="de-CH" dirty="0" err="1"/>
              <a:t>to</a:t>
            </a:r>
            <a:r>
              <a:rPr lang="de-CH" dirty="0"/>
              <a:t> </a:t>
            </a:r>
            <a:r>
              <a:rPr lang="de-CH" dirty="0" err="1"/>
              <a:t>each</a:t>
            </a:r>
            <a:r>
              <a:rPr lang="de-CH" dirty="0"/>
              <a:t> </a:t>
            </a:r>
            <a:r>
              <a:rPr lang="de-CH" dirty="0" err="1"/>
              <a:t>subclavian</a:t>
            </a:r>
            <a:r>
              <a:rPr lang="de-CH" dirty="0"/>
              <a:t> </a:t>
            </a:r>
            <a:r>
              <a:rPr lang="de-CH" dirty="0" err="1"/>
              <a:t>artery</a:t>
            </a:r>
            <a:r>
              <a:rPr lang="de-CH" dirty="0"/>
              <a:t> </a:t>
            </a:r>
            <a:r>
              <a:rPr lang="de-CH" dirty="0" err="1"/>
              <a:t>to</a:t>
            </a:r>
            <a:r>
              <a:rPr lang="de-CH" dirty="0"/>
              <a:t> </a:t>
            </a:r>
            <a:r>
              <a:rPr lang="de-CH" dirty="0" err="1"/>
              <a:t>enter</a:t>
            </a:r>
            <a:r>
              <a:rPr lang="de-CH" dirty="0"/>
              <a:t> </a:t>
            </a:r>
            <a:r>
              <a:rPr lang="de-CH" dirty="0" err="1"/>
              <a:t>the</a:t>
            </a:r>
            <a:r>
              <a:rPr lang="de-CH" dirty="0"/>
              <a:t> </a:t>
            </a:r>
            <a:r>
              <a:rPr lang="de-CH" dirty="0" err="1"/>
              <a:t>thorax</a:t>
            </a:r>
            <a:r>
              <a:rPr lang="de-CH" dirty="0"/>
              <a:t>, after </a:t>
            </a:r>
            <a:r>
              <a:rPr lang="de-CH" dirty="0" err="1"/>
              <a:t>which</a:t>
            </a:r>
            <a:r>
              <a:rPr lang="de-CH" dirty="0"/>
              <a:t> </a:t>
            </a:r>
            <a:r>
              <a:rPr lang="de-CH" dirty="0" err="1"/>
              <a:t>the</a:t>
            </a:r>
            <a:r>
              <a:rPr lang="de-CH" dirty="0"/>
              <a:t> </a:t>
            </a:r>
            <a:r>
              <a:rPr lang="de-CH" dirty="0" err="1"/>
              <a:t>right</a:t>
            </a:r>
            <a:r>
              <a:rPr lang="de-CH" dirty="0"/>
              <a:t> and </a:t>
            </a:r>
            <a:r>
              <a:rPr lang="de-CH" dirty="0" err="1"/>
              <a:t>left</a:t>
            </a:r>
            <a:r>
              <a:rPr lang="de-CH" dirty="0"/>
              <a:t> </a:t>
            </a:r>
            <a:r>
              <a:rPr lang="de-CH" dirty="0" err="1"/>
              <a:t>vagus</a:t>
            </a:r>
            <a:r>
              <a:rPr lang="de-CH" dirty="0"/>
              <a:t> </a:t>
            </a:r>
            <a:r>
              <a:rPr lang="de-CH" dirty="0" err="1"/>
              <a:t>nerves</a:t>
            </a:r>
            <a:r>
              <a:rPr lang="de-CH" dirty="0"/>
              <a:t> follow </a:t>
            </a:r>
            <a:r>
              <a:rPr lang="de-CH" dirty="0" err="1"/>
              <a:t>asymmetric</a:t>
            </a:r>
            <a:r>
              <a:rPr lang="de-CH" dirty="0"/>
              <a:t> </a:t>
            </a:r>
            <a:r>
              <a:rPr lang="de-CH" dirty="0" err="1"/>
              <a:t>courses</a:t>
            </a:r>
            <a:r>
              <a:rPr lang="de-CH" dirty="0"/>
              <a:t>. </a:t>
            </a:r>
            <a:r>
              <a:rPr lang="de-CH" b="1" dirty="0">
                <a:solidFill>
                  <a:schemeClr val="accent6">
                    <a:lumMod val="50000"/>
                  </a:schemeClr>
                </a:solidFill>
              </a:rPr>
              <a:t>On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right</a:t>
            </a:r>
            <a:r>
              <a:rPr lang="de-CH" b="1" dirty="0">
                <a:solidFill>
                  <a:schemeClr val="accent6">
                    <a:lumMod val="50000"/>
                  </a:schemeClr>
                </a:solidFill>
              </a:rPr>
              <a:t> </a:t>
            </a:r>
            <a:r>
              <a:rPr lang="de-CH" b="1" dirty="0" err="1">
                <a:solidFill>
                  <a:schemeClr val="accent6">
                    <a:lumMod val="50000"/>
                  </a:schemeClr>
                </a:solidFill>
              </a:rPr>
              <a:t>side</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recurrent</a:t>
            </a:r>
            <a:r>
              <a:rPr lang="de-CH" b="1" dirty="0">
                <a:solidFill>
                  <a:schemeClr val="accent6">
                    <a:lumMod val="50000"/>
                  </a:schemeClr>
                </a:solidFill>
              </a:rPr>
              <a:t> laryngeal nerve </a:t>
            </a:r>
            <a:r>
              <a:rPr lang="de-CH" b="1" dirty="0" err="1">
                <a:solidFill>
                  <a:schemeClr val="accent6">
                    <a:lumMod val="50000"/>
                  </a:schemeClr>
                </a:solidFill>
              </a:rPr>
              <a:t>loops</a:t>
            </a:r>
            <a:r>
              <a:rPr lang="de-CH" b="1" dirty="0">
                <a:solidFill>
                  <a:schemeClr val="accent6">
                    <a:lumMod val="50000"/>
                  </a:schemeClr>
                </a:solidFill>
              </a:rPr>
              <a:t> </a:t>
            </a:r>
            <a:r>
              <a:rPr lang="de-CH" b="1" dirty="0" err="1">
                <a:solidFill>
                  <a:schemeClr val="accent6">
                    <a:lumMod val="50000"/>
                  </a:schemeClr>
                </a:solidFill>
              </a:rPr>
              <a:t>under</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subclavian</a:t>
            </a:r>
            <a:r>
              <a:rPr lang="de-CH" b="1" dirty="0">
                <a:solidFill>
                  <a:schemeClr val="accent6">
                    <a:lumMod val="50000"/>
                  </a:schemeClr>
                </a:solidFill>
              </a:rPr>
              <a:t> </a:t>
            </a:r>
            <a:r>
              <a:rPr lang="de-CH" b="1" dirty="0" err="1">
                <a:solidFill>
                  <a:schemeClr val="accent6">
                    <a:lumMod val="50000"/>
                  </a:schemeClr>
                </a:solidFill>
              </a:rPr>
              <a:t>artery</a:t>
            </a:r>
            <a:r>
              <a:rPr lang="de-CH" b="1" dirty="0">
                <a:solidFill>
                  <a:schemeClr val="accent6">
                    <a:lumMod val="50000"/>
                  </a:schemeClr>
                </a:solidFill>
              </a:rPr>
              <a:t>, </a:t>
            </a:r>
            <a:r>
              <a:rPr lang="de-CH" b="1" dirty="0" err="1">
                <a:solidFill>
                  <a:schemeClr val="accent6">
                    <a:lumMod val="50000"/>
                  </a:schemeClr>
                </a:solidFill>
              </a:rPr>
              <a:t>while</a:t>
            </a:r>
            <a:r>
              <a:rPr lang="de-CH" b="1" dirty="0">
                <a:solidFill>
                  <a:schemeClr val="accent6">
                    <a:lumMod val="50000"/>
                  </a:schemeClr>
                </a:solidFill>
              </a:rPr>
              <a:t> </a:t>
            </a:r>
            <a:r>
              <a:rPr lang="de-CH" b="1" dirty="0" err="1">
                <a:solidFill>
                  <a:schemeClr val="accent6">
                    <a:lumMod val="50000"/>
                  </a:schemeClr>
                </a:solidFill>
              </a:rPr>
              <a:t>its</a:t>
            </a:r>
            <a:r>
              <a:rPr lang="de-CH" b="1" dirty="0">
                <a:solidFill>
                  <a:schemeClr val="accent6">
                    <a:lumMod val="50000"/>
                  </a:schemeClr>
                </a:solidFill>
              </a:rPr>
              <a:t> </a:t>
            </a:r>
            <a:r>
              <a:rPr lang="de-CH" b="1" dirty="0" err="1">
                <a:solidFill>
                  <a:schemeClr val="accent6">
                    <a:lumMod val="50000"/>
                  </a:schemeClr>
                </a:solidFill>
              </a:rPr>
              <a:t>counterpart</a:t>
            </a:r>
            <a:r>
              <a:rPr lang="de-CH" b="1" dirty="0">
                <a:solidFill>
                  <a:schemeClr val="accent6">
                    <a:lumMod val="50000"/>
                  </a:schemeClr>
                </a:solidFill>
              </a:rPr>
              <a:t> on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left</a:t>
            </a:r>
            <a:r>
              <a:rPr lang="de-CH" b="1" dirty="0">
                <a:solidFill>
                  <a:schemeClr val="accent6">
                    <a:lumMod val="50000"/>
                  </a:schemeClr>
                </a:solidFill>
              </a:rPr>
              <a:t> </a:t>
            </a:r>
            <a:r>
              <a:rPr lang="de-CH" b="1" dirty="0" err="1">
                <a:solidFill>
                  <a:schemeClr val="accent6">
                    <a:lumMod val="50000"/>
                  </a:schemeClr>
                </a:solidFill>
              </a:rPr>
              <a:t>courses</a:t>
            </a:r>
            <a:r>
              <a:rPr lang="de-CH" b="1" dirty="0">
                <a:solidFill>
                  <a:schemeClr val="accent6">
                    <a:lumMod val="50000"/>
                  </a:schemeClr>
                </a:solidFill>
              </a:rPr>
              <a:t> </a:t>
            </a:r>
            <a:r>
              <a:rPr lang="de-CH" b="1" dirty="0" err="1">
                <a:solidFill>
                  <a:schemeClr val="accent6">
                    <a:lumMod val="50000"/>
                  </a:schemeClr>
                </a:solidFill>
              </a:rPr>
              <a:t>under</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aortic</a:t>
            </a:r>
            <a:r>
              <a:rPr lang="de-CH" b="1" dirty="0">
                <a:solidFill>
                  <a:schemeClr val="accent6">
                    <a:lumMod val="50000"/>
                  </a:schemeClr>
                </a:solidFill>
              </a:rPr>
              <a:t> </a:t>
            </a:r>
            <a:r>
              <a:rPr lang="de-CH" b="1" dirty="0" err="1">
                <a:solidFill>
                  <a:schemeClr val="accent6">
                    <a:lumMod val="50000"/>
                  </a:schemeClr>
                </a:solidFill>
              </a:rPr>
              <a:t>arch</a:t>
            </a:r>
            <a:r>
              <a:rPr lang="de-CH" b="1" dirty="0">
                <a:solidFill>
                  <a:schemeClr val="accent6">
                    <a:lumMod val="50000"/>
                  </a:schemeClr>
                </a:solidFill>
              </a:rPr>
              <a:t> </a:t>
            </a:r>
            <a:r>
              <a:rPr lang="de-CH" b="1" dirty="0" err="1">
                <a:solidFill>
                  <a:schemeClr val="accent6">
                    <a:lumMod val="50000"/>
                  </a:schemeClr>
                </a:solidFill>
              </a:rPr>
              <a:t>before</a:t>
            </a:r>
            <a:r>
              <a:rPr lang="de-CH" b="1" dirty="0">
                <a:solidFill>
                  <a:schemeClr val="accent6">
                    <a:lumMod val="50000"/>
                  </a:schemeClr>
                </a:solidFill>
              </a:rPr>
              <a:t> </a:t>
            </a:r>
            <a:r>
              <a:rPr lang="de-CH" b="1" dirty="0" err="1">
                <a:solidFill>
                  <a:schemeClr val="accent6">
                    <a:lumMod val="50000"/>
                  </a:schemeClr>
                </a:solidFill>
              </a:rPr>
              <a:t>ascending</a:t>
            </a:r>
            <a:r>
              <a:rPr lang="de-CH" b="1" dirty="0">
                <a:solidFill>
                  <a:schemeClr val="accent6">
                    <a:lumMod val="50000"/>
                  </a:schemeClr>
                </a:solidFill>
              </a:rPr>
              <a:t> </a:t>
            </a:r>
            <a:r>
              <a:rPr lang="de-CH" b="1" dirty="0" err="1">
                <a:solidFill>
                  <a:schemeClr val="accent6">
                    <a:lumMod val="50000"/>
                  </a:schemeClr>
                </a:solidFill>
              </a:rPr>
              <a:t>through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neck.</a:t>
            </a:r>
            <a:r>
              <a:rPr lang="de-CH" dirty="0"/>
              <a:t> Both </a:t>
            </a:r>
            <a:r>
              <a:rPr lang="de-CH" dirty="0" err="1"/>
              <a:t>nerves</a:t>
            </a:r>
            <a:r>
              <a:rPr lang="de-CH" dirty="0"/>
              <a:t> </a:t>
            </a:r>
            <a:r>
              <a:rPr lang="de-CH" dirty="0" err="1"/>
              <a:t>innervate</a:t>
            </a:r>
            <a:r>
              <a:rPr lang="de-CH" dirty="0"/>
              <a:t> </a:t>
            </a:r>
            <a:r>
              <a:rPr lang="de-CH" dirty="0" err="1"/>
              <a:t>the</a:t>
            </a:r>
            <a:r>
              <a:rPr lang="de-CH" dirty="0"/>
              <a:t> </a:t>
            </a:r>
            <a:r>
              <a:rPr lang="de-CH" dirty="0" err="1"/>
              <a:t>intrinsic</a:t>
            </a:r>
            <a:r>
              <a:rPr lang="de-CH" dirty="0"/>
              <a:t> </a:t>
            </a:r>
            <a:r>
              <a:rPr lang="de-CH" dirty="0" err="1"/>
              <a:t>muscles</a:t>
            </a:r>
            <a:r>
              <a:rPr lang="de-CH" dirty="0"/>
              <a:t> </a:t>
            </a:r>
            <a:r>
              <a:rPr lang="de-CH" dirty="0" err="1"/>
              <a:t>of</a:t>
            </a:r>
            <a:r>
              <a:rPr lang="de-CH" dirty="0"/>
              <a:t> </a:t>
            </a:r>
            <a:r>
              <a:rPr lang="de-CH" dirty="0" err="1"/>
              <a:t>the</a:t>
            </a:r>
            <a:r>
              <a:rPr lang="de-CH" dirty="0"/>
              <a:t> </a:t>
            </a:r>
            <a:r>
              <a:rPr lang="de-CH" dirty="0" err="1"/>
              <a:t>larynx</a:t>
            </a:r>
            <a:r>
              <a:rPr lang="de-CH" dirty="0"/>
              <a:t> (</a:t>
            </a:r>
            <a:r>
              <a:rPr lang="de-CH" dirty="0" err="1"/>
              <a:t>except</a:t>
            </a:r>
            <a:r>
              <a:rPr lang="de-CH" dirty="0"/>
              <a:t> </a:t>
            </a:r>
            <a:r>
              <a:rPr lang="de-CH" dirty="0" err="1"/>
              <a:t>cricothyroid</a:t>
            </a:r>
            <a:r>
              <a:rPr lang="de-CH" dirty="0"/>
              <a:t>) </a:t>
            </a:r>
            <a:r>
              <a:rPr lang="de-CH" dirty="0" err="1"/>
              <a:t>as</a:t>
            </a:r>
            <a:r>
              <a:rPr lang="de-CH" dirty="0"/>
              <a:t> </a:t>
            </a:r>
            <a:r>
              <a:rPr lang="de-CH" dirty="0" err="1"/>
              <a:t>well</a:t>
            </a:r>
            <a:r>
              <a:rPr lang="de-CH" dirty="0"/>
              <a:t> </a:t>
            </a:r>
            <a:r>
              <a:rPr lang="de-CH" dirty="0" err="1"/>
              <a:t>as</a:t>
            </a:r>
            <a:r>
              <a:rPr lang="de-CH" dirty="0"/>
              <a:t> </a:t>
            </a:r>
            <a:r>
              <a:rPr lang="de-CH" dirty="0" err="1"/>
              <a:t>the</a:t>
            </a:r>
            <a:r>
              <a:rPr lang="de-CH" dirty="0"/>
              <a:t> </a:t>
            </a:r>
            <a:r>
              <a:rPr lang="de-CH" dirty="0" err="1"/>
              <a:t>mucosa</a:t>
            </a:r>
            <a:r>
              <a:rPr lang="de-CH" dirty="0"/>
              <a:t> </a:t>
            </a:r>
            <a:r>
              <a:rPr lang="de-CH" dirty="0" err="1"/>
              <a:t>of</a:t>
            </a:r>
            <a:r>
              <a:rPr lang="de-CH" dirty="0"/>
              <a:t> </a:t>
            </a:r>
            <a:r>
              <a:rPr lang="de-CH" dirty="0" err="1"/>
              <a:t>the</a:t>
            </a:r>
            <a:r>
              <a:rPr lang="de-CH" dirty="0"/>
              <a:t> </a:t>
            </a:r>
            <a:r>
              <a:rPr lang="de-CH" dirty="0" err="1"/>
              <a:t>infraglottic</a:t>
            </a:r>
            <a:r>
              <a:rPr lang="de-CH" dirty="0"/>
              <a:t> </a:t>
            </a:r>
            <a:r>
              <a:rPr lang="de-CH" dirty="0" err="1"/>
              <a:t>part</a:t>
            </a:r>
            <a:r>
              <a:rPr lang="de-CH" dirty="0"/>
              <a:t> </a:t>
            </a:r>
            <a:r>
              <a:rPr lang="de-CH" dirty="0" err="1"/>
              <a:t>of</a:t>
            </a:r>
            <a:r>
              <a:rPr lang="de-CH" dirty="0"/>
              <a:t> </a:t>
            </a:r>
            <a:r>
              <a:rPr lang="de-CH" dirty="0" err="1"/>
              <a:t>the</a:t>
            </a:r>
            <a:r>
              <a:rPr lang="de-CH" dirty="0"/>
              <a:t> </a:t>
            </a:r>
            <a:r>
              <a:rPr lang="de-CH" dirty="0" err="1"/>
              <a:t>larynx</a:t>
            </a:r>
            <a:r>
              <a:rPr lang="de-CH" dirty="0"/>
              <a:t> and </a:t>
            </a:r>
            <a:r>
              <a:rPr lang="de-CH" dirty="0" err="1"/>
              <a:t>trachea</a:t>
            </a:r>
            <a:r>
              <a:rPr lang="de-CH" dirty="0"/>
              <a:t>. </a:t>
            </a:r>
            <a:r>
              <a:rPr lang="de-CH" b="1" dirty="0">
                <a:solidFill>
                  <a:schemeClr val="accent6">
                    <a:lumMod val="50000"/>
                  </a:schemeClr>
                </a:solidFill>
              </a:rPr>
              <a:t>In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thorax</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vagus</a:t>
            </a:r>
            <a:r>
              <a:rPr lang="de-CH" b="1" dirty="0">
                <a:solidFill>
                  <a:schemeClr val="accent6">
                    <a:lumMod val="50000"/>
                  </a:schemeClr>
                </a:solidFill>
              </a:rPr>
              <a:t> nerve also </a:t>
            </a:r>
            <a:r>
              <a:rPr lang="de-CH" b="1" dirty="0" err="1">
                <a:solidFill>
                  <a:schemeClr val="accent6">
                    <a:lumMod val="50000"/>
                  </a:schemeClr>
                </a:solidFill>
              </a:rPr>
              <a:t>gives</a:t>
            </a:r>
            <a:r>
              <a:rPr lang="de-CH" b="1" dirty="0">
                <a:solidFill>
                  <a:schemeClr val="accent6">
                    <a:lumMod val="50000"/>
                  </a:schemeClr>
                </a:solidFill>
              </a:rPr>
              <a:t> </a:t>
            </a:r>
            <a:r>
              <a:rPr lang="de-CH" b="1" dirty="0" err="1">
                <a:solidFill>
                  <a:schemeClr val="accent6">
                    <a:lumMod val="50000"/>
                  </a:schemeClr>
                </a:solidFill>
              </a:rPr>
              <a:t>rise</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thoracic</a:t>
            </a:r>
            <a:r>
              <a:rPr lang="de-CH" b="1" dirty="0">
                <a:solidFill>
                  <a:schemeClr val="accent6">
                    <a:lumMod val="50000"/>
                  </a:schemeClr>
                </a:solidFill>
              </a:rPr>
              <a:t> </a:t>
            </a:r>
            <a:r>
              <a:rPr lang="de-CH" b="1" dirty="0" err="1">
                <a:solidFill>
                  <a:schemeClr val="accent6">
                    <a:lumMod val="50000"/>
                  </a:schemeClr>
                </a:solidFill>
              </a:rPr>
              <a:t>cardiac</a:t>
            </a:r>
            <a:r>
              <a:rPr lang="de-CH" b="1" dirty="0">
                <a:solidFill>
                  <a:schemeClr val="accent6">
                    <a:lumMod val="50000"/>
                  </a:schemeClr>
                </a:solidFill>
              </a:rPr>
              <a:t> </a:t>
            </a:r>
            <a:r>
              <a:rPr lang="de-CH" b="1" dirty="0" err="1">
                <a:solidFill>
                  <a:schemeClr val="accent6">
                    <a:lumMod val="50000"/>
                  </a:schemeClr>
                </a:solidFill>
              </a:rPr>
              <a:t>branches</a:t>
            </a:r>
            <a:r>
              <a:rPr lang="de-CH" b="1" dirty="0">
                <a:solidFill>
                  <a:schemeClr val="accent6">
                    <a:lumMod val="50000"/>
                  </a:schemeClr>
                </a:solidFill>
              </a:rPr>
              <a:t>, bronchial and </a:t>
            </a:r>
            <a:r>
              <a:rPr lang="de-CH" b="1" dirty="0" err="1">
                <a:solidFill>
                  <a:schemeClr val="accent6">
                    <a:lumMod val="50000"/>
                  </a:schemeClr>
                </a:solidFill>
              </a:rPr>
              <a:t>esophageal</a:t>
            </a:r>
            <a:r>
              <a:rPr lang="de-CH" b="1" dirty="0">
                <a:solidFill>
                  <a:schemeClr val="accent6">
                    <a:lumMod val="50000"/>
                  </a:schemeClr>
                </a:solidFill>
              </a:rPr>
              <a:t> </a:t>
            </a:r>
            <a:r>
              <a:rPr lang="de-CH" b="1" dirty="0" err="1">
                <a:solidFill>
                  <a:schemeClr val="accent6">
                    <a:lumMod val="50000"/>
                  </a:schemeClr>
                </a:solidFill>
              </a:rPr>
              <a:t>branches</a:t>
            </a:r>
            <a:r>
              <a:rPr lang="de-CH" b="1" dirty="0">
                <a:solidFill>
                  <a:schemeClr val="accent6">
                    <a:lumMod val="50000"/>
                  </a:schemeClr>
                </a:solidFill>
              </a:rPr>
              <a:t> </a:t>
            </a:r>
            <a:r>
              <a:rPr lang="de-CH" dirty="0" err="1"/>
              <a:t>which</a:t>
            </a:r>
            <a:r>
              <a:rPr lang="de-CH" dirty="0"/>
              <a:t> </a:t>
            </a:r>
            <a:r>
              <a:rPr lang="de-CH" dirty="0" err="1"/>
              <a:t>together</a:t>
            </a:r>
            <a:r>
              <a:rPr lang="de-CH" dirty="0"/>
              <a:t> </a:t>
            </a:r>
            <a:r>
              <a:rPr lang="de-CH" dirty="0" err="1"/>
              <a:t>with</a:t>
            </a:r>
            <a:r>
              <a:rPr lang="de-CH" dirty="0"/>
              <a:t> </a:t>
            </a:r>
            <a:r>
              <a:rPr lang="de-CH" dirty="0" err="1"/>
              <a:t>branches</a:t>
            </a:r>
            <a:r>
              <a:rPr lang="de-CH" dirty="0"/>
              <a:t> </a:t>
            </a:r>
            <a:r>
              <a:rPr lang="de-CH" dirty="0" err="1"/>
              <a:t>of</a:t>
            </a:r>
            <a:r>
              <a:rPr lang="de-CH" dirty="0"/>
              <a:t> </a:t>
            </a:r>
            <a:r>
              <a:rPr lang="de-CH" dirty="0" err="1"/>
              <a:t>the</a:t>
            </a:r>
            <a:r>
              <a:rPr lang="de-CH" dirty="0"/>
              <a:t> </a:t>
            </a:r>
            <a:r>
              <a:rPr lang="de-CH" dirty="0" err="1"/>
              <a:t>sympathetic</a:t>
            </a:r>
            <a:r>
              <a:rPr lang="de-CH" dirty="0"/>
              <a:t> </a:t>
            </a:r>
            <a:r>
              <a:rPr lang="de-CH" dirty="0" err="1"/>
              <a:t>trunk</a:t>
            </a:r>
            <a:r>
              <a:rPr lang="de-CH" dirty="0"/>
              <a:t>, form </a:t>
            </a:r>
            <a:r>
              <a:rPr lang="de-CH" dirty="0" err="1"/>
              <a:t>the</a:t>
            </a:r>
            <a:r>
              <a:rPr lang="de-CH" dirty="0"/>
              <a:t> </a:t>
            </a:r>
            <a:r>
              <a:rPr lang="de-CH" b="1" dirty="0" err="1">
                <a:solidFill>
                  <a:schemeClr val="accent6">
                    <a:lumMod val="50000"/>
                  </a:schemeClr>
                </a:solidFill>
              </a:rPr>
              <a:t>cardiac</a:t>
            </a:r>
            <a:r>
              <a:rPr lang="de-CH" b="1" dirty="0">
                <a:solidFill>
                  <a:schemeClr val="accent6">
                    <a:lumMod val="50000"/>
                  </a:schemeClr>
                </a:solidFill>
              </a:rPr>
              <a:t>, </a:t>
            </a:r>
            <a:r>
              <a:rPr lang="de-CH" b="1" dirty="0" err="1">
                <a:solidFill>
                  <a:schemeClr val="accent6">
                    <a:lumMod val="50000"/>
                  </a:schemeClr>
                </a:solidFill>
              </a:rPr>
              <a:t>pulmonary</a:t>
            </a:r>
            <a:r>
              <a:rPr lang="de-CH" b="1" dirty="0">
                <a:solidFill>
                  <a:schemeClr val="accent6">
                    <a:lumMod val="50000"/>
                  </a:schemeClr>
                </a:solidFill>
              </a:rPr>
              <a:t> (not </a:t>
            </a:r>
            <a:r>
              <a:rPr lang="de-CH" b="1" dirty="0" err="1">
                <a:solidFill>
                  <a:schemeClr val="accent6">
                    <a:lumMod val="50000"/>
                  </a:schemeClr>
                </a:solidFill>
              </a:rPr>
              <a:t>shown</a:t>
            </a:r>
            <a:r>
              <a:rPr lang="de-CH" b="1" dirty="0">
                <a:solidFill>
                  <a:schemeClr val="accent6">
                    <a:lumMod val="50000"/>
                  </a:schemeClr>
                </a:solidFill>
              </a:rPr>
              <a:t>) and </a:t>
            </a:r>
            <a:r>
              <a:rPr lang="de-CH" b="1" dirty="0" err="1">
                <a:solidFill>
                  <a:schemeClr val="accent6">
                    <a:lumMod val="50000"/>
                  </a:schemeClr>
                </a:solidFill>
              </a:rPr>
              <a:t>esophageal</a:t>
            </a:r>
            <a:r>
              <a:rPr lang="de-CH" b="1" dirty="0">
                <a:solidFill>
                  <a:schemeClr val="accent6">
                    <a:lumMod val="50000"/>
                  </a:schemeClr>
                </a:solidFill>
              </a:rPr>
              <a:t> </a:t>
            </a:r>
            <a:r>
              <a:rPr lang="de-CH" b="1" dirty="0" err="1">
                <a:solidFill>
                  <a:schemeClr val="accent6">
                    <a:lumMod val="50000"/>
                  </a:schemeClr>
                </a:solidFill>
              </a:rPr>
              <a:t>plexuses</a:t>
            </a:r>
            <a:r>
              <a:rPr lang="de-CH" b="1" dirty="0">
                <a:solidFill>
                  <a:schemeClr val="accent6">
                    <a:lumMod val="50000"/>
                  </a:schemeClr>
                </a:solidFill>
              </a:rPr>
              <a:t>, </a:t>
            </a:r>
            <a:r>
              <a:rPr lang="de-CH" b="1" dirty="0" err="1">
                <a:solidFill>
                  <a:schemeClr val="accent6">
                    <a:lumMod val="50000"/>
                  </a:schemeClr>
                </a:solidFill>
              </a:rPr>
              <a:t>respectively</a:t>
            </a:r>
            <a:r>
              <a:rPr lang="de-CH" b="1" dirty="0">
                <a:solidFill>
                  <a:schemeClr val="accent6">
                    <a:lumMod val="50000"/>
                  </a:schemeClr>
                </a:solidFill>
              </a:rPr>
              <a:t>.</a:t>
            </a:r>
            <a:br>
              <a:rPr lang="de-CH" b="1" dirty="0">
                <a:solidFill>
                  <a:schemeClr val="accent6">
                    <a:lumMod val="50000"/>
                  </a:schemeClr>
                </a:solidFill>
              </a:rPr>
            </a:br>
            <a:r>
              <a:rPr lang="de-CH" dirty="0"/>
              <a:t>﻿</a:t>
            </a:r>
          </a:p>
          <a:p>
            <a:pPr algn="just"/>
            <a:r>
              <a:rPr lang="de-CH" dirty="0"/>
              <a:t>﻿</a:t>
            </a:r>
            <a:r>
              <a:rPr lang="de-CH" b="1" dirty="0">
                <a:solidFill>
                  <a:schemeClr val="accent6">
                    <a:lumMod val="50000"/>
                  </a:schemeClr>
                </a:solidFill>
              </a:rPr>
              <a:t>The </a:t>
            </a:r>
            <a:r>
              <a:rPr lang="de-CH" b="1" dirty="0" err="1">
                <a:solidFill>
                  <a:schemeClr val="accent6">
                    <a:lumMod val="50000"/>
                  </a:schemeClr>
                </a:solidFill>
              </a:rPr>
              <a:t>right</a:t>
            </a:r>
            <a:r>
              <a:rPr lang="de-CH" b="1" dirty="0">
                <a:solidFill>
                  <a:schemeClr val="accent6">
                    <a:lumMod val="50000"/>
                  </a:schemeClr>
                </a:solidFill>
              </a:rPr>
              <a:t> and </a:t>
            </a:r>
            <a:r>
              <a:rPr lang="de-CH" b="1" dirty="0" err="1">
                <a:solidFill>
                  <a:schemeClr val="accent6">
                    <a:lumMod val="50000"/>
                  </a:schemeClr>
                </a:solidFill>
              </a:rPr>
              <a:t>left</a:t>
            </a:r>
            <a:r>
              <a:rPr lang="de-CH" b="1" dirty="0">
                <a:solidFill>
                  <a:schemeClr val="accent6">
                    <a:lumMod val="50000"/>
                  </a:schemeClr>
                </a:solidFill>
              </a:rPr>
              <a:t> </a:t>
            </a:r>
            <a:r>
              <a:rPr lang="de-CH" b="1" dirty="0" err="1">
                <a:solidFill>
                  <a:schemeClr val="accent6">
                    <a:lumMod val="50000"/>
                  </a:schemeClr>
                </a:solidFill>
              </a:rPr>
              <a:t>vagus</a:t>
            </a:r>
            <a:r>
              <a:rPr lang="de-CH" b="1" dirty="0">
                <a:solidFill>
                  <a:schemeClr val="accent6">
                    <a:lumMod val="50000"/>
                  </a:schemeClr>
                </a:solidFill>
              </a:rPr>
              <a:t> </a:t>
            </a:r>
            <a:r>
              <a:rPr lang="de-CH" b="1" dirty="0" err="1">
                <a:solidFill>
                  <a:schemeClr val="accent6">
                    <a:lumMod val="50000"/>
                  </a:schemeClr>
                </a:solidFill>
              </a:rPr>
              <a:t>nerves</a:t>
            </a:r>
            <a:r>
              <a:rPr lang="de-CH" b="1" dirty="0">
                <a:solidFill>
                  <a:schemeClr val="accent6">
                    <a:lumMod val="50000"/>
                  </a:schemeClr>
                </a:solidFill>
              </a:rPr>
              <a:t>, after </a:t>
            </a:r>
            <a:r>
              <a:rPr lang="de-CH" b="1" dirty="0" err="1">
                <a:solidFill>
                  <a:schemeClr val="accent6">
                    <a:lumMod val="50000"/>
                  </a:schemeClr>
                </a:solidFill>
              </a:rPr>
              <a:t>contributing</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esophageal</a:t>
            </a:r>
            <a:r>
              <a:rPr lang="de-CH" b="1" dirty="0">
                <a:solidFill>
                  <a:schemeClr val="accent6">
                    <a:lumMod val="50000"/>
                  </a:schemeClr>
                </a:solidFill>
              </a:rPr>
              <a:t> </a:t>
            </a:r>
            <a:r>
              <a:rPr lang="de-CH" b="1" dirty="0" err="1">
                <a:solidFill>
                  <a:schemeClr val="accent6">
                    <a:lumMod val="50000"/>
                  </a:schemeClr>
                </a:solidFill>
              </a:rPr>
              <a:t>plexus</a:t>
            </a:r>
            <a:r>
              <a:rPr lang="de-CH" b="1" dirty="0">
                <a:solidFill>
                  <a:schemeClr val="accent6">
                    <a:lumMod val="50000"/>
                  </a:schemeClr>
                </a:solidFill>
              </a:rPr>
              <a:t>, </a:t>
            </a:r>
            <a:r>
              <a:rPr lang="de-CH" b="1" dirty="0" err="1">
                <a:solidFill>
                  <a:schemeClr val="accent6">
                    <a:lumMod val="50000"/>
                  </a:schemeClr>
                </a:solidFill>
              </a:rPr>
              <a:t>re</a:t>
            </a:r>
            <a:r>
              <a:rPr lang="de-CH" b="1" dirty="0">
                <a:solidFill>
                  <a:schemeClr val="accent6">
                    <a:lumMod val="50000"/>
                  </a:schemeClr>
                </a:solidFill>
              </a:rPr>
              <a:t>-form and </a:t>
            </a:r>
            <a:r>
              <a:rPr lang="de-CH" b="1" dirty="0" err="1">
                <a:solidFill>
                  <a:schemeClr val="accent6">
                    <a:lumMod val="50000"/>
                  </a:schemeClr>
                </a:solidFill>
              </a:rPr>
              <a:t>continue</a:t>
            </a:r>
            <a:r>
              <a:rPr lang="de-CH" b="1" dirty="0">
                <a:solidFill>
                  <a:schemeClr val="accent6">
                    <a:lumMod val="50000"/>
                  </a:schemeClr>
                </a:solidFill>
              </a:rPr>
              <a:t> </a:t>
            </a:r>
            <a:r>
              <a:rPr lang="de-CH" b="1" dirty="0" err="1">
                <a:solidFill>
                  <a:schemeClr val="accent6">
                    <a:lumMod val="50000"/>
                  </a:schemeClr>
                </a:solidFill>
              </a:rPr>
              <a:t>into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abdomen</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posterior</a:t>
            </a:r>
            <a:r>
              <a:rPr lang="de-CH" b="1" dirty="0">
                <a:solidFill>
                  <a:schemeClr val="accent6">
                    <a:lumMod val="50000"/>
                  </a:schemeClr>
                </a:solidFill>
              </a:rPr>
              <a:t> and anterior </a:t>
            </a:r>
            <a:r>
              <a:rPr lang="de-CH" b="1" dirty="0" err="1">
                <a:solidFill>
                  <a:schemeClr val="accent6">
                    <a:lumMod val="50000"/>
                  </a:schemeClr>
                </a:solidFill>
              </a:rPr>
              <a:t>vagal</a:t>
            </a:r>
            <a:r>
              <a:rPr lang="de-CH" b="1" dirty="0">
                <a:solidFill>
                  <a:schemeClr val="accent6">
                    <a:lumMod val="50000"/>
                  </a:schemeClr>
                </a:solidFill>
              </a:rPr>
              <a:t> </a:t>
            </a:r>
            <a:r>
              <a:rPr lang="de-CH" b="1" dirty="0" err="1">
                <a:solidFill>
                  <a:schemeClr val="accent6">
                    <a:lumMod val="50000"/>
                  </a:schemeClr>
                </a:solidFill>
              </a:rPr>
              <a:t>trunks</a:t>
            </a:r>
            <a:r>
              <a:rPr lang="de-CH" b="1" dirty="0">
                <a:solidFill>
                  <a:schemeClr val="accent6">
                    <a:lumMod val="50000"/>
                  </a:schemeClr>
                </a:solidFill>
              </a:rPr>
              <a:t>, </a:t>
            </a:r>
            <a:r>
              <a:rPr lang="de-CH" b="1" dirty="0" err="1">
                <a:solidFill>
                  <a:schemeClr val="accent6">
                    <a:lumMod val="50000"/>
                  </a:schemeClr>
                </a:solidFill>
              </a:rPr>
              <a:t>respectively</a:t>
            </a:r>
            <a:r>
              <a:rPr lang="de-CH" dirty="0"/>
              <a:t>. The </a:t>
            </a:r>
            <a:r>
              <a:rPr lang="de-CH" dirty="0" err="1"/>
              <a:t>posterior</a:t>
            </a:r>
            <a:r>
              <a:rPr lang="de-CH" dirty="0"/>
              <a:t> </a:t>
            </a:r>
            <a:r>
              <a:rPr lang="de-CH" dirty="0" err="1"/>
              <a:t>vagal</a:t>
            </a:r>
            <a:r>
              <a:rPr lang="de-CH" dirty="0"/>
              <a:t> </a:t>
            </a:r>
            <a:r>
              <a:rPr lang="de-CH" dirty="0" err="1"/>
              <a:t>trunk</a:t>
            </a:r>
            <a:r>
              <a:rPr lang="de-CH" dirty="0"/>
              <a:t> </a:t>
            </a:r>
            <a:r>
              <a:rPr lang="de-CH" dirty="0" err="1"/>
              <a:t>gives</a:t>
            </a:r>
            <a:r>
              <a:rPr lang="de-CH" dirty="0"/>
              <a:t> </a:t>
            </a:r>
            <a:r>
              <a:rPr lang="de-CH" dirty="0" err="1"/>
              <a:t>rise</a:t>
            </a:r>
            <a:r>
              <a:rPr lang="de-CH" dirty="0"/>
              <a:t> </a:t>
            </a:r>
            <a:r>
              <a:rPr lang="de-CH" dirty="0" err="1"/>
              <a:t>to</a:t>
            </a:r>
            <a:r>
              <a:rPr lang="de-CH" dirty="0"/>
              <a:t> </a:t>
            </a:r>
            <a:r>
              <a:rPr lang="de-CH" dirty="0" err="1"/>
              <a:t>the</a:t>
            </a:r>
            <a:r>
              <a:rPr lang="de-CH" dirty="0"/>
              <a:t> </a:t>
            </a:r>
            <a:r>
              <a:rPr lang="de-CH" dirty="0" err="1"/>
              <a:t>posterior</a:t>
            </a:r>
            <a:r>
              <a:rPr lang="de-CH" dirty="0"/>
              <a:t> </a:t>
            </a:r>
            <a:r>
              <a:rPr lang="de-CH" dirty="0" err="1"/>
              <a:t>gastric</a:t>
            </a:r>
            <a:r>
              <a:rPr lang="de-CH" dirty="0"/>
              <a:t> </a:t>
            </a:r>
            <a:r>
              <a:rPr lang="de-CH" dirty="0" err="1"/>
              <a:t>branch</a:t>
            </a:r>
            <a:r>
              <a:rPr lang="de-CH" dirty="0"/>
              <a:t>, </a:t>
            </a:r>
            <a:r>
              <a:rPr lang="de-CH" dirty="0" err="1"/>
              <a:t>most</a:t>
            </a:r>
            <a:r>
              <a:rPr lang="de-CH" dirty="0"/>
              <a:t> </a:t>
            </a:r>
            <a:r>
              <a:rPr lang="de-CH" dirty="0" err="1"/>
              <a:t>of</a:t>
            </a:r>
            <a:r>
              <a:rPr lang="de-CH" dirty="0"/>
              <a:t> </a:t>
            </a:r>
            <a:r>
              <a:rPr lang="de-CH" dirty="0" err="1"/>
              <a:t>the</a:t>
            </a:r>
            <a:r>
              <a:rPr lang="de-CH" dirty="0"/>
              <a:t> </a:t>
            </a:r>
            <a:r>
              <a:rPr lang="de-CH" dirty="0" err="1"/>
              <a:t>fibers</a:t>
            </a:r>
            <a:r>
              <a:rPr lang="de-CH" dirty="0"/>
              <a:t> </a:t>
            </a:r>
            <a:r>
              <a:rPr lang="de-CH" dirty="0" err="1"/>
              <a:t>of</a:t>
            </a:r>
            <a:r>
              <a:rPr lang="de-CH" dirty="0"/>
              <a:t> </a:t>
            </a:r>
            <a:r>
              <a:rPr lang="de-CH" dirty="0" err="1"/>
              <a:t>the</a:t>
            </a:r>
            <a:r>
              <a:rPr lang="de-CH" dirty="0"/>
              <a:t> </a:t>
            </a:r>
            <a:r>
              <a:rPr lang="de-CH" dirty="0" err="1"/>
              <a:t>celiac</a:t>
            </a:r>
            <a:r>
              <a:rPr lang="de-CH" dirty="0"/>
              <a:t>, </a:t>
            </a:r>
            <a:r>
              <a:rPr lang="de-CH" dirty="0" err="1"/>
              <a:t>pancreatic</a:t>
            </a:r>
            <a:r>
              <a:rPr lang="de-CH" dirty="0"/>
              <a:t>, </a:t>
            </a:r>
            <a:r>
              <a:rPr lang="de-CH" dirty="0" err="1"/>
              <a:t>splenic</a:t>
            </a:r>
            <a:r>
              <a:rPr lang="de-CH" dirty="0"/>
              <a:t>, renal, </a:t>
            </a:r>
            <a:r>
              <a:rPr lang="de-CH" dirty="0" err="1"/>
              <a:t>suprarenal</a:t>
            </a:r>
            <a:r>
              <a:rPr lang="de-CH" dirty="0"/>
              <a:t> (not </a:t>
            </a:r>
            <a:r>
              <a:rPr lang="de-CH" dirty="0" err="1"/>
              <a:t>shown</a:t>
            </a:r>
            <a:r>
              <a:rPr lang="de-CH" dirty="0"/>
              <a:t>) and </a:t>
            </a:r>
            <a:r>
              <a:rPr lang="de-CH" dirty="0" err="1"/>
              <a:t>intermesenteric</a:t>
            </a:r>
            <a:r>
              <a:rPr lang="de-CH" dirty="0"/>
              <a:t> </a:t>
            </a:r>
            <a:r>
              <a:rPr lang="de-CH" dirty="0" err="1"/>
              <a:t>plexuses</a:t>
            </a:r>
            <a:r>
              <a:rPr lang="de-CH" dirty="0"/>
              <a:t>, </a:t>
            </a:r>
            <a:r>
              <a:rPr lang="de-CH" dirty="0" err="1"/>
              <a:t>as</a:t>
            </a:r>
            <a:r>
              <a:rPr lang="de-CH" dirty="0"/>
              <a:t> </a:t>
            </a:r>
            <a:r>
              <a:rPr lang="de-CH" dirty="0" err="1"/>
              <a:t>well</a:t>
            </a:r>
            <a:r>
              <a:rPr lang="de-CH" dirty="0"/>
              <a:t> </a:t>
            </a:r>
            <a:r>
              <a:rPr lang="de-CH" dirty="0" err="1"/>
              <a:t>as</a:t>
            </a:r>
            <a:r>
              <a:rPr lang="de-CH" dirty="0"/>
              <a:t> </a:t>
            </a:r>
            <a:r>
              <a:rPr lang="de-CH" dirty="0" err="1"/>
              <a:t>the</a:t>
            </a:r>
            <a:r>
              <a:rPr lang="de-CH" dirty="0"/>
              <a:t> intestinal </a:t>
            </a:r>
            <a:r>
              <a:rPr lang="de-CH" dirty="0" err="1"/>
              <a:t>branches</a:t>
            </a:r>
            <a:r>
              <a:rPr lang="de-CH" dirty="0"/>
              <a:t> </a:t>
            </a:r>
            <a:r>
              <a:rPr lang="de-CH" dirty="0" err="1"/>
              <a:t>of</a:t>
            </a:r>
            <a:r>
              <a:rPr lang="de-CH" dirty="0"/>
              <a:t> </a:t>
            </a:r>
            <a:r>
              <a:rPr lang="de-CH" dirty="0" err="1"/>
              <a:t>the</a:t>
            </a:r>
            <a:r>
              <a:rPr lang="de-CH" dirty="0"/>
              <a:t> </a:t>
            </a:r>
            <a:r>
              <a:rPr lang="de-CH" dirty="0" err="1"/>
              <a:t>vagus</a:t>
            </a:r>
            <a:r>
              <a:rPr lang="de-CH" dirty="0"/>
              <a:t> nerve. The anterior </a:t>
            </a:r>
            <a:r>
              <a:rPr lang="de-CH" dirty="0" err="1"/>
              <a:t>vagal</a:t>
            </a:r>
            <a:r>
              <a:rPr lang="de-CH" dirty="0"/>
              <a:t> </a:t>
            </a:r>
            <a:r>
              <a:rPr lang="de-CH" dirty="0" err="1"/>
              <a:t>trunk</a:t>
            </a:r>
            <a:r>
              <a:rPr lang="de-CH" dirty="0"/>
              <a:t> </a:t>
            </a:r>
            <a:r>
              <a:rPr lang="de-CH" dirty="0" err="1"/>
              <a:t>gives</a:t>
            </a:r>
            <a:r>
              <a:rPr lang="de-CH" dirty="0"/>
              <a:t> off </a:t>
            </a:r>
            <a:r>
              <a:rPr lang="de-CH" dirty="0" err="1"/>
              <a:t>the</a:t>
            </a:r>
            <a:r>
              <a:rPr lang="de-CH" dirty="0"/>
              <a:t> anterior </a:t>
            </a:r>
            <a:r>
              <a:rPr lang="de-CH" dirty="0" err="1"/>
              <a:t>gastric</a:t>
            </a:r>
            <a:r>
              <a:rPr lang="de-CH" dirty="0"/>
              <a:t> </a:t>
            </a:r>
            <a:r>
              <a:rPr lang="de-CH" dirty="0" err="1"/>
              <a:t>branch</a:t>
            </a:r>
            <a:r>
              <a:rPr lang="de-CH" dirty="0"/>
              <a:t> and </a:t>
            </a:r>
            <a:r>
              <a:rPr lang="de-CH" dirty="0" err="1"/>
              <a:t>the</a:t>
            </a:r>
            <a:r>
              <a:rPr lang="de-CH" dirty="0"/>
              <a:t> </a:t>
            </a:r>
            <a:r>
              <a:rPr lang="de-CH" dirty="0" err="1"/>
              <a:t>hepatic</a:t>
            </a:r>
            <a:r>
              <a:rPr lang="de-CH" dirty="0"/>
              <a:t> </a:t>
            </a:r>
            <a:r>
              <a:rPr lang="de-CH" dirty="0" err="1"/>
              <a:t>branch</a:t>
            </a:r>
            <a:r>
              <a:rPr lang="de-CH" dirty="0"/>
              <a:t> </a:t>
            </a:r>
            <a:r>
              <a:rPr lang="de-CH" dirty="0" err="1"/>
              <a:t>which</a:t>
            </a:r>
            <a:r>
              <a:rPr lang="de-CH" dirty="0"/>
              <a:t> </a:t>
            </a:r>
            <a:r>
              <a:rPr lang="de-CH" dirty="0" err="1"/>
              <a:t>contributes</a:t>
            </a:r>
            <a:r>
              <a:rPr lang="de-CH" dirty="0"/>
              <a:t> </a:t>
            </a:r>
            <a:r>
              <a:rPr lang="de-CH" dirty="0" err="1"/>
              <a:t>to</a:t>
            </a:r>
            <a:r>
              <a:rPr lang="de-CH" dirty="0"/>
              <a:t> </a:t>
            </a:r>
            <a:r>
              <a:rPr lang="de-CH" dirty="0" err="1"/>
              <a:t>the</a:t>
            </a:r>
            <a:r>
              <a:rPr lang="de-CH" dirty="0"/>
              <a:t> </a:t>
            </a:r>
            <a:r>
              <a:rPr lang="de-CH" dirty="0" err="1"/>
              <a:t>hepatic</a:t>
            </a:r>
            <a:r>
              <a:rPr lang="de-CH" dirty="0"/>
              <a:t> </a:t>
            </a:r>
            <a:r>
              <a:rPr lang="de-CH" dirty="0" err="1"/>
              <a:t>plexus</a:t>
            </a:r>
            <a:r>
              <a:rPr lang="de-CH" dirty="0"/>
              <a:t>, but not </a:t>
            </a:r>
            <a:r>
              <a:rPr lang="de-CH" dirty="0" err="1"/>
              <a:t>the</a:t>
            </a:r>
            <a:r>
              <a:rPr lang="de-CH" dirty="0"/>
              <a:t> superior </a:t>
            </a:r>
            <a:r>
              <a:rPr lang="de-CH" dirty="0" err="1"/>
              <a:t>mesenteric</a:t>
            </a:r>
            <a:r>
              <a:rPr lang="de-CH" dirty="0"/>
              <a:t> </a:t>
            </a:r>
            <a:r>
              <a:rPr lang="de-CH" dirty="0" err="1"/>
              <a:t>ganglion</a:t>
            </a:r>
            <a:r>
              <a:rPr lang="de-CH" dirty="0"/>
              <a:t> </a:t>
            </a:r>
            <a:r>
              <a:rPr lang="de-CH" dirty="0" err="1"/>
              <a:t>which</a:t>
            </a:r>
            <a:r>
              <a:rPr lang="de-CH" dirty="0"/>
              <a:t> </a:t>
            </a:r>
            <a:r>
              <a:rPr lang="de-CH" dirty="0" err="1"/>
              <a:t>contains</a:t>
            </a:r>
            <a:r>
              <a:rPr lang="de-CH" dirty="0"/>
              <a:t> </a:t>
            </a:r>
            <a:r>
              <a:rPr lang="de-CH" dirty="0" err="1"/>
              <a:t>sympathetic</a:t>
            </a:r>
            <a:r>
              <a:rPr lang="de-CH" dirty="0"/>
              <a:t> </a:t>
            </a:r>
            <a:r>
              <a:rPr lang="de-CH" dirty="0" err="1"/>
              <a:t>fibers</a:t>
            </a:r>
            <a:r>
              <a:rPr lang="de-CH" dirty="0"/>
              <a:t>.</a:t>
            </a:r>
            <a:endParaRPr lang="el-GR" dirty="0"/>
          </a:p>
        </p:txBody>
      </p:sp>
      <p:pic>
        <p:nvPicPr>
          <p:cNvPr id="43010" name="Picture 2" descr="undefined">
            <a:extLst>
              <a:ext uri="{FF2B5EF4-FFF2-40B4-BE49-F238E27FC236}">
                <a16:creationId xmlns:a16="http://schemas.microsoft.com/office/drawing/2014/main" id="{692474E9-4C22-F189-B5F0-5249D8B9C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2933" y="643467"/>
            <a:ext cx="4682066" cy="612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6262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D9AB81-AF39-C862-A2BF-16EF3A015E58}"/>
              </a:ext>
            </a:extLst>
          </p:cNvPr>
          <p:cNvSpPr>
            <a:spLocks noGrp="1"/>
          </p:cNvSpPr>
          <p:nvPr>
            <p:ph type="title"/>
          </p:nvPr>
        </p:nvSpPr>
        <p:spPr>
          <a:xfrm>
            <a:off x="79899" y="27789"/>
            <a:ext cx="6016102" cy="611404"/>
          </a:xfrm>
        </p:spPr>
        <p:txBody>
          <a:bodyPr>
            <a:normAutofit fontScale="90000"/>
          </a:bodyPr>
          <a:lstStyle/>
          <a:p>
            <a:r>
              <a:rPr lang="en" sz="3600" b="1" dirty="0">
                <a:solidFill>
                  <a:schemeClr val="accent3"/>
                </a:solidFill>
              </a:rPr>
              <a:t>Course / Divisions of the </a:t>
            </a:r>
            <a:r>
              <a:rPr lang="en" sz="3600" b="1" dirty="0" err="1">
                <a:solidFill>
                  <a:schemeClr val="accent3"/>
                </a:solidFill>
              </a:rPr>
              <a:t>vagus</a:t>
            </a:r>
            <a:r>
              <a:rPr lang="en" sz="3600" b="1" dirty="0">
                <a:solidFill>
                  <a:schemeClr val="accent3"/>
                </a:solidFill>
              </a:rPr>
              <a:t> nerve</a:t>
            </a:r>
            <a:endParaRPr lang="el-GR" sz="3600" b="1" dirty="0">
              <a:solidFill>
                <a:schemeClr val="accent3"/>
              </a:solidFill>
            </a:endParaRPr>
          </a:p>
        </p:txBody>
      </p:sp>
      <p:sp>
        <p:nvSpPr>
          <p:cNvPr id="4" name="Θέση κειμένου 3">
            <a:extLst>
              <a:ext uri="{FF2B5EF4-FFF2-40B4-BE49-F238E27FC236}">
                <a16:creationId xmlns:a16="http://schemas.microsoft.com/office/drawing/2014/main" id="{7FAAEFDB-734F-64FA-5C7B-20F64321722A}"/>
              </a:ext>
            </a:extLst>
          </p:cNvPr>
          <p:cNvSpPr>
            <a:spLocks noGrp="1"/>
          </p:cNvSpPr>
          <p:nvPr>
            <p:ph type="body" idx="1"/>
          </p:nvPr>
        </p:nvSpPr>
        <p:spPr>
          <a:xfrm>
            <a:off x="1113901" y="3032789"/>
            <a:ext cx="1531645" cy="396211"/>
          </a:xfrm>
        </p:spPr>
        <p:txBody>
          <a:bodyPr>
            <a:normAutofit fontScale="92500" lnSpcReduction="20000"/>
          </a:bodyPr>
          <a:lstStyle/>
          <a:p>
            <a:r>
              <a:rPr lang="el-GR" dirty="0"/>
              <a:t> </a:t>
            </a:r>
          </a:p>
        </p:txBody>
      </p:sp>
      <p:sp>
        <p:nvSpPr>
          <p:cNvPr id="5" name="Θέση περιεχομένου 4">
            <a:extLst>
              <a:ext uri="{FF2B5EF4-FFF2-40B4-BE49-F238E27FC236}">
                <a16:creationId xmlns:a16="http://schemas.microsoft.com/office/drawing/2014/main" id="{F85B9CB5-4928-2608-BE49-45AD5F0FB013}"/>
              </a:ext>
            </a:extLst>
          </p:cNvPr>
          <p:cNvSpPr>
            <a:spLocks noGrp="1"/>
          </p:cNvSpPr>
          <p:nvPr>
            <p:ph sz="half" idx="2"/>
          </p:nvPr>
        </p:nvSpPr>
        <p:spPr>
          <a:xfrm>
            <a:off x="872616" y="639193"/>
            <a:ext cx="4013418" cy="1944209"/>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l-GR" sz="2000" b="1" dirty="0">
                <a:solidFill>
                  <a:schemeClr val="accent4"/>
                </a:solidFill>
              </a:rPr>
              <a:t>                   #1 </a:t>
            </a:r>
            <a:r>
              <a:rPr lang="en-US" sz="2000" b="1" dirty="0">
                <a:solidFill>
                  <a:schemeClr val="accent4"/>
                </a:solidFill>
              </a:rPr>
              <a:t>Cranial</a:t>
            </a:r>
            <a:endParaRPr lang="el-GR" sz="2000" b="1" dirty="0">
              <a:solidFill>
                <a:schemeClr val="accent4"/>
              </a:solidFill>
            </a:endParaRPr>
          </a:p>
          <a:p>
            <a:r>
              <a:rPr lang="en" sz="2000" dirty="0"/>
              <a:t>rootlets from medulla</a:t>
            </a:r>
          </a:p>
          <a:p>
            <a:r>
              <a:rPr lang="en" sz="2000" dirty="0"/>
              <a:t> branches include </a:t>
            </a:r>
          </a:p>
          <a:p>
            <a:pPr lvl="1">
              <a:buFont typeface="Wingdings" pitchFamily="2" charset="2"/>
              <a:buChar char="§"/>
            </a:pPr>
            <a:r>
              <a:rPr lang="en" sz="1600" dirty="0"/>
              <a:t>meningeal (for dura) and </a:t>
            </a:r>
          </a:p>
          <a:p>
            <a:pPr lvl="1">
              <a:buFont typeface="Wingdings" pitchFamily="2" charset="2"/>
              <a:buChar char="§"/>
            </a:pPr>
            <a:r>
              <a:rPr lang="en" sz="1600" dirty="0"/>
              <a:t>auricular branch.</a:t>
            </a:r>
            <a:endParaRPr lang="el-GR" sz="1600" dirty="0"/>
          </a:p>
        </p:txBody>
      </p:sp>
      <p:sp>
        <p:nvSpPr>
          <p:cNvPr id="6" name="Θέση κειμένου 5">
            <a:extLst>
              <a:ext uri="{FF2B5EF4-FFF2-40B4-BE49-F238E27FC236}">
                <a16:creationId xmlns:a16="http://schemas.microsoft.com/office/drawing/2014/main" id="{D920892A-66B0-ACD7-B4A9-D98D92CD6D64}"/>
              </a:ext>
            </a:extLst>
          </p:cNvPr>
          <p:cNvSpPr>
            <a:spLocks noGrp="1"/>
          </p:cNvSpPr>
          <p:nvPr>
            <p:ph type="body" sz="quarter" idx="3"/>
          </p:nvPr>
        </p:nvSpPr>
        <p:spPr>
          <a:xfrm>
            <a:off x="6249357" y="157327"/>
            <a:ext cx="5666913" cy="2985492"/>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l-GR" dirty="0">
                <a:solidFill>
                  <a:schemeClr val="accent4"/>
                </a:solidFill>
              </a:rPr>
              <a:t>                                                #2 </a:t>
            </a:r>
            <a:r>
              <a:rPr lang="en-US" dirty="0">
                <a:solidFill>
                  <a:schemeClr val="accent4"/>
                </a:solidFill>
              </a:rPr>
              <a:t>Cervical</a:t>
            </a:r>
            <a:endParaRPr lang="el-GR" dirty="0">
              <a:solidFill>
                <a:schemeClr val="accent4"/>
              </a:solidFill>
            </a:endParaRPr>
          </a:p>
          <a:p>
            <a:pPr marL="342900" indent="-342900">
              <a:buFont typeface="Arial" panose="020B0604020202020204" pitchFamily="34" charset="0"/>
              <a:buChar char="•"/>
            </a:pPr>
            <a:r>
              <a:rPr lang="en" b="0" dirty="0"/>
              <a:t>exits via jugular foramen</a:t>
            </a:r>
          </a:p>
          <a:p>
            <a:pPr marL="342900" indent="-342900">
              <a:buFont typeface="Arial" panose="020B0604020202020204" pitchFamily="34" charset="0"/>
              <a:buChar char="•"/>
            </a:pPr>
            <a:r>
              <a:rPr lang="en" b="0" dirty="0"/>
              <a:t>descends in the neck within carotid sheath</a:t>
            </a:r>
          </a:p>
          <a:p>
            <a:pPr marL="342900" indent="-342900">
              <a:buFont typeface="Arial" panose="020B0604020202020204" pitchFamily="34" charset="0"/>
              <a:buChar char="•"/>
            </a:pPr>
            <a:r>
              <a:rPr lang="en-US" b="0" dirty="0"/>
              <a:t>Branches: </a:t>
            </a:r>
            <a:endParaRPr lang="el-GR" b="0" dirty="0"/>
          </a:p>
          <a:p>
            <a:pPr marL="457200" indent="-457200">
              <a:buFont typeface="+mj-lt"/>
              <a:buAutoNum type="alphaUcPeriod"/>
            </a:pPr>
            <a:r>
              <a:rPr lang="en" b="0" dirty="0"/>
              <a:t>pharyngeal,</a:t>
            </a:r>
          </a:p>
          <a:p>
            <a:pPr marL="457200" indent="-457200">
              <a:buFont typeface="+mj-lt"/>
              <a:buAutoNum type="alphaUcPeriod"/>
            </a:pPr>
            <a:r>
              <a:rPr lang="en" b="0" dirty="0"/>
              <a:t> superior laryngeal,</a:t>
            </a:r>
          </a:p>
          <a:p>
            <a:pPr marL="457200" indent="-457200">
              <a:buFont typeface="+mj-lt"/>
              <a:buAutoNum type="alphaUcPeriod"/>
            </a:pPr>
            <a:r>
              <a:rPr lang="en" b="0" dirty="0"/>
              <a:t> cervical cardiac branches, </a:t>
            </a:r>
          </a:p>
          <a:p>
            <a:pPr marL="457200" indent="-457200">
              <a:buFont typeface="+mj-lt"/>
              <a:buAutoNum type="alphaUcPeriod"/>
            </a:pPr>
            <a:r>
              <a:rPr lang="en" b="0" dirty="0"/>
              <a:t>right recurrent laryngeal.</a:t>
            </a:r>
            <a:endParaRPr lang="el-GR" b="0" dirty="0"/>
          </a:p>
        </p:txBody>
      </p:sp>
      <p:sp>
        <p:nvSpPr>
          <p:cNvPr id="7" name="Θέση περιεχομένου 6">
            <a:extLst>
              <a:ext uri="{FF2B5EF4-FFF2-40B4-BE49-F238E27FC236}">
                <a16:creationId xmlns:a16="http://schemas.microsoft.com/office/drawing/2014/main" id="{5687F8A7-3D9A-0D29-54CC-8DFCDFDBAF13}"/>
              </a:ext>
            </a:extLst>
          </p:cNvPr>
          <p:cNvSpPr>
            <a:spLocks noGrp="1"/>
          </p:cNvSpPr>
          <p:nvPr>
            <p:ph sz="quarter" idx="4"/>
          </p:nvPr>
        </p:nvSpPr>
        <p:spPr>
          <a:xfrm>
            <a:off x="663991" y="2669829"/>
            <a:ext cx="4430668" cy="4050566"/>
          </a:xfrm>
        </p:spPr>
        <p:style>
          <a:lnRef idx="2">
            <a:schemeClr val="accent1"/>
          </a:lnRef>
          <a:fillRef idx="1">
            <a:schemeClr val="lt1"/>
          </a:fillRef>
          <a:effectRef idx="0">
            <a:schemeClr val="accent1"/>
          </a:effectRef>
          <a:fontRef idx="minor">
            <a:schemeClr val="dk1"/>
          </a:fontRef>
        </p:style>
        <p:txBody>
          <a:bodyPr>
            <a:normAutofit fontScale="47500" lnSpcReduction="20000"/>
          </a:bodyPr>
          <a:lstStyle/>
          <a:p>
            <a:pPr marL="0" indent="0">
              <a:buNone/>
            </a:pPr>
            <a:r>
              <a:rPr lang="el-GR" sz="4200" b="1" dirty="0">
                <a:solidFill>
                  <a:schemeClr val="accent4"/>
                </a:solidFill>
              </a:rPr>
              <a:t>                   #3 </a:t>
            </a:r>
            <a:r>
              <a:rPr lang="en-US" sz="4200" b="1" dirty="0">
                <a:solidFill>
                  <a:schemeClr val="accent4"/>
                </a:solidFill>
              </a:rPr>
              <a:t>Thoracic</a:t>
            </a:r>
            <a:endParaRPr lang="el-GR" sz="4200" b="1" dirty="0">
              <a:solidFill>
                <a:schemeClr val="accent4"/>
              </a:solidFill>
            </a:endParaRPr>
          </a:p>
          <a:p>
            <a:r>
              <a:rPr lang="en" sz="4000" dirty="0"/>
              <a:t>enters thorax</a:t>
            </a:r>
          </a:p>
          <a:p>
            <a:r>
              <a:rPr lang="en-US" sz="3800" dirty="0"/>
              <a:t>L</a:t>
            </a:r>
            <a:r>
              <a:rPr lang="en" sz="4000" dirty="0"/>
              <a:t>eft contributes to anterior esophageal plexus</a:t>
            </a:r>
          </a:p>
          <a:p>
            <a:r>
              <a:rPr lang="en" sz="4000" dirty="0"/>
              <a:t>right to posterior esophageal plexus.</a:t>
            </a:r>
          </a:p>
          <a:p>
            <a:r>
              <a:rPr lang="en" sz="3800" dirty="0"/>
              <a:t>From the plexuses-&gt; formation of the posterior and anterior </a:t>
            </a:r>
            <a:r>
              <a:rPr lang="en" sz="3800" dirty="0" err="1"/>
              <a:t>vagus</a:t>
            </a:r>
            <a:r>
              <a:rPr lang="en" sz="3800" dirty="0"/>
              <a:t> nerves.</a:t>
            </a:r>
          </a:p>
          <a:p>
            <a:r>
              <a:rPr lang="en" sz="4000" dirty="0"/>
              <a:t>Branches:</a:t>
            </a:r>
          </a:p>
          <a:p>
            <a:pPr marL="742950" indent="-742950">
              <a:buFont typeface="+mj-lt"/>
              <a:buAutoNum type="alphaUcPeriod"/>
            </a:pPr>
            <a:r>
              <a:rPr lang="en" sz="4000" dirty="0"/>
              <a:t> left recurrent laryngeal,</a:t>
            </a:r>
          </a:p>
          <a:p>
            <a:pPr marL="742950" indent="-742950">
              <a:buFont typeface="+mj-lt"/>
              <a:buAutoNum type="alphaUcPeriod"/>
            </a:pPr>
            <a:r>
              <a:rPr lang="en" sz="4000" dirty="0"/>
              <a:t>thoracic cardiac</a:t>
            </a:r>
          </a:p>
          <a:p>
            <a:pPr marL="742950" indent="-742950">
              <a:buFont typeface="+mj-lt"/>
              <a:buAutoNum type="alphaUcPeriod"/>
            </a:pPr>
            <a:r>
              <a:rPr lang="en" sz="4000" dirty="0"/>
              <a:t>Pulmonary</a:t>
            </a:r>
          </a:p>
          <a:p>
            <a:pPr marL="742950" indent="-742950">
              <a:buFont typeface="+mj-lt"/>
              <a:buAutoNum type="alphaUcPeriod"/>
            </a:pPr>
            <a:r>
              <a:rPr lang="en" sz="4000" dirty="0"/>
              <a:t>esophageal plexus branches.</a:t>
            </a:r>
            <a:endParaRPr lang="en-US" sz="3800" dirty="0"/>
          </a:p>
          <a:p>
            <a:endParaRPr lang="el-GR" sz="3300" b="1" dirty="0">
              <a:solidFill>
                <a:schemeClr val="accent4"/>
              </a:solidFill>
            </a:endParaRPr>
          </a:p>
          <a:p>
            <a:endParaRPr lang="el-GR" dirty="0"/>
          </a:p>
        </p:txBody>
      </p:sp>
      <p:sp>
        <p:nvSpPr>
          <p:cNvPr id="8" name="TextBox 7">
            <a:extLst>
              <a:ext uri="{FF2B5EF4-FFF2-40B4-BE49-F238E27FC236}">
                <a16:creationId xmlns:a16="http://schemas.microsoft.com/office/drawing/2014/main" id="{47EBFC88-67DE-7065-D0C6-C96486D563FA}"/>
              </a:ext>
            </a:extLst>
          </p:cNvPr>
          <p:cNvSpPr txBox="1"/>
          <p:nvPr/>
        </p:nvSpPr>
        <p:spPr>
          <a:xfrm>
            <a:off x="5544569" y="3429000"/>
            <a:ext cx="5832629" cy="31700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2000" b="1" dirty="0">
                <a:solidFill>
                  <a:schemeClr val="accent4"/>
                </a:solidFill>
              </a:rPr>
              <a:t>                                     #4 </a:t>
            </a:r>
            <a:r>
              <a:rPr lang="en-US" sz="2000" b="1" dirty="0">
                <a:solidFill>
                  <a:schemeClr val="accent4"/>
                </a:solidFill>
              </a:rPr>
              <a:t>Abdominal</a:t>
            </a:r>
            <a:endParaRPr lang="el-GR" sz="2000" b="1" dirty="0">
              <a:solidFill>
                <a:schemeClr val="accent4"/>
              </a:solidFill>
            </a:endParaRPr>
          </a:p>
          <a:p>
            <a:pPr marL="285750" indent="-285750">
              <a:buFont typeface="Arial" panose="020B0604020202020204" pitchFamily="34" charset="0"/>
              <a:buChar char="•"/>
            </a:pPr>
            <a:r>
              <a:rPr lang="en" dirty="0"/>
              <a:t>anterior and posterior vagal trunks pass through esophageal hiatus to abdomen.</a:t>
            </a:r>
          </a:p>
          <a:p>
            <a:pPr marL="285750" indent="-285750">
              <a:buFont typeface="Arial" panose="020B0604020202020204" pitchFamily="34" charset="0"/>
              <a:buChar char="•"/>
            </a:pPr>
            <a:r>
              <a:rPr lang="en-US" dirty="0">
                <a:solidFill>
                  <a:schemeClr val="tx1"/>
                </a:solidFill>
              </a:rPr>
              <a:t>Branches:</a:t>
            </a:r>
            <a:endParaRPr lang="el-GR" dirty="0">
              <a:solidFill>
                <a:schemeClr val="tx1"/>
              </a:solidFill>
            </a:endParaRPr>
          </a:p>
          <a:p>
            <a:pPr marL="342900" indent="-342900">
              <a:buFont typeface="+mj-lt"/>
              <a:buAutoNum type="alphaUcPeriod"/>
            </a:pPr>
            <a:r>
              <a:rPr lang="en" dirty="0"/>
              <a:t>esophageal, </a:t>
            </a:r>
          </a:p>
          <a:p>
            <a:pPr marL="342900" indent="-342900">
              <a:buFont typeface="+mj-lt"/>
              <a:buAutoNum type="alphaUcPeriod"/>
            </a:pPr>
            <a:r>
              <a:rPr lang="en" dirty="0"/>
              <a:t>gastric, </a:t>
            </a:r>
          </a:p>
          <a:p>
            <a:pPr marL="342900" indent="-342900">
              <a:buFont typeface="+mj-lt"/>
              <a:buAutoNum type="alphaUcPeriod"/>
            </a:pPr>
            <a:r>
              <a:rPr lang="en" dirty="0"/>
              <a:t>hepatic, </a:t>
            </a:r>
          </a:p>
          <a:p>
            <a:pPr marL="342900" indent="-342900">
              <a:buFont typeface="+mj-lt"/>
              <a:buAutoNum type="alphaUcPeriod"/>
            </a:pPr>
            <a:r>
              <a:rPr lang="en" dirty="0"/>
              <a:t>celiac, </a:t>
            </a:r>
          </a:p>
          <a:p>
            <a:pPr marL="342900" indent="-342900">
              <a:buFont typeface="+mj-lt"/>
              <a:buAutoNum type="alphaUcPeriod"/>
            </a:pPr>
            <a:r>
              <a:rPr lang="en" dirty="0"/>
              <a:t>pyloric, </a:t>
            </a:r>
          </a:p>
          <a:p>
            <a:pPr marL="342900" indent="-342900">
              <a:buFont typeface="+mj-lt"/>
              <a:buAutoNum type="alphaUcPeriod"/>
            </a:pPr>
            <a:r>
              <a:rPr lang="en" dirty="0"/>
              <a:t>renal, </a:t>
            </a:r>
          </a:p>
          <a:p>
            <a:pPr marL="342900" indent="-342900">
              <a:buFont typeface="+mj-lt"/>
              <a:buAutoNum type="alphaUcPeriod"/>
            </a:pPr>
            <a:r>
              <a:rPr lang="en" dirty="0"/>
              <a:t>intestinal branches.</a:t>
            </a:r>
          </a:p>
        </p:txBody>
      </p:sp>
    </p:spTree>
    <p:extLst>
      <p:ext uri="{BB962C8B-B14F-4D97-AF65-F5344CB8AC3E}">
        <p14:creationId xmlns:p14="http://schemas.microsoft.com/office/powerpoint/2010/main" val="919778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77846D1-10E4-0A6C-13D2-E15634816295}"/>
              </a:ext>
            </a:extLst>
          </p:cNvPr>
          <p:cNvPicPr>
            <a:picLocks noChangeAspect="1"/>
          </p:cNvPicPr>
          <p:nvPr/>
        </p:nvPicPr>
        <p:blipFill>
          <a:blip r:embed="rId2"/>
          <a:stretch>
            <a:fillRect/>
          </a:stretch>
        </p:blipFill>
        <p:spPr>
          <a:xfrm>
            <a:off x="2114550" y="0"/>
            <a:ext cx="8412480" cy="6858000"/>
          </a:xfrm>
          <a:prstGeom prst="rect">
            <a:avLst/>
          </a:prstGeom>
        </p:spPr>
      </p:pic>
    </p:spTree>
    <p:extLst>
      <p:ext uri="{BB962C8B-B14F-4D97-AF65-F5344CB8AC3E}">
        <p14:creationId xmlns:p14="http://schemas.microsoft.com/office/powerpoint/2010/main" val="18200996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F7AE181F-91FE-01CA-A002-BD6A373B7B82}"/>
              </a:ext>
            </a:extLst>
          </p:cNvPr>
          <p:cNvGraphicFramePr>
            <a:graphicFrameLocks noGrp="1"/>
          </p:cNvGraphicFramePr>
          <p:nvPr>
            <p:extLst>
              <p:ext uri="{D42A27DB-BD31-4B8C-83A1-F6EECF244321}">
                <p14:modId xmlns:p14="http://schemas.microsoft.com/office/powerpoint/2010/main" val="3945743921"/>
              </p:ext>
            </p:extLst>
          </p:nvPr>
        </p:nvGraphicFramePr>
        <p:xfrm>
          <a:off x="220133" y="145231"/>
          <a:ext cx="11751733" cy="6567537"/>
        </p:xfrm>
        <a:graphic>
          <a:graphicData uri="http://schemas.openxmlformats.org/drawingml/2006/table">
            <a:tbl>
              <a:tblPr/>
              <a:tblGrid>
                <a:gridCol w="1450623">
                  <a:extLst>
                    <a:ext uri="{9D8B030D-6E8A-4147-A177-3AD203B41FA5}">
                      <a16:colId xmlns:a16="http://schemas.microsoft.com/office/drawing/2014/main" val="2379615142"/>
                    </a:ext>
                  </a:extLst>
                </a:gridCol>
                <a:gridCol w="10301110">
                  <a:extLst>
                    <a:ext uri="{9D8B030D-6E8A-4147-A177-3AD203B41FA5}">
                      <a16:colId xmlns:a16="http://schemas.microsoft.com/office/drawing/2014/main" val="106589513"/>
                    </a:ext>
                  </a:extLst>
                </a:gridCol>
              </a:tblGrid>
              <a:tr h="322408">
                <a:tc gridSpan="2">
                  <a:txBody>
                    <a:bodyPr/>
                    <a:lstStyle/>
                    <a:p>
                      <a:pPr>
                        <a:buNone/>
                      </a:pPr>
                      <a:r>
                        <a:rPr lang="de-CH" sz="2400" b="1" dirty="0">
                          <a:solidFill>
                            <a:schemeClr val="accent6">
                              <a:lumMod val="50000"/>
                            </a:schemeClr>
                          </a:solidFill>
                        </a:rPr>
                        <a:t>Key </a:t>
                      </a:r>
                      <a:r>
                        <a:rPr lang="de-CH" sz="2400" b="1" dirty="0" err="1">
                          <a:solidFill>
                            <a:schemeClr val="accent6">
                              <a:lumMod val="50000"/>
                            </a:schemeClr>
                          </a:solidFill>
                        </a:rPr>
                        <a:t>points</a:t>
                      </a:r>
                      <a:r>
                        <a:rPr lang="de-CH" sz="2400" b="1" dirty="0">
                          <a:solidFill>
                            <a:schemeClr val="accent6">
                              <a:lumMod val="50000"/>
                            </a:schemeClr>
                          </a:solidFill>
                        </a:rPr>
                        <a:t> </a:t>
                      </a:r>
                      <a:r>
                        <a:rPr lang="de-CH" sz="2400" b="1" dirty="0" err="1">
                          <a:solidFill>
                            <a:schemeClr val="accent6">
                              <a:lumMod val="50000"/>
                            </a:schemeClr>
                          </a:solidFill>
                        </a:rPr>
                        <a:t>about</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vagus</a:t>
                      </a:r>
                      <a:r>
                        <a:rPr lang="de-CH" sz="2400" b="1" dirty="0">
                          <a:solidFill>
                            <a:schemeClr val="accent6">
                              <a:lumMod val="50000"/>
                            </a:schemeClr>
                          </a:solidFill>
                        </a:rPr>
                        <a:t> nerve (CN X)</a:t>
                      </a:r>
                    </a:p>
                  </a:txBody>
                  <a:tcPr marL="25177" marR="25177" marT="12588" marB="12588" anchor="ctr">
                    <a:solidFill>
                      <a:srgbClr val="F7F7F7"/>
                    </a:solidFill>
                  </a:tcPr>
                </a:tc>
                <a:tc hMerge="1">
                  <a:txBody>
                    <a:bodyPr/>
                    <a:lstStyle/>
                    <a:p>
                      <a:endParaRPr lang="el-GR"/>
                    </a:p>
                  </a:txBody>
                  <a:tcPr/>
                </a:tc>
                <a:extLst>
                  <a:ext uri="{0D108BD9-81ED-4DB2-BD59-A6C34878D82A}">
                    <a16:rowId xmlns:a16="http://schemas.microsoft.com/office/drawing/2014/main" val="3159761200"/>
                  </a:ext>
                </a:extLst>
              </a:tr>
              <a:tr h="1802853">
                <a:tc>
                  <a:txBody>
                    <a:bodyPr/>
                    <a:lstStyle/>
                    <a:p>
                      <a:pPr fontAlgn="t">
                        <a:buNone/>
                      </a:pPr>
                      <a:r>
                        <a:rPr lang="de-CH" sz="2400" b="1">
                          <a:solidFill>
                            <a:schemeClr val="accent6">
                              <a:lumMod val="50000"/>
                            </a:schemeClr>
                          </a:solidFill>
                          <a:effectLst/>
                          <a:latin typeface="PlutoSansMedium"/>
                        </a:rPr>
                        <a:t>Structure</a:t>
                      </a:r>
                    </a:p>
                  </a:txBody>
                  <a:tcPr marL="39339" marR="39339" marT="26226" marB="262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0" dirty="0">
                          <a:solidFill>
                            <a:srgbClr val="495354"/>
                          </a:solidFill>
                          <a:effectLst/>
                          <a:latin typeface="PlutoSansMedium"/>
                        </a:rPr>
                        <a:t>Fiber </a:t>
                      </a:r>
                      <a:r>
                        <a:rPr lang="de-CH" sz="1600" b="0" dirty="0" err="1">
                          <a:solidFill>
                            <a:srgbClr val="495354"/>
                          </a:solidFill>
                          <a:effectLst/>
                          <a:latin typeface="PlutoSansMedium"/>
                        </a:rPr>
                        <a:t>types</a:t>
                      </a:r>
                      <a:r>
                        <a:rPr lang="de-CH" sz="1600" b="0" dirty="0">
                          <a:solidFill>
                            <a:srgbClr val="495354"/>
                          </a:solidFill>
                          <a:effectLst/>
                          <a:latin typeface="PlutoSansMedium"/>
                        </a:rPr>
                        <a:t>:</a:t>
                      </a:r>
                      <a:r>
                        <a:rPr lang="de-CH" sz="1600" dirty="0">
                          <a:solidFill>
                            <a:srgbClr val="495354"/>
                          </a:solidFill>
                          <a:effectLst/>
                        </a:rPr>
                        <a:t> General </a:t>
                      </a:r>
                      <a:r>
                        <a:rPr lang="de-CH" sz="1600" dirty="0" err="1">
                          <a:solidFill>
                            <a:srgbClr val="495354"/>
                          </a:solidFill>
                          <a:effectLst/>
                        </a:rPr>
                        <a:t>somatic</a:t>
                      </a:r>
                      <a:r>
                        <a:rPr lang="de-CH" sz="1600" dirty="0">
                          <a:solidFill>
                            <a:srgbClr val="495354"/>
                          </a:solidFill>
                          <a:effectLst/>
                        </a:rPr>
                        <a:t> afferent (GSA), </a:t>
                      </a:r>
                      <a:r>
                        <a:rPr lang="de-CH" sz="1600" dirty="0" err="1">
                          <a:solidFill>
                            <a:srgbClr val="495354"/>
                          </a:solidFill>
                          <a:effectLst/>
                        </a:rPr>
                        <a:t>special</a:t>
                      </a:r>
                      <a:r>
                        <a:rPr lang="de-CH" sz="1600" dirty="0">
                          <a:solidFill>
                            <a:srgbClr val="495354"/>
                          </a:solidFill>
                          <a:effectLst/>
                        </a:rPr>
                        <a:t> </a:t>
                      </a:r>
                      <a:r>
                        <a:rPr lang="de-CH" sz="1600" dirty="0" err="1">
                          <a:solidFill>
                            <a:srgbClr val="495354"/>
                          </a:solidFill>
                          <a:effectLst/>
                        </a:rPr>
                        <a:t>visceral</a:t>
                      </a:r>
                      <a:r>
                        <a:rPr lang="de-CH" sz="1600" dirty="0">
                          <a:solidFill>
                            <a:srgbClr val="495354"/>
                          </a:solidFill>
                          <a:effectLst/>
                        </a:rPr>
                        <a:t> afferent (SVA), </a:t>
                      </a:r>
                      <a:r>
                        <a:rPr lang="de-CH" sz="1600" dirty="0" err="1">
                          <a:solidFill>
                            <a:srgbClr val="495354"/>
                          </a:solidFill>
                          <a:effectLst/>
                        </a:rPr>
                        <a:t>general</a:t>
                      </a:r>
                      <a:r>
                        <a:rPr lang="de-CH" sz="1600" dirty="0">
                          <a:solidFill>
                            <a:srgbClr val="495354"/>
                          </a:solidFill>
                          <a:effectLst/>
                        </a:rPr>
                        <a:t> </a:t>
                      </a:r>
                      <a:r>
                        <a:rPr lang="de-CH" sz="1600" dirty="0" err="1">
                          <a:solidFill>
                            <a:srgbClr val="495354"/>
                          </a:solidFill>
                          <a:effectLst/>
                        </a:rPr>
                        <a:t>visceral</a:t>
                      </a:r>
                      <a:r>
                        <a:rPr lang="de-CH" sz="1600" dirty="0">
                          <a:solidFill>
                            <a:srgbClr val="495354"/>
                          </a:solidFill>
                          <a:effectLst/>
                        </a:rPr>
                        <a:t> afferent (GVA), </a:t>
                      </a:r>
                      <a:r>
                        <a:rPr lang="de-CH" sz="1600" dirty="0" err="1">
                          <a:solidFill>
                            <a:srgbClr val="495354"/>
                          </a:solidFill>
                          <a:effectLst/>
                        </a:rPr>
                        <a:t>general</a:t>
                      </a:r>
                      <a:r>
                        <a:rPr lang="de-CH" sz="1600" dirty="0">
                          <a:solidFill>
                            <a:srgbClr val="495354"/>
                          </a:solidFill>
                          <a:effectLst/>
                        </a:rPr>
                        <a:t> </a:t>
                      </a:r>
                      <a:r>
                        <a:rPr lang="de-CH" sz="1600" dirty="0" err="1">
                          <a:solidFill>
                            <a:srgbClr val="495354"/>
                          </a:solidFill>
                          <a:effectLst/>
                        </a:rPr>
                        <a:t>somatic</a:t>
                      </a:r>
                      <a:r>
                        <a:rPr lang="de-CH" sz="1600" dirty="0">
                          <a:solidFill>
                            <a:srgbClr val="495354"/>
                          </a:solidFill>
                          <a:effectLst/>
                        </a:rPr>
                        <a:t> efferent (GSE), </a:t>
                      </a:r>
                      <a:r>
                        <a:rPr lang="de-CH" sz="1600" dirty="0" err="1">
                          <a:solidFill>
                            <a:srgbClr val="495354"/>
                          </a:solidFill>
                          <a:effectLst/>
                        </a:rPr>
                        <a:t>general</a:t>
                      </a:r>
                      <a:r>
                        <a:rPr lang="de-CH" sz="1600" dirty="0">
                          <a:solidFill>
                            <a:srgbClr val="495354"/>
                          </a:solidFill>
                          <a:effectLst/>
                        </a:rPr>
                        <a:t> </a:t>
                      </a:r>
                      <a:r>
                        <a:rPr lang="de-CH" sz="1600" dirty="0" err="1">
                          <a:solidFill>
                            <a:srgbClr val="495354"/>
                          </a:solidFill>
                          <a:effectLst/>
                        </a:rPr>
                        <a:t>visceral</a:t>
                      </a:r>
                      <a:r>
                        <a:rPr lang="de-CH" sz="1600" dirty="0">
                          <a:solidFill>
                            <a:srgbClr val="495354"/>
                          </a:solidFill>
                          <a:effectLst/>
                        </a:rPr>
                        <a:t> efferent (GVE)</a:t>
                      </a:r>
                      <a:br>
                        <a:rPr lang="de-CH" sz="1600" b="0" dirty="0">
                          <a:solidFill>
                            <a:srgbClr val="495354"/>
                          </a:solidFill>
                          <a:effectLst/>
                          <a:latin typeface="PlutoSansMedium"/>
                        </a:rPr>
                      </a:br>
                      <a:r>
                        <a:rPr lang="de-CH" sz="1600" b="0" dirty="0">
                          <a:solidFill>
                            <a:srgbClr val="495354"/>
                          </a:solidFill>
                          <a:effectLst/>
                          <a:latin typeface="PlutoSansMedium"/>
                        </a:rPr>
                        <a:t>Origin:</a:t>
                      </a:r>
                      <a:r>
                        <a:rPr lang="de-CH" sz="1600" dirty="0">
                          <a:solidFill>
                            <a:srgbClr val="495354"/>
                          </a:solidFill>
                          <a:effectLst/>
                        </a:rPr>
                        <a:t> Medulla </a:t>
                      </a:r>
                      <a:r>
                        <a:rPr lang="de-CH" sz="1600" dirty="0" err="1">
                          <a:solidFill>
                            <a:srgbClr val="495354"/>
                          </a:solidFill>
                          <a:effectLst/>
                        </a:rPr>
                        <a:t>oblongata</a:t>
                      </a:r>
                      <a:br>
                        <a:rPr lang="de-CH" sz="1600" b="0" dirty="0">
                          <a:solidFill>
                            <a:srgbClr val="495354"/>
                          </a:solidFill>
                          <a:effectLst/>
                          <a:latin typeface="PlutoSansMedium"/>
                        </a:rPr>
                      </a:br>
                      <a:r>
                        <a:rPr lang="de-CH" sz="1600" b="0" dirty="0">
                          <a:solidFill>
                            <a:srgbClr val="495354"/>
                          </a:solidFill>
                          <a:effectLst/>
                          <a:latin typeface="PlutoSansMedium"/>
                        </a:rPr>
                        <a:t>Motor </a:t>
                      </a:r>
                      <a:r>
                        <a:rPr lang="de-CH" sz="1600" b="0" dirty="0" err="1">
                          <a:solidFill>
                            <a:srgbClr val="495354"/>
                          </a:solidFill>
                          <a:effectLst/>
                          <a:latin typeface="PlutoSansMedium"/>
                        </a:rPr>
                        <a:t>nuclei</a:t>
                      </a:r>
                      <a:r>
                        <a:rPr lang="de-CH" sz="1600" b="0" dirty="0">
                          <a:solidFill>
                            <a:srgbClr val="495354"/>
                          </a:solidFill>
                          <a:effectLst/>
                          <a:latin typeface="PlutoSansMedium"/>
                        </a:rPr>
                        <a:t>:</a:t>
                      </a:r>
                      <a:r>
                        <a:rPr lang="de-CH" sz="1600" dirty="0">
                          <a:solidFill>
                            <a:srgbClr val="495354"/>
                          </a:solidFill>
                          <a:effectLst/>
                        </a:rPr>
                        <a:t> Nucleus </a:t>
                      </a:r>
                      <a:r>
                        <a:rPr lang="de-CH" sz="1600" dirty="0" err="1">
                          <a:solidFill>
                            <a:srgbClr val="495354"/>
                          </a:solidFill>
                          <a:effectLst/>
                        </a:rPr>
                        <a:t>ambiguus</a:t>
                      </a:r>
                      <a:r>
                        <a:rPr lang="de-CH" sz="1600" dirty="0">
                          <a:solidFill>
                            <a:srgbClr val="495354"/>
                          </a:solidFill>
                          <a:effectLst/>
                        </a:rPr>
                        <a:t> (SVE), dorsal </a:t>
                      </a:r>
                      <a:r>
                        <a:rPr lang="de-CH" sz="1600" dirty="0" err="1">
                          <a:solidFill>
                            <a:srgbClr val="495354"/>
                          </a:solidFill>
                          <a:effectLst/>
                        </a:rPr>
                        <a:t>vagal</a:t>
                      </a:r>
                      <a:r>
                        <a:rPr lang="de-CH" sz="1600" dirty="0">
                          <a:solidFill>
                            <a:srgbClr val="495354"/>
                          </a:solidFill>
                          <a:effectLst/>
                        </a:rPr>
                        <a:t> </a:t>
                      </a:r>
                      <a:r>
                        <a:rPr lang="de-CH" sz="1600" dirty="0" err="1">
                          <a:solidFill>
                            <a:srgbClr val="495354"/>
                          </a:solidFill>
                          <a:effectLst/>
                        </a:rPr>
                        <a:t>nucleus</a:t>
                      </a:r>
                      <a:r>
                        <a:rPr lang="de-CH" sz="1600" dirty="0">
                          <a:solidFill>
                            <a:srgbClr val="495354"/>
                          </a:solidFill>
                          <a:effectLst/>
                        </a:rPr>
                        <a:t> (GVE)</a:t>
                      </a:r>
                      <a:br>
                        <a:rPr lang="de-CH" sz="1600" b="0" dirty="0">
                          <a:solidFill>
                            <a:srgbClr val="495354"/>
                          </a:solidFill>
                          <a:effectLst/>
                          <a:latin typeface="PlutoSansMedium"/>
                        </a:rPr>
                      </a:br>
                      <a:r>
                        <a:rPr lang="de-CH" sz="1600" b="0" dirty="0" err="1">
                          <a:solidFill>
                            <a:srgbClr val="495354"/>
                          </a:solidFill>
                          <a:effectLst/>
                          <a:latin typeface="PlutoSansMedium"/>
                        </a:rPr>
                        <a:t>Sensory</a:t>
                      </a:r>
                      <a:r>
                        <a:rPr lang="de-CH" sz="1600" b="0" dirty="0">
                          <a:solidFill>
                            <a:srgbClr val="495354"/>
                          </a:solidFill>
                          <a:effectLst/>
                          <a:latin typeface="PlutoSansMedium"/>
                        </a:rPr>
                        <a:t> </a:t>
                      </a:r>
                      <a:r>
                        <a:rPr lang="de-CH" sz="1600" b="0" dirty="0" err="1">
                          <a:solidFill>
                            <a:srgbClr val="495354"/>
                          </a:solidFill>
                          <a:effectLst/>
                          <a:latin typeface="PlutoSansMedium"/>
                        </a:rPr>
                        <a:t>nuclei</a:t>
                      </a:r>
                      <a:r>
                        <a:rPr lang="de-CH" sz="1600" b="0" dirty="0">
                          <a:solidFill>
                            <a:srgbClr val="495354"/>
                          </a:solidFill>
                          <a:effectLst/>
                          <a:latin typeface="PlutoSansMedium"/>
                        </a:rPr>
                        <a:t>: </a:t>
                      </a:r>
                      <a:r>
                        <a:rPr lang="de-CH" sz="1600" dirty="0">
                          <a:solidFill>
                            <a:srgbClr val="495354"/>
                          </a:solidFill>
                          <a:effectLst/>
                        </a:rPr>
                        <a:t>Spinal </a:t>
                      </a:r>
                      <a:r>
                        <a:rPr lang="de-CH" sz="1600" dirty="0" err="1">
                          <a:solidFill>
                            <a:srgbClr val="495354"/>
                          </a:solidFill>
                          <a:effectLst/>
                        </a:rPr>
                        <a:t>nucleus</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trigeminal nerve (GSA), </a:t>
                      </a:r>
                      <a:r>
                        <a:rPr lang="de-CH" sz="1600" dirty="0" err="1">
                          <a:solidFill>
                            <a:srgbClr val="495354"/>
                          </a:solidFill>
                          <a:effectLst/>
                        </a:rPr>
                        <a:t>nucleus</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a:t>
                      </a:r>
                      <a:r>
                        <a:rPr lang="de-CH" sz="1600" dirty="0" err="1">
                          <a:solidFill>
                            <a:srgbClr val="495354"/>
                          </a:solidFill>
                          <a:effectLst/>
                        </a:rPr>
                        <a:t>solitary</a:t>
                      </a:r>
                      <a:r>
                        <a:rPr lang="de-CH" sz="1600" dirty="0">
                          <a:solidFill>
                            <a:srgbClr val="495354"/>
                          </a:solidFill>
                          <a:effectLst/>
                        </a:rPr>
                        <a:t> tract (GVA/SVA)</a:t>
                      </a:r>
                      <a:br>
                        <a:rPr lang="de-CH" sz="1600" b="0" dirty="0">
                          <a:solidFill>
                            <a:srgbClr val="495354"/>
                          </a:solidFill>
                          <a:effectLst/>
                          <a:latin typeface="PlutoSansMedium"/>
                        </a:rPr>
                      </a:br>
                      <a:r>
                        <a:rPr lang="de-CH" sz="1600" b="0" dirty="0">
                          <a:solidFill>
                            <a:srgbClr val="495354"/>
                          </a:solidFill>
                          <a:effectLst/>
                          <a:latin typeface="PlutoSansMedium"/>
                        </a:rPr>
                        <a:t>Associated </a:t>
                      </a:r>
                      <a:r>
                        <a:rPr lang="de-CH" sz="1600" b="0" dirty="0" err="1">
                          <a:solidFill>
                            <a:srgbClr val="495354"/>
                          </a:solidFill>
                          <a:effectLst/>
                          <a:latin typeface="PlutoSansMedium"/>
                        </a:rPr>
                        <a:t>ganglia</a:t>
                      </a:r>
                      <a:r>
                        <a:rPr lang="de-CH" sz="1600" b="0" dirty="0">
                          <a:solidFill>
                            <a:srgbClr val="495354"/>
                          </a:solidFill>
                          <a:effectLst/>
                          <a:latin typeface="PlutoSansMedium"/>
                        </a:rPr>
                        <a:t>:</a:t>
                      </a:r>
                      <a:r>
                        <a:rPr lang="de-CH" sz="1600" dirty="0">
                          <a:solidFill>
                            <a:srgbClr val="495354"/>
                          </a:solidFill>
                          <a:effectLst/>
                        </a:rPr>
                        <a:t> Superior and inferior </a:t>
                      </a:r>
                      <a:r>
                        <a:rPr lang="de-CH" sz="1600" dirty="0" err="1">
                          <a:solidFill>
                            <a:srgbClr val="495354"/>
                          </a:solidFill>
                          <a:effectLst/>
                        </a:rPr>
                        <a:t>ganglia</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CN X</a:t>
                      </a:r>
                    </a:p>
                  </a:txBody>
                  <a:tcPr marL="39339" marR="39339" marT="26226" marB="262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187802972"/>
                  </a:ext>
                </a:extLst>
              </a:tr>
              <a:tr h="1565411">
                <a:tc>
                  <a:txBody>
                    <a:bodyPr/>
                    <a:lstStyle/>
                    <a:p>
                      <a:pPr fontAlgn="t">
                        <a:buNone/>
                      </a:pPr>
                      <a:r>
                        <a:rPr lang="de-CH" sz="2400" b="1" dirty="0" err="1">
                          <a:solidFill>
                            <a:schemeClr val="accent6">
                              <a:lumMod val="50000"/>
                            </a:schemeClr>
                          </a:solidFill>
                          <a:effectLst/>
                          <a:latin typeface="PlutoSansMedium"/>
                        </a:rPr>
                        <a:t>Branches</a:t>
                      </a:r>
                      <a:endParaRPr lang="de-CH" sz="2400" b="1" dirty="0">
                        <a:solidFill>
                          <a:schemeClr val="accent6">
                            <a:lumMod val="50000"/>
                          </a:schemeClr>
                        </a:solidFill>
                        <a:effectLst/>
                        <a:latin typeface="PlutoSansMedium"/>
                      </a:endParaRPr>
                    </a:p>
                  </a:txBody>
                  <a:tcPr marL="39339" marR="39339" marT="26226" marB="262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0" dirty="0">
                          <a:solidFill>
                            <a:srgbClr val="495354"/>
                          </a:solidFill>
                          <a:effectLst/>
                          <a:latin typeface="PlutoSansMedium"/>
                        </a:rPr>
                        <a:t>Jugular </a:t>
                      </a:r>
                      <a:r>
                        <a:rPr lang="de-CH" sz="1600" b="0" dirty="0" err="1">
                          <a:solidFill>
                            <a:srgbClr val="495354"/>
                          </a:solidFill>
                          <a:effectLst/>
                          <a:latin typeface="PlutoSansMedium"/>
                        </a:rPr>
                        <a:t>fossa</a:t>
                      </a:r>
                      <a:r>
                        <a:rPr lang="de-CH" sz="1600" b="0" dirty="0">
                          <a:solidFill>
                            <a:srgbClr val="495354"/>
                          </a:solidFill>
                          <a:effectLst/>
                          <a:latin typeface="PlutoSansMedium"/>
                        </a:rPr>
                        <a:t>:</a:t>
                      </a:r>
                      <a:r>
                        <a:rPr lang="de-CH" sz="1600" dirty="0">
                          <a:solidFill>
                            <a:srgbClr val="495354"/>
                          </a:solidFill>
                          <a:effectLst/>
                        </a:rPr>
                        <a:t> Meningeal, </a:t>
                      </a:r>
                      <a:r>
                        <a:rPr lang="de-CH" sz="1600" dirty="0" err="1">
                          <a:solidFill>
                            <a:srgbClr val="495354"/>
                          </a:solidFill>
                          <a:effectLst/>
                        </a:rPr>
                        <a:t>auricular</a:t>
                      </a:r>
                      <a:r>
                        <a:rPr lang="de-CH" sz="1600" dirty="0">
                          <a:solidFill>
                            <a:srgbClr val="495354"/>
                          </a:solidFill>
                          <a:effectLst/>
                        </a:rPr>
                        <a:t> </a:t>
                      </a:r>
                      <a:r>
                        <a:rPr lang="de-CH" sz="1600" dirty="0" err="1">
                          <a:solidFill>
                            <a:srgbClr val="495354"/>
                          </a:solidFill>
                          <a:effectLst/>
                        </a:rPr>
                        <a:t>branches</a:t>
                      </a:r>
                      <a:br>
                        <a:rPr lang="de-CH" sz="1600" b="0" dirty="0">
                          <a:solidFill>
                            <a:srgbClr val="495354"/>
                          </a:solidFill>
                          <a:effectLst/>
                          <a:latin typeface="PlutoSansMedium"/>
                        </a:rPr>
                      </a:br>
                      <a:r>
                        <a:rPr lang="de-CH" sz="1600" b="0" dirty="0">
                          <a:solidFill>
                            <a:srgbClr val="495354"/>
                          </a:solidFill>
                          <a:effectLst/>
                          <a:latin typeface="PlutoSansMedium"/>
                        </a:rPr>
                        <a:t>Neck:</a:t>
                      </a:r>
                      <a:r>
                        <a:rPr lang="de-CH" sz="1600" dirty="0">
                          <a:solidFill>
                            <a:srgbClr val="495354"/>
                          </a:solidFill>
                          <a:effectLst/>
                        </a:rPr>
                        <a:t> </a:t>
                      </a:r>
                      <a:r>
                        <a:rPr lang="de-CH" sz="1600" dirty="0" err="1">
                          <a:solidFill>
                            <a:srgbClr val="495354"/>
                          </a:solidFill>
                          <a:effectLst/>
                        </a:rPr>
                        <a:t>Pharyngeal</a:t>
                      </a:r>
                      <a:r>
                        <a:rPr lang="de-CH" sz="1600" dirty="0">
                          <a:solidFill>
                            <a:srgbClr val="495354"/>
                          </a:solidFill>
                          <a:effectLst/>
                        </a:rPr>
                        <a:t>, superior laryngeal, </a:t>
                      </a:r>
                      <a:r>
                        <a:rPr lang="de-CH" sz="1600" dirty="0" err="1">
                          <a:solidFill>
                            <a:srgbClr val="495354"/>
                          </a:solidFill>
                          <a:effectLst/>
                        </a:rPr>
                        <a:t>recurrent</a:t>
                      </a:r>
                      <a:r>
                        <a:rPr lang="de-CH" sz="1600" dirty="0">
                          <a:solidFill>
                            <a:srgbClr val="495354"/>
                          </a:solidFill>
                          <a:effectLst/>
                        </a:rPr>
                        <a:t> laryngeal nerve (</a:t>
                      </a:r>
                      <a:r>
                        <a:rPr lang="de-CH" sz="1600" dirty="0" err="1">
                          <a:solidFill>
                            <a:srgbClr val="495354"/>
                          </a:solidFill>
                          <a:effectLst/>
                        </a:rPr>
                        <a:t>right</a:t>
                      </a:r>
                      <a:r>
                        <a:rPr lang="de-CH" sz="1600" dirty="0">
                          <a:solidFill>
                            <a:srgbClr val="495354"/>
                          </a:solidFill>
                          <a:effectLst/>
                        </a:rPr>
                        <a:t> </a:t>
                      </a:r>
                      <a:r>
                        <a:rPr lang="de-CH" sz="1600" dirty="0" err="1">
                          <a:solidFill>
                            <a:srgbClr val="495354"/>
                          </a:solidFill>
                          <a:effectLst/>
                        </a:rPr>
                        <a:t>only</a:t>
                      </a:r>
                      <a:r>
                        <a:rPr lang="de-CH" sz="1600" dirty="0">
                          <a:solidFill>
                            <a:srgbClr val="495354"/>
                          </a:solidFill>
                          <a:effectLst/>
                        </a:rPr>
                        <a:t>); superior/inferior </a:t>
                      </a:r>
                      <a:r>
                        <a:rPr lang="de-CH" sz="1600" dirty="0" err="1">
                          <a:solidFill>
                            <a:srgbClr val="495354"/>
                          </a:solidFill>
                          <a:effectLst/>
                        </a:rPr>
                        <a:t>cervical</a:t>
                      </a:r>
                      <a:r>
                        <a:rPr lang="de-CH" sz="1600" dirty="0">
                          <a:solidFill>
                            <a:srgbClr val="495354"/>
                          </a:solidFill>
                          <a:effectLst/>
                        </a:rPr>
                        <a:t> </a:t>
                      </a:r>
                      <a:r>
                        <a:rPr lang="de-CH" sz="1600" dirty="0" err="1">
                          <a:solidFill>
                            <a:srgbClr val="495354"/>
                          </a:solidFill>
                          <a:effectLst/>
                        </a:rPr>
                        <a:t>cardiac</a:t>
                      </a:r>
                      <a:r>
                        <a:rPr lang="de-CH" sz="1600" dirty="0">
                          <a:solidFill>
                            <a:srgbClr val="495354"/>
                          </a:solidFill>
                          <a:effectLst/>
                        </a:rPr>
                        <a:t> </a:t>
                      </a:r>
                      <a:r>
                        <a:rPr lang="de-CH" sz="1600" dirty="0" err="1">
                          <a:solidFill>
                            <a:srgbClr val="495354"/>
                          </a:solidFill>
                          <a:effectLst/>
                        </a:rPr>
                        <a:t>branches</a:t>
                      </a:r>
                      <a:br>
                        <a:rPr lang="de-CH" sz="1600" b="0" dirty="0">
                          <a:solidFill>
                            <a:srgbClr val="495354"/>
                          </a:solidFill>
                          <a:effectLst/>
                          <a:latin typeface="PlutoSansMedium"/>
                        </a:rPr>
                      </a:br>
                      <a:r>
                        <a:rPr lang="de-CH" sz="1600" b="0" dirty="0">
                          <a:solidFill>
                            <a:srgbClr val="495354"/>
                          </a:solidFill>
                          <a:effectLst/>
                          <a:latin typeface="PlutoSansMedium"/>
                        </a:rPr>
                        <a:t>Thorax:</a:t>
                      </a:r>
                      <a:r>
                        <a:rPr lang="de-CH" sz="1600" dirty="0">
                          <a:solidFill>
                            <a:srgbClr val="495354"/>
                          </a:solidFill>
                          <a:effectLst/>
                        </a:rPr>
                        <a:t> </a:t>
                      </a:r>
                      <a:r>
                        <a:rPr lang="de-CH" sz="1600" dirty="0" err="1">
                          <a:solidFill>
                            <a:srgbClr val="495354"/>
                          </a:solidFill>
                          <a:effectLst/>
                        </a:rPr>
                        <a:t>Recurrent</a:t>
                      </a:r>
                      <a:r>
                        <a:rPr lang="de-CH" sz="1600" dirty="0">
                          <a:solidFill>
                            <a:srgbClr val="495354"/>
                          </a:solidFill>
                          <a:effectLst/>
                        </a:rPr>
                        <a:t> laryngeal nerve (</a:t>
                      </a:r>
                      <a:r>
                        <a:rPr lang="de-CH" sz="1600" dirty="0" err="1">
                          <a:solidFill>
                            <a:srgbClr val="495354"/>
                          </a:solidFill>
                          <a:effectLst/>
                        </a:rPr>
                        <a:t>left</a:t>
                      </a:r>
                      <a:r>
                        <a:rPr lang="de-CH" sz="1600" dirty="0">
                          <a:solidFill>
                            <a:srgbClr val="495354"/>
                          </a:solidFill>
                          <a:effectLst/>
                        </a:rPr>
                        <a:t> </a:t>
                      </a:r>
                      <a:r>
                        <a:rPr lang="de-CH" sz="1600" dirty="0" err="1">
                          <a:solidFill>
                            <a:srgbClr val="495354"/>
                          </a:solidFill>
                          <a:effectLst/>
                        </a:rPr>
                        <a:t>only</a:t>
                      </a:r>
                      <a:r>
                        <a:rPr lang="de-CH" sz="1600" dirty="0">
                          <a:solidFill>
                            <a:srgbClr val="495354"/>
                          </a:solidFill>
                          <a:effectLst/>
                        </a:rPr>
                        <a:t>), </a:t>
                      </a:r>
                      <a:r>
                        <a:rPr lang="de-CH" sz="1600" dirty="0" err="1">
                          <a:solidFill>
                            <a:srgbClr val="495354"/>
                          </a:solidFill>
                          <a:effectLst/>
                        </a:rPr>
                        <a:t>thoracic</a:t>
                      </a:r>
                      <a:r>
                        <a:rPr lang="de-CH" sz="1600" dirty="0">
                          <a:solidFill>
                            <a:srgbClr val="495354"/>
                          </a:solidFill>
                          <a:effectLst/>
                        </a:rPr>
                        <a:t> </a:t>
                      </a:r>
                      <a:r>
                        <a:rPr lang="de-CH" sz="1600" dirty="0" err="1">
                          <a:solidFill>
                            <a:srgbClr val="495354"/>
                          </a:solidFill>
                          <a:effectLst/>
                        </a:rPr>
                        <a:t>cardiac</a:t>
                      </a:r>
                      <a:r>
                        <a:rPr lang="de-CH" sz="1600" dirty="0">
                          <a:solidFill>
                            <a:srgbClr val="495354"/>
                          </a:solidFill>
                          <a:effectLst/>
                        </a:rPr>
                        <a:t> </a:t>
                      </a:r>
                      <a:r>
                        <a:rPr lang="de-CH" sz="1600" dirty="0" err="1">
                          <a:solidFill>
                            <a:srgbClr val="495354"/>
                          </a:solidFill>
                          <a:effectLst/>
                        </a:rPr>
                        <a:t>branches</a:t>
                      </a:r>
                      <a:r>
                        <a:rPr lang="de-CH" sz="1600" dirty="0">
                          <a:solidFill>
                            <a:srgbClr val="495354"/>
                          </a:solidFill>
                          <a:effectLst/>
                        </a:rPr>
                        <a:t>, bronchial </a:t>
                      </a:r>
                      <a:r>
                        <a:rPr lang="de-CH" sz="1600" dirty="0" err="1">
                          <a:solidFill>
                            <a:srgbClr val="495354"/>
                          </a:solidFill>
                          <a:effectLst/>
                        </a:rPr>
                        <a:t>branches</a:t>
                      </a:r>
                      <a:r>
                        <a:rPr lang="de-CH" sz="1600" dirty="0">
                          <a:solidFill>
                            <a:srgbClr val="495354"/>
                          </a:solidFill>
                          <a:effectLst/>
                        </a:rPr>
                        <a:t>, </a:t>
                      </a:r>
                      <a:r>
                        <a:rPr lang="de-CH" sz="1600" dirty="0" err="1">
                          <a:solidFill>
                            <a:srgbClr val="495354"/>
                          </a:solidFill>
                          <a:effectLst/>
                        </a:rPr>
                        <a:t>esophageal</a:t>
                      </a:r>
                      <a:r>
                        <a:rPr lang="de-CH" sz="1600" dirty="0">
                          <a:solidFill>
                            <a:srgbClr val="495354"/>
                          </a:solidFill>
                          <a:effectLst/>
                        </a:rPr>
                        <a:t> </a:t>
                      </a:r>
                      <a:r>
                        <a:rPr lang="de-CH" sz="1600" dirty="0" err="1">
                          <a:solidFill>
                            <a:srgbClr val="495354"/>
                          </a:solidFill>
                          <a:effectLst/>
                        </a:rPr>
                        <a:t>branches</a:t>
                      </a:r>
                      <a:br>
                        <a:rPr lang="de-CH" sz="1600" b="0" dirty="0">
                          <a:solidFill>
                            <a:srgbClr val="495354"/>
                          </a:solidFill>
                          <a:effectLst/>
                          <a:latin typeface="PlutoSansMedium"/>
                        </a:rPr>
                      </a:br>
                      <a:r>
                        <a:rPr lang="de-CH" sz="1600" b="0" dirty="0">
                          <a:solidFill>
                            <a:srgbClr val="495354"/>
                          </a:solidFill>
                          <a:effectLst/>
                          <a:latin typeface="PlutoSansMedium"/>
                        </a:rPr>
                        <a:t>Abdomen:</a:t>
                      </a:r>
                      <a:r>
                        <a:rPr lang="de-CH" sz="1600" dirty="0">
                          <a:solidFill>
                            <a:srgbClr val="495354"/>
                          </a:solidFill>
                          <a:effectLst/>
                        </a:rPr>
                        <a:t> </a:t>
                      </a:r>
                      <a:r>
                        <a:rPr lang="de-CH" sz="1600" dirty="0" err="1">
                          <a:solidFill>
                            <a:srgbClr val="495354"/>
                          </a:solidFill>
                          <a:effectLst/>
                        </a:rPr>
                        <a:t>Posterior</a:t>
                      </a:r>
                      <a:r>
                        <a:rPr lang="de-CH" sz="1600" dirty="0">
                          <a:solidFill>
                            <a:srgbClr val="495354"/>
                          </a:solidFill>
                          <a:effectLst/>
                        </a:rPr>
                        <a:t> </a:t>
                      </a:r>
                      <a:r>
                        <a:rPr lang="de-CH" sz="1600" dirty="0" err="1">
                          <a:solidFill>
                            <a:srgbClr val="495354"/>
                          </a:solidFill>
                          <a:effectLst/>
                        </a:rPr>
                        <a:t>vagal</a:t>
                      </a:r>
                      <a:r>
                        <a:rPr lang="de-CH" sz="1600" dirty="0">
                          <a:solidFill>
                            <a:srgbClr val="495354"/>
                          </a:solidFill>
                          <a:effectLst/>
                        </a:rPr>
                        <a:t> </a:t>
                      </a:r>
                      <a:r>
                        <a:rPr lang="de-CH" sz="1600" dirty="0" err="1">
                          <a:solidFill>
                            <a:srgbClr val="495354"/>
                          </a:solidFill>
                          <a:effectLst/>
                        </a:rPr>
                        <a:t>trunk</a:t>
                      </a:r>
                      <a:r>
                        <a:rPr lang="de-CH" sz="1600" dirty="0">
                          <a:solidFill>
                            <a:srgbClr val="495354"/>
                          </a:solidFill>
                          <a:effectLst/>
                        </a:rPr>
                        <a:t> (</a:t>
                      </a:r>
                      <a:r>
                        <a:rPr lang="de-CH" sz="1600" dirty="0" err="1">
                          <a:solidFill>
                            <a:srgbClr val="495354"/>
                          </a:solidFill>
                          <a:effectLst/>
                        </a:rPr>
                        <a:t>posterior</a:t>
                      </a:r>
                      <a:r>
                        <a:rPr lang="de-CH" sz="1600" dirty="0">
                          <a:solidFill>
                            <a:srgbClr val="495354"/>
                          </a:solidFill>
                          <a:effectLst/>
                        </a:rPr>
                        <a:t> </a:t>
                      </a:r>
                      <a:r>
                        <a:rPr lang="de-CH" sz="1600" dirty="0" err="1">
                          <a:solidFill>
                            <a:srgbClr val="495354"/>
                          </a:solidFill>
                          <a:effectLst/>
                        </a:rPr>
                        <a:t>gastric</a:t>
                      </a:r>
                      <a:r>
                        <a:rPr lang="de-CH" sz="1600" dirty="0">
                          <a:solidFill>
                            <a:srgbClr val="495354"/>
                          </a:solidFill>
                          <a:effectLst/>
                        </a:rPr>
                        <a:t>, </a:t>
                      </a:r>
                      <a:r>
                        <a:rPr lang="de-CH" sz="1600" dirty="0" err="1">
                          <a:solidFill>
                            <a:srgbClr val="495354"/>
                          </a:solidFill>
                          <a:effectLst/>
                        </a:rPr>
                        <a:t>celiac</a:t>
                      </a:r>
                      <a:r>
                        <a:rPr lang="de-CH" sz="1600" dirty="0">
                          <a:solidFill>
                            <a:srgbClr val="495354"/>
                          </a:solidFill>
                          <a:effectLst/>
                        </a:rPr>
                        <a:t>, renal </a:t>
                      </a:r>
                      <a:r>
                        <a:rPr lang="de-CH" sz="1600" dirty="0" err="1">
                          <a:solidFill>
                            <a:srgbClr val="495354"/>
                          </a:solidFill>
                          <a:effectLst/>
                        </a:rPr>
                        <a:t>branches</a:t>
                      </a:r>
                      <a:r>
                        <a:rPr lang="de-CH" sz="1600" dirty="0">
                          <a:solidFill>
                            <a:srgbClr val="495354"/>
                          </a:solidFill>
                          <a:effectLst/>
                        </a:rPr>
                        <a:t>), anterior </a:t>
                      </a:r>
                      <a:r>
                        <a:rPr lang="de-CH" sz="1600" dirty="0" err="1">
                          <a:solidFill>
                            <a:srgbClr val="495354"/>
                          </a:solidFill>
                          <a:effectLst/>
                        </a:rPr>
                        <a:t>vagal</a:t>
                      </a:r>
                      <a:r>
                        <a:rPr lang="de-CH" sz="1600" dirty="0">
                          <a:solidFill>
                            <a:srgbClr val="495354"/>
                          </a:solidFill>
                          <a:effectLst/>
                        </a:rPr>
                        <a:t> </a:t>
                      </a:r>
                      <a:r>
                        <a:rPr lang="de-CH" sz="1600" dirty="0" err="1">
                          <a:solidFill>
                            <a:srgbClr val="495354"/>
                          </a:solidFill>
                          <a:effectLst/>
                        </a:rPr>
                        <a:t>trunk</a:t>
                      </a:r>
                      <a:r>
                        <a:rPr lang="de-CH" sz="1600" dirty="0">
                          <a:solidFill>
                            <a:srgbClr val="495354"/>
                          </a:solidFill>
                          <a:effectLst/>
                        </a:rPr>
                        <a:t> (anterior </a:t>
                      </a:r>
                      <a:r>
                        <a:rPr lang="de-CH" sz="1600" dirty="0" err="1">
                          <a:solidFill>
                            <a:srgbClr val="495354"/>
                          </a:solidFill>
                          <a:effectLst/>
                        </a:rPr>
                        <a:t>gastric</a:t>
                      </a:r>
                      <a:r>
                        <a:rPr lang="de-CH" sz="1600" dirty="0">
                          <a:solidFill>
                            <a:srgbClr val="495354"/>
                          </a:solidFill>
                          <a:effectLst/>
                        </a:rPr>
                        <a:t> </a:t>
                      </a:r>
                      <a:r>
                        <a:rPr lang="de-CH" sz="1600" dirty="0" err="1">
                          <a:solidFill>
                            <a:srgbClr val="495354"/>
                          </a:solidFill>
                          <a:effectLst/>
                        </a:rPr>
                        <a:t>branches</a:t>
                      </a:r>
                      <a:r>
                        <a:rPr lang="de-CH" sz="1600" dirty="0">
                          <a:solidFill>
                            <a:srgbClr val="495354"/>
                          </a:solidFill>
                          <a:effectLst/>
                        </a:rPr>
                        <a:t>, </a:t>
                      </a:r>
                      <a:r>
                        <a:rPr lang="de-CH" sz="1600" dirty="0" err="1">
                          <a:solidFill>
                            <a:srgbClr val="495354"/>
                          </a:solidFill>
                          <a:effectLst/>
                        </a:rPr>
                        <a:t>hepatic</a:t>
                      </a:r>
                      <a:r>
                        <a:rPr lang="de-CH" sz="1600" dirty="0">
                          <a:solidFill>
                            <a:srgbClr val="495354"/>
                          </a:solidFill>
                          <a:effectLst/>
                        </a:rPr>
                        <a:t>, </a:t>
                      </a:r>
                      <a:r>
                        <a:rPr lang="de-CH" sz="1600" dirty="0" err="1">
                          <a:solidFill>
                            <a:srgbClr val="495354"/>
                          </a:solidFill>
                          <a:effectLst/>
                        </a:rPr>
                        <a:t>pyloric</a:t>
                      </a:r>
                      <a:r>
                        <a:rPr lang="de-CH" sz="1600" dirty="0">
                          <a:solidFill>
                            <a:srgbClr val="495354"/>
                          </a:solidFill>
                          <a:effectLst/>
                        </a:rPr>
                        <a:t> </a:t>
                      </a:r>
                      <a:r>
                        <a:rPr lang="de-CH" sz="1600" dirty="0" err="1">
                          <a:solidFill>
                            <a:srgbClr val="495354"/>
                          </a:solidFill>
                          <a:effectLst/>
                        </a:rPr>
                        <a:t>branches</a:t>
                      </a:r>
                      <a:r>
                        <a:rPr lang="de-CH" sz="1600" dirty="0">
                          <a:solidFill>
                            <a:srgbClr val="495354"/>
                          </a:solidFill>
                          <a:effectLst/>
                        </a:rPr>
                        <a:t>), intestinal </a:t>
                      </a:r>
                      <a:r>
                        <a:rPr lang="de-CH" sz="1600" dirty="0" err="1">
                          <a:solidFill>
                            <a:srgbClr val="495354"/>
                          </a:solidFill>
                          <a:effectLst/>
                        </a:rPr>
                        <a:t>branches</a:t>
                      </a:r>
                      <a:r>
                        <a:rPr lang="de-CH" sz="1600" dirty="0">
                          <a:solidFill>
                            <a:srgbClr val="495354"/>
                          </a:solidFill>
                          <a:effectLst/>
                        </a:rPr>
                        <a:t> (</a:t>
                      </a:r>
                      <a:r>
                        <a:rPr lang="de-CH" sz="1600" dirty="0" err="1">
                          <a:solidFill>
                            <a:srgbClr val="495354"/>
                          </a:solidFill>
                          <a:effectLst/>
                        </a:rPr>
                        <a:t>up</a:t>
                      </a:r>
                      <a:r>
                        <a:rPr lang="de-CH" sz="1600" dirty="0">
                          <a:solidFill>
                            <a:srgbClr val="495354"/>
                          </a:solidFill>
                          <a:effectLst/>
                        </a:rPr>
                        <a:t> </a:t>
                      </a:r>
                      <a:r>
                        <a:rPr lang="de-CH" sz="1600" dirty="0" err="1">
                          <a:solidFill>
                            <a:srgbClr val="495354"/>
                          </a:solidFill>
                          <a:effectLst/>
                        </a:rPr>
                        <a:t>to</a:t>
                      </a:r>
                      <a:r>
                        <a:rPr lang="de-CH" sz="1600" dirty="0">
                          <a:solidFill>
                            <a:srgbClr val="495354"/>
                          </a:solidFill>
                          <a:effectLst/>
                        </a:rPr>
                        <a:t> </a:t>
                      </a:r>
                      <a:r>
                        <a:rPr lang="de-CH" sz="1600" dirty="0" err="1">
                          <a:solidFill>
                            <a:srgbClr val="495354"/>
                          </a:solidFill>
                          <a:effectLst/>
                        </a:rPr>
                        <a:t>left</a:t>
                      </a:r>
                      <a:r>
                        <a:rPr lang="de-CH" sz="1600" dirty="0">
                          <a:solidFill>
                            <a:srgbClr val="495354"/>
                          </a:solidFill>
                          <a:effectLst/>
                        </a:rPr>
                        <a:t> </a:t>
                      </a:r>
                      <a:r>
                        <a:rPr lang="de-CH" sz="1600" dirty="0" err="1">
                          <a:solidFill>
                            <a:srgbClr val="495354"/>
                          </a:solidFill>
                          <a:effectLst/>
                        </a:rPr>
                        <a:t>colic</a:t>
                      </a:r>
                      <a:r>
                        <a:rPr lang="de-CH" sz="1600" dirty="0">
                          <a:solidFill>
                            <a:srgbClr val="495354"/>
                          </a:solidFill>
                          <a:effectLst/>
                        </a:rPr>
                        <a:t> </a:t>
                      </a:r>
                      <a:r>
                        <a:rPr lang="de-CH" sz="1600" dirty="0" err="1">
                          <a:solidFill>
                            <a:srgbClr val="495354"/>
                          </a:solidFill>
                          <a:effectLst/>
                        </a:rPr>
                        <a:t>flexure</a:t>
                      </a:r>
                      <a:r>
                        <a:rPr lang="de-CH" sz="1600" dirty="0">
                          <a:solidFill>
                            <a:srgbClr val="495354"/>
                          </a:solidFill>
                          <a:effectLst/>
                        </a:rPr>
                        <a:t>)</a:t>
                      </a:r>
                    </a:p>
                  </a:txBody>
                  <a:tcPr marL="39339" marR="39339" marT="26226" marB="262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609763267"/>
                  </a:ext>
                </a:extLst>
              </a:tr>
              <a:tr h="2808337">
                <a:tc>
                  <a:txBody>
                    <a:bodyPr/>
                    <a:lstStyle/>
                    <a:p>
                      <a:pPr fontAlgn="t">
                        <a:buNone/>
                      </a:pPr>
                      <a:r>
                        <a:rPr lang="de-CH" sz="2400" b="1" dirty="0" err="1">
                          <a:solidFill>
                            <a:schemeClr val="accent6">
                              <a:lumMod val="50000"/>
                            </a:schemeClr>
                          </a:solidFill>
                          <a:effectLst/>
                          <a:latin typeface="PlutoSansMedium"/>
                        </a:rPr>
                        <a:t>Function</a:t>
                      </a:r>
                      <a:endParaRPr lang="de-CH" sz="2400" b="1" dirty="0">
                        <a:solidFill>
                          <a:schemeClr val="accent6">
                            <a:lumMod val="50000"/>
                          </a:schemeClr>
                        </a:solidFill>
                        <a:effectLst/>
                        <a:latin typeface="PlutoSansMedium"/>
                      </a:endParaRPr>
                    </a:p>
                  </a:txBody>
                  <a:tcPr marL="39339" marR="39339" marT="26226" marB="262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0" dirty="0">
                          <a:solidFill>
                            <a:srgbClr val="495354"/>
                          </a:solidFill>
                          <a:effectLst/>
                          <a:latin typeface="PlutoSansMedium"/>
                        </a:rPr>
                        <a:t>General </a:t>
                      </a:r>
                      <a:r>
                        <a:rPr lang="de-CH" sz="1600" b="0" dirty="0" err="1">
                          <a:solidFill>
                            <a:srgbClr val="495354"/>
                          </a:solidFill>
                          <a:effectLst/>
                          <a:latin typeface="PlutoSansMedium"/>
                        </a:rPr>
                        <a:t>somatic</a:t>
                      </a:r>
                      <a:r>
                        <a:rPr lang="de-CH" sz="1600" b="0" dirty="0">
                          <a:solidFill>
                            <a:srgbClr val="495354"/>
                          </a:solidFill>
                          <a:effectLst/>
                          <a:latin typeface="PlutoSansMedium"/>
                        </a:rPr>
                        <a:t> afferent (GSA):</a:t>
                      </a:r>
                      <a:r>
                        <a:rPr lang="de-CH" sz="1600" dirty="0">
                          <a:solidFill>
                            <a:srgbClr val="495354"/>
                          </a:solidFill>
                          <a:effectLst/>
                        </a:rPr>
                        <a:t> Larynx, </a:t>
                      </a:r>
                      <a:r>
                        <a:rPr lang="de-CH" sz="1600" dirty="0" err="1">
                          <a:solidFill>
                            <a:srgbClr val="495354"/>
                          </a:solidFill>
                          <a:effectLst/>
                        </a:rPr>
                        <a:t>laryngopharynx</a:t>
                      </a:r>
                      <a:r>
                        <a:rPr lang="de-CH" sz="1600" dirty="0">
                          <a:solidFill>
                            <a:srgbClr val="495354"/>
                          </a:solidFill>
                          <a:effectLst/>
                        </a:rPr>
                        <a:t>, </a:t>
                      </a:r>
                      <a:r>
                        <a:rPr lang="de-CH" sz="1600" dirty="0" err="1">
                          <a:solidFill>
                            <a:srgbClr val="495354"/>
                          </a:solidFill>
                          <a:effectLst/>
                        </a:rPr>
                        <a:t>part</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a:t>
                      </a:r>
                      <a:r>
                        <a:rPr lang="de-CH" sz="1600" dirty="0" err="1">
                          <a:solidFill>
                            <a:srgbClr val="495354"/>
                          </a:solidFill>
                          <a:effectLst/>
                        </a:rPr>
                        <a:t>the</a:t>
                      </a:r>
                      <a:r>
                        <a:rPr lang="de-CH" sz="1600" dirty="0">
                          <a:solidFill>
                            <a:srgbClr val="495354"/>
                          </a:solidFill>
                          <a:effectLst/>
                        </a:rPr>
                        <a:t> external </a:t>
                      </a:r>
                      <a:r>
                        <a:rPr lang="de-CH" sz="1600" dirty="0" err="1">
                          <a:solidFill>
                            <a:srgbClr val="495354"/>
                          </a:solidFill>
                          <a:effectLst/>
                        </a:rPr>
                        <a:t>acoustic</a:t>
                      </a:r>
                      <a:r>
                        <a:rPr lang="de-CH" sz="1600" dirty="0">
                          <a:solidFill>
                            <a:srgbClr val="495354"/>
                          </a:solidFill>
                          <a:effectLst/>
                        </a:rPr>
                        <a:t> </a:t>
                      </a:r>
                      <a:r>
                        <a:rPr lang="de-CH" sz="1600" dirty="0" err="1">
                          <a:solidFill>
                            <a:srgbClr val="495354"/>
                          </a:solidFill>
                          <a:effectLst/>
                        </a:rPr>
                        <a:t>meatus</a:t>
                      </a:r>
                      <a:r>
                        <a:rPr lang="de-CH" sz="1600" dirty="0">
                          <a:solidFill>
                            <a:srgbClr val="495354"/>
                          </a:solidFill>
                          <a:effectLst/>
                        </a:rPr>
                        <a:t>, and </a:t>
                      </a:r>
                      <a:r>
                        <a:rPr lang="de-CH" sz="1600" dirty="0" err="1">
                          <a:solidFill>
                            <a:srgbClr val="495354"/>
                          </a:solidFill>
                          <a:effectLst/>
                        </a:rPr>
                        <a:t>dura</a:t>
                      </a:r>
                      <a:r>
                        <a:rPr lang="de-CH" sz="1600" dirty="0">
                          <a:solidFill>
                            <a:srgbClr val="495354"/>
                          </a:solidFill>
                          <a:effectLst/>
                        </a:rPr>
                        <a:t> mater </a:t>
                      </a:r>
                      <a:r>
                        <a:rPr lang="de-CH" sz="1600" dirty="0" err="1">
                          <a:solidFill>
                            <a:srgbClr val="495354"/>
                          </a:solidFill>
                          <a:effectLst/>
                        </a:rPr>
                        <a:t>of</a:t>
                      </a:r>
                      <a:br>
                        <a:rPr lang="de-CH" sz="1600" dirty="0">
                          <a:solidFill>
                            <a:srgbClr val="495354"/>
                          </a:solidFill>
                          <a:effectLst/>
                        </a:rPr>
                      </a:br>
                      <a:r>
                        <a:rPr lang="de-CH" sz="1600" dirty="0" err="1">
                          <a:solidFill>
                            <a:srgbClr val="495354"/>
                          </a:solidFill>
                          <a:effectLst/>
                        </a:rPr>
                        <a:t>posterior</a:t>
                      </a:r>
                      <a:r>
                        <a:rPr lang="de-CH" sz="1600" dirty="0">
                          <a:solidFill>
                            <a:srgbClr val="495354"/>
                          </a:solidFill>
                          <a:effectLst/>
                        </a:rPr>
                        <a:t> cranial </a:t>
                      </a:r>
                      <a:r>
                        <a:rPr lang="de-CH" sz="1600" dirty="0" err="1">
                          <a:solidFill>
                            <a:srgbClr val="495354"/>
                          </a:solidFill>
                          <a:effectLst/>
                        </a:rPr>
                        <a:t>fossa</a:t>
                      </a:r>
                      <a:br>
                        <a:rPr lang="de-CH" sz="1600" b="0" dirty="0">
                          <a:solidFill>
                            <a:srgbClr val="495354"/>
                          </a:solidFill>
                          <a:effectLst/>
                          <a:latin typeface="PlutoSansMedium"/>
                        </a:rPr>
                      </a:br>
                      <a:r>
                        <a:rPr lang="de-CH" sz="1600" b="0" dirty="0">
                          <a:solidFill>
                            <a:srgbClr val="495354"/>
                          </a:solidFill>
                          <a:effectLst/>
                          <a:latin typeface="PlutoSansMedium"/>
                        </a:rPr>
                        <a:t>General </a:t>
                      </a:r>
                      <a:r>
                        <a:rPr lang="de-CH" sz="1600" b="0" dirty="0" err="1">
                          <a:solidFill>
                            <a:srgbClr val="495354"/>
                          </a:solidFill>
                          <a:effectLst/>
                          <a:latin typeface="PlutoSansMedium"/>
                        </a:rPr>
                        <a:t>visceral</a:t>
                      </a:r>
                      <a:r>
                        <a:rPr lang="de-CH" sz="1600" b="0" dirty="0">
                          <a:solidFill>
                            <a:srgbClr val="495354"/>
                          </a:solidFill>
                          <a:effectLst/>
                          <a:latin typeface="PlutoSansMedium"/>
                        </a:rPr>
                        <a:t> afferent (GVA):</a:t>
                      </a:r>
                      <a:r>
                        <a:rPr lang="de-CH" sz="1600" dirty="0">
                          <a:solidFill>
                            <a:srgbClr val="495354"/>
                          </a:solidFill>
                          <a:effectLst/>
                        </a:rPr>
                        <a:t> </a:t>
                      </a:r>
                      <a:r>
                        <a:rPr lang="de-CH" sz="1600" dirty="0" err="1">
                          <a:solidFill>
                            <a:srgbClr val="495354"/>
                          </a:solidFill>
                          <a:effectLst/>
                        </a:rPr>
                        <a:t>Aortic</a:t>
                      </a:r>
                      <a:r>
                        <a:rPr lang="de-CH" sz="1600" dirty="0">
                          <a:solidFill>
                            <a:srgbClr val="495354"/>
                          </a:solidFill>
                          <a:effectLst/>
                        </a:rPr>
                        <a:t> </a:t>
                      </a:r>
                      <a:r>
                        <a:rPr lang="de-CH" sz="1600" dirty="0" err="1">
                          <a:solidFill>
                            <a:srgbClr val="495354"/>
                          </a:solidFill>
                          <a:effectLst/>
                        </a:rPr>
                        <a:t>body</a:t>
                      </a:r>
                      <a:r>
                        <a:rPr lang="de-CH" sz="1600" dirty="0">
                          <a:solidFill>
                            <a:srgbClr val="495354"/>
                          </a:solidFill>
                          <a:effectLst/>
                        </a:rPr>
                        <a:t> </a:t>
                      </a:r>
                      <a:r>
                        <a:rPr lang="de-CH" sz="1600" dirty="0" err="1">
                          <a:solidFill>
                            <a:srgbClr val="495354"/>
                          </a:solidFill>
                          <a:effectLst/>
                        </a:rPr>
                        <a:t>chemoreceptors</a:t>
                      </a:r>
                      <a:r>
                        <a:rPr lang="de-CH" sz="1600" dirty="0">
                          <a:solidFill>
                            <a:srgbClr val="495354"/>
                          </a:solidFill>
                          <a:effectLst/>
                        </a:rPr>
                        <a:t>/</a:t>
                      </a:r>
                      <a:r>
                        <a:rPr lang="de-CH" sz="1600" dirty="0" err="1">
                          <a:solidFill>
                            <a:srgbClr val="495354"/>
                          </a:solidFill>
                          <a:effectLst/>
                        </a:rPr>
                        <a:t>aortic</a:t>
                      </a:r>
                      <a:r>
                        <a:rPr lang="de-CH" sz="1600" dirty="0">
                          <a:solidFill>
                            <a:srgbClr val="495354"/>
                          </a:solidFill>
                          <a:effectLst/>
                        </a:rPr>
                        <a:t> </a:t>
                      </a:r>
                      <a:r>
                        <a:rPr lang="de-CH" sz="1600" dirty="0" err="1">
                          <a:solidFill>
                            <a:srgbClr val="495354"/>
                          </a:solidFill>
                          <a:effectLst/>
                        </a:rPr>
                        <a:t>arch</a:t>
                      </a:r>
                      <a:r>
                        <a:rPr lang="de-CH" sz="1600" dirty="0">
                          <a:solidFill>
                            <a:srgbClr val="495354"/>
                          </a:solidFill>
                          <a:effectLst/>
                        </a:rPr>
                        <a:t> </a:t>
                      </a:r>
                      <a:r>
                        <a:rPr lang="de-CH" sz="1600" dirty="0" err="1">
                          <a:solidFill>
                            <a:srgbClr val="495354"/>
                          </a:solidFill>
                          <a:effectLst/>
                        </a:rPr>
                        <a:t>baroreceptors</a:t>
                      </a:r>
                      <a:r>
                        <a:rPr lang="de-CH" sz="1600" dirty="0">
                          <a:solidFill>
                            <a:srgbClr val="495354"/>
                          </a:solidFill>
                          <a:effectLst/>
                        </a:rPr>
                        <a:t>, </a:t>
                      </a:r>
                      <a:r>
                        <a:rPr lang="de-CH" sz="1600" dirty="0" err="1">
                          <a:solidFill>
                            <a:srgbClr val="495354"/>
                          </a:solidFill>
                          <a:effectLst/>
                        </a:rPr>
                        <a:t>esophagus</a:t>
                      </a:r>
                      <a:r>
                        <a:rPr lang="de-CH" sz="1600" dirty="0">
                          <a:solidFill>
                            <a:srgbClr val="495354"/>
                          </a:solidFill>
                          <a:effectLst/>
                        </a:rPr>
                        <a:t>, </a:t>
                      </a:r>
                      <a:r>
                        <a:rPr lang="de-CH" sz="1600" dirty="0" err="1">
                          <a:solidFill>
                            <a:srgbClr val="495354"/>
                          </a:solidFill>
                          <a:effectLst/>
                        </a:rPr>
                        <a:t>bronchi</a:t>
                      </a:r>
                      <a:r>
                        <a:rPr lang="de-CH" sz="1600" dirty="0">
                          <a:solidFill>
                            <a:srgbClr val="495354"/>
                          </a:solidFill>
                          <a:effectLst/>
                        </a:rPr>
                        <a:t>, </a:t>
                      </a:r>
                      <a:r>
                        <a:rPr lang="de-CH" sz="1600" dirty="0" err="1">
                          <a:solidFill>
                            <a:srgbClr val="495354"/>
                          </a:solidFill>
                          <a:effectLst/>
                        </a:rPr>
                        <a:t>lungs</a:t>
                      </a:r>
                      <a:r>
                        <a:rPr lang="de-CH" sz="1600" dirty="0">
                          <a:solidFill>
                            <a:srgbClr val="495354"/>
                          </a:solidFill>
                          <a:effectLst/>
                        </a:rPr>
                        <a:t>, </a:t>
                      </a:r>
                      <a:r>
                        <a:rPr lang="de-CH" sz="1600" dirty="0" err="1">
                          <a:solidFill>
                            <a:srgbClr val="495354"/>
                          </a:solidFill>
                          <a:effectLst/>
                        </a:rPr>
                        <a:t>heart</a:t>
                      </a:r>
                      <a:r>
                        <a:rPr lang="de-CH" sz="1600" dirty="0">
                          <a:solidFill>
                            <a:srgbClr val="495354"/>
                          </a:solidFill>
                          <a:effectLst/>
                        </a:rPr>
                        <a:t>, and abdominal </a:t>
                      </a:r>
                      <a:r>
                        <a:rPr lang="de-CH" sz="1600" dirty="0" err="1">
                          <a:solidFill>
                            <a:srgbClr val="495354"/>
                          </a:solidFill>
                          <a:effectLst/>
                        </a:rPr>
                        <a:t>viscera</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a:t>
                      </a:r>
                      <a:r>
                        <a:rPr lang="de-CH" sz="1600" dirty="0" err="1">
                          <a:solidFill>
                            <a:srgbClr val="495354"/>
                          </a:solidFill>
                          <a:effectLst/>
                        </a:rPr>
                        <a:t>foregut</a:t>
                      </a:r>
                      <a:r>
                        <a:rPr lang="de-CH" sz="1600" dirty="0">
                          <a:solidFill>
                            <a:srgbClr val="495354"/>
                          </a:solidFill>
                          <a:effectLst/>
                        </a:rPr>
                        <a:t> and </a:t>
                      </a:r>
                      <a:r>
                        <a:rPr lang="de-CH" sz="1600" dirty="0" err="1">
                          <a:solidFill>
                            <a:srgbClr val="495354"/>
                          </a:solidFill>
                          <a:effectLst/>
                        </a:rPr>
                        <a:t>midgut</a:t>
                      </a:r>
                      <a:br>
                        <a:rPr lang="de-CH" sz="1600" b="0" dirty="0">
                          <a:solidFill>
                            <a:srgbClr val="495354"/>
                          </a:solidFill>
                          <a:effectLst/>
                          <a:latin typeface="PlutoSansMedium"/>
                        </a:rPr>
                      </a:br>
                      <a:r>
                        <a:rPr lang="de-CH" sz="1600" b="0" dirty="0">
                          <a:solidFill>
                            <a:srgbClr val="495354"/>
                          </a:solidFill>
                          <a:effectLst/>
                          <a:latin typeface="PlutoSansMedium"/>
                        </a:rPr>
                        <a:t>Special </a:t>
                      </a:r>
                      <a:r>
                        <a:rPr lang="de-CH" sz="1600" b="0" dirty="0" err="1">
                          <a:solidFill>
                            <a:srgbClr val="495354"/>
                          </a:solidFill>
                          <a:effectLst/>
                          <a:latin typeface="PlutoSansMedium"/>
                        </a:rPr>
                        <a:t>visceral</a:t>
                      </a:r>
                      <a:r>
                        <a:rPr lang="de-CH" sz="1600" b="0" dirty="0">
                          <a:solidFill>
                            <a:srgbClr val="495354"/>
                          </a:solidFill>
                          <a:effectLst/>
                          <a:latin typeface="PlutoSansMedium"/>
                        </a:rPr>
                        <a:t> afferent (SVA):</a:t>
                      </a:r>
                      <a:r>
                        <a:rPr lang="de-CH" sz="1600" dirty="0">
                          <a:solidFill>
                            <a:srgbClr val="495354"/>
                          </a:solidFill>
                          <a:effectLst/>
                        </a:rPr>
                        <a:t> Taste </a:t>
                      </a:r>
                      <a:r>
                        <a:rPr lang="de-CH" sz="1600" dirty="0" err="1">
                          <a:solidFill>
                            <a:srgbClr val="495354"/>
                          </a:solidFill>
                          <a:effectLst/>
                        </a:rPr>
                        <a:t>from</a:t>
                      </a:r>
                      <a:r>
                        <a:rPr lang="de-CH" sz="1600" dirty="0">
                          <a:solidFill>
                            <a:srgbClr val="495354"/>
                          </a:solidFill>
                          <a:effectLst/>
                        </a:rPr>
                        <a:t> root </a:t>
                      </a:r>
                      <a:r>
                        <a:rPr lang="de-CH" sz="1600" dirty="0" err="1">
                          <a:solidFill>
                            <a:srgbClr val="495354"/>
                          </a:solidFill>
                          <a:effectLst/>
                        </a:rPr>
                        <a:t>of</a:t>
                      </a:r>
                      <a:r>
                        <a:rPr lang="de-CH" sz="1600" dirty="0">
                          <a:solidFill>
                            <a:srgbClr val="495354"/>
                          </a:solidFill>
                          <a:effectLst/>
                        </a:rPr>
                        <a:t> </a:t>
                      </a:r>
                      <a:r>
                        <a:rPr lang="de-CH" sz="1600" dirty="0" err="1">
                          <a:solidFill>
                            <a:srgbClr val="495354"/>
                          </a:solidFill>
                          <a:effectLst/>
                        </a:rPr>
                        <a:t>tongue</a:t>
                      </a:r>
                      <a:r>
                        <a:rPr lang="de-CH" sz="1600" dirty="0">
                          <a:solidFill>
                            <a:srgbClr val="495354"/>
                          </a:solidFill>
                          <a:effectLst/>
                        </a:rPr>
                        <a:t> and </a:t>
                      </a:r>
                      <a:r>
                        <a:rPr lang="de-CH" sz="1600" dirty="0" err="1">
                          <a:solidFill>
                            <a:srgbClr val="495354"/>
                          </a:solidFill>
                          <a:effectLst/>
                        </a:rPr>
                        <a:t>epiglottis</a:t>
                      </a:r>
                      <a:br>
                        <a:rPr lang="de-CH" sz="1600" b="0" dirty="0">
                          <a:solidFill>
                            <a:srgbClr val="495354"/>
                          </a:solidFill>
                          <a:effectLst/>
                          <a:latin typeface="PlutoSansMedium"/>
                        </a:rPr>
                      </a:br>
                      <a:r>
                        <a:rPr lang="de-CH" sz="1600" b="0" dirty="0">
                          <a:solidFill>
                            <a:srgbClr val="495354"/>
                          </a:solidFill>
                          <a:effectLst/>
                          <a:latin typeface="PlutoSansMedium"/>
                        </a:rPr>
                        <a:t>General </a:t>
                      </a:r>
                      <a:r>
                        <a:rPr lang="de-CH" sz="1600" b="0" dirty="0" err="1">
                          <a:solidFill>
                            <a:srgbClr val="495354"/>
                          </a:solidFill>
                          <a:effectLst/>
                          <a:latin typeface="PlutoSansMedium"/>
                        </a:rPr>
                        <a:t>somatic</a:t>
                      </a:r>
                      <a:r>
                        <a:rPr lang="de-CH" sz="1600" b="0" dirty="0">
                          <a:solidFill>
                            <a:srgbClr val="495354"/>
                          </a:solidFill>
                          <a:effectLst/>
                          <a:latin typeface="PlutoSansMedium"/>
                        </a:rPr>
                        <a:t> efferent (GSE):</a:t>
                      </a:r>
                      <a:r>
                        <a:rPr lang="de-CH" sz="1600" dirty="0">
                          <a:solidFill>
                            <a:srgbClr val="495354"/>
                          </a:solidFill>
                          <a:effectLst/>
                        </a:rPr>
                        <a:t> </a:t>
                      </a:r>
                      <a:r>
                        <a:rPr lang="de-CH" sz="1600" dirty="0" err="1">
                          <a:solidFill>
                            <a:srgbClr val="495354"/>
                          </a:solidFill>
                          <a:effectLst/>
                        </a:rPr>
                        <a:t>Palatoglossus</a:t>
                      </a:r>
                      <a:r>
                        <a:rPr lang="de-CH" sz="1600" dirty="0">
                          <a:solidFill>
                            <a:srgbClr val="495354"/>
                          </a:solidFill>
                          <a:effectLst/>
                        </a:rPr>
                        <a:t> </a:t>
                      </a:r>
                      <a:r>
                        <a:rPr lang="de-CH" sz="1600" dirty="0" err="1">
                          <a:solidFill>
                            <a:srgbClr val="495354"/>
                          </a:solidFill>
                          <a:effectLst/>
                        </a:rPr>
                        <a:t>muscle</a:t>
                      </a:r>
                      <a:r>
                        <a:rPr lang="de-CH" sz="1600" dirty="0">
                          <a:solidFill>
                            <a:srgbClr val="495354"/>
                          </a:solidFill>
                          <a:effectLst/>
                        </a:rPr>
                        <a:t>, </a:t>
                      </a:r>
                      <a:r>
                        <a:rPr lang="de-CH" sz="1600" dirty="0" err="1">
                          <a:solidFill>
                            <a:srgbClr val="495354"/>
                          </a:solidFill>
                          <a:effectLst/>
                        </a:rPr>
                        <a:t>muscles</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soft </a:t>
                      </a:r>
                      <a:r>
                        <a:rPr lang="de-CH" sz="1600" dirty="0" err="1">
                          <a:solidFill>
                            <a:srgbClr val="495354"/>
                          </a:solidFill>
                          <a:effectLst/>
                        </a:rPr>
                        <a:t>palate</a:t>
                      </a:r>
                      <a:r>
                        <a:rPr lang="de-CH" sz="1600" dirty="0">
                          <a:solidFill>
                            <a:srgbClr val="495354"/>
                          </a:solidFill>
                          <a:effectLst/>
                        </a:rPr>
                        <a:t> (</a:t>
                      </a:r>
                      <a:r>
                        <a:rPr lang="de-CH" sz="1600" dirty="0" err="1">
                          <a:solidFill>
                            <a:srgbClr val="495354"/>
                          </a:solidFill>
                          <a:effectLst/>
                        </a:rPr>
                        <a:t>except</a:t>
                      </a:r>
                      <a:r>
                        <a:rPr lang="de-CH" sz="1600" dirty="0">
                          <a:solidFill>
                            <a:srgbClr val="495354"/>
                          </a:solidFill>
                          <a:effectLst/>
                        </a:rPr>
                        <a:t> </a:t>
                      </a:r>
                      <a:r>
                        <a:rPr lang="de-CH" sz="1600" dirty="0" err="1">
                          <a:solidFill>
                            <a:srgbClr val="495354"/>
                          </a:solidFill>
                          <a:effectLst/>
                        </a:rPr>
                        <a:t>tensor</a:t>
                      </a:r>
                      <a:r>
                        <a:rPr lang="de-CH" sz="1600" dirty="0">
                          <a:solidFill>
                            <a:srgbClr val="495354"/>
                          </a:solidFill>
                          <a:effectLst/>
                        </a:rPr>
                        <a:t> </a:t>
                      </a:r>
                      <a:r>
                        <a:rPr lang="de-CH" sz="1600" dirty="0" err="1">
                          <a:solidFill>
                            <a:srgbClr val="495354"/>
                          </a:solidFill>
                          <a:effectLst/>
                        </a:rPr>
                        <a:t>veli</a:t>
                      </a:r>
                      <a:r>
                        <a:rPr lang="de-CH" sz="1600" dirty="0">
                          <a:solidFill>
                            <a:srgbClr val="495354"/>
                          </a:solidFill>
                          <a:effectLst/>
                        </a:rPr>
                        <a:t> palatini), </a:t>
                      </a:r>
                      <a:r>
                        <a:rPr lang="de-CH" sz="1600" dirty="0" err="1">
                          <a:solidFill>
                            <a:srgbClr val="495354"/>
                          </a:solidFill>
                          <a:effectLst/>
                        </a:rPr>
                        <a:t>muscles</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a:t>
                      </a:r>
                      <a:r>
                        <a:rPr lang="de-CH" sz="1600" dirty="0" err="1">
                          <a:solidFill>
                            <a:srgbClr val="495354"/>
                          </a:solidFill>
                          <a:effectLst/>
                        </a:rPr>
                        <a:t>pharynx</a:t>
                      </a:r>
                      <a:r>
                        <a:rPr lang="de-CH" sz="1600" dirty="0">
                          <a:solidFill>
                            <a:srgbClr val="495354"/>
                          </a:solidFill>
                          <a:effectLst/>
                        </a:rPr>
                        <a:t> (</a:t>
                      </a:r>
                      <a:r>
                        <a:rPr lang="de-CH" sz="1600" dirty="0" err="1">
                          <a:solidFill>
                            <a:srgbClr val="495354"/>
                          </a:solidFill>
                          <a:effectLst/>
                        </a:rPr>
                        <a:t>except</a:t>
                      </a:r>
                      <a:r>
                        <a:rPr lang="de-CH" sz="1600" dirty="0">
                          <a:solidFill>
                            <a:srgbClr val="495354"/>
                          </a:solidFill>
                          <a:effectLst/>
                        </a:rPr>
                        <a:t> </a:t>
                      </a:r>
                      <a:r>
                        <a:rPr lang="de-CH" sz="1600" dirty="0" err="1">
                          <a:solidFill>
                            <a:srgbClr val="495354"/>
                          </a:solidFill>
                          <a:effectLst/>
                        </a:rPr>
                        <a:t>stylopharyngeus</a:t>
                      </a:r>
                      <a:r>
                        <a:rPr lang="de-CH" sz="1600" dirty="0">
                          <a:solidFill>
                            <a:srgbClr val="495354"/>
                          </a:solidFill>
                          <a:effectLst/>
                        </a:rPr>
                        <a:t>) and </a:t>
                      </a:r>
                      <a:r>
                        <a:rPr lang="de-CH" sz="1600" dirty="0" err="1">
                          <a:solidFill>
                            <a:srgbClr val="495354"/>
                          </a:solidFill>
                          <a:effectLst/>
                        </a:rPr>
                        <a:t>muscles</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a:t>
                      </a:r>
                      <a:r>
                        <a:rPr lang="de-CH" sz="1600" dirty="0" err="1">
                          <a:solidFill>
                            <a:srgbClr val="495354"/>
                          </a:solidFill>
                          <a:effectLst/>
                        </a:rPr>
                        <a:t>larynx</a:t>
                      </a:r>
                      <a:br>
                        <a:rPr lang="de-CH" sz="1600" b="0" dirty="0">
                          <a:solidFill>
                            <a:srgbClr val="495354"/>
                          </a:solidFill>
                          <a:effectLst/>
                          <a:latin typeface="PlutoSansMedium"/>
                        </a:rPr>
                      </a:br>
                      <a:r>
                        <a:rPr lang="de-CH" sz="1600" b="0" dirty="0">
                          <a:solidFill>
                            <a:srgbClr val="495354"/>
                          </a:solidFill>
                          <a:effectLst/>
                          <a:latin typeface="PlutoSansMedium"/>
                        </a:rPr>
                        <a:t>General </a:t>
                      </a:r>
                      <a:r>
                        <a:rPr lang="de-CH" sz="1600" b="0" dirty="0" err="1">
                          <a:solidFill>
                            <a:srgbClr val="495354"/>
                          </a:solidFill>
                          <a:effectLst/>
                          <a:latin typeface="PlutoSansMedium"/>
                        </a:rPr>
                        <a:t>visceral</a:t>
                      </a:r>
                      <a:r>
                        <a:rPr lang="de-CH" sz="1600" b="0" dirty="0">
                          <a:solidFill>
                            <a:srgbClr val="495354"/>
                          </a:solidFill>
                          <a:effectLst/>
                          <a:latin typeface="PlutoSansMedium"/>
                        </a:rPr>
                        <a:t> efferent (GVE): </a:t>
                      </a:r>
                      <a:r>
                        <a:rPr lang="de-CH" sz="1600" dirty="0" err="1">
                          <a:solidFill>
                            <a:srgbClr val="495354"/>
                          </a:solidFill>
                          <a:effectLst/>
                        </a:rPr>
                        <a:t>Parasympathetic</a:t>
                      </a:r>
                      <a:r>
                        <a:rPr lang="de-CH" sz="1600" dirty="0">
                          <a:solidFill>
                            <a:srgbClr val="495354"/>
                          </a:solidFill>
                          <a:effectLst/>
                        </a:rPr>
                        <a:t>/</a:t>
                      </a:r>
                      <a:r>
                        <a:rPr lang="de-CH" sz="1600" dirty="0" err="1">
                          <a:solidFill>
                            <a:srgbClr val="495354"/>
                          </a:solidFill>
                          <a:effectLst/>
                        </a:rPr>
                        <a:t>secretomotor</a:t>
                      </a:r>
                      <a:r>
                        <a:rPr lang="de-CH" sz="1600" dirty="0">
                          <a:solidFill>
                            <a:srgbClr val="495354"/>
                          </a:solidFill>
                          <a:effectLst/>
                        </a:rPr>
                        <a:t> </a:t>
                      </a:r>
                      <a:r>
                        <a:rPr lang="de-CH" sz="1600" dirty="0" err="1">
                          <a:solidFill>
                            <a:srgbClr val="495354"/>
                          </a:solidFill>
                          <a:effectLst/>
                        </a:rPr>
                        <a:t>fibres</a:t>
                      </a:r>
                      <a:r>
                        <a:rPr lang="de-CH" sz="1600" dirty="0">
                          <a:solidFill>
                            <a:srgbClr val="495354"/>
                          </a:solidFill>
                          <a:effectLst/>
                        </a:rPr>
                        <a:t> </a:t>
                      </a:r>
                      <a:r>
                        <a:rPr lang="de-CH" sz="1600" dirty="0" err="1">
                          <a:solidFill>
                            <a:srgbClr val="495354"/>
                          </a:solidFill>
                          <a:effectLst/>
                        </a:rPr>
                        <a:t>to</a:t>
                      </a:r>
                      <a:r>
                        <a:rPr lang="de-CH" sz="1600" dirty="0">
                          <a:solidFill>
                            <a:srgbClr val="495354"/>
                          </a:solidFill>
                          <a:effectLst/>
                        </a:rPr>
                        <a:t> smooth </a:t>
                      </a:r>
                      <a:r>
                        <a:rPr lang="de-CH" sz="1600" dirty="0" err="1">
                          <a:solidFill>
                            <a:srgbClr val="495354"/>
                          </a:solidFill>
                          <a:effectLst/>
                        </a:rPr>
                        <a:t>muscle</a:t>
                      </a:r>
                      <a:r>
                        <a:rPr lang="de-CH" sz="1600" dirty="0">
                          <a:solidFill>
                            <a:srgbClr val="495354"/>
                          </a:solidFill>
                          <a:effectLst/>
                        </a:rPr>
                        <a:t> and </a:t>
                      </a:r>
                      <a:r>
                        <a:rPr lang="de-CH" sz="1600" dirty="0" err="1">
                          <a:solidFill>
                            <a:srgbClr val="495354"/>
                          </a:solidFill>
                          <a:effectLst/>
                        </a:rPr>
                        <a:t>glands</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a:t>
                      </a:r>
                      <a:r>
                        <a:rPr lang="de-CH" sz="1600" dirty="0" err="1">
                          <a:solidFill>
                            <a:srgbClr val="495354"/>
                          </a:solidFill>
                          <a:effectLst/>
                        </a:rPr>
                        <a:t>the</a:t>
                      </a:r>
                      <a:r>
                        <a:rPr lang="de-CH" sz="1600" dirty="0">
                          <a:solidFill>
                            <a:srgbClr val="495354"/>
                          </a:solidFill>
                          <a:effectLst/>
                        </a:rPr>
                        <a:t> </a:t>
                      </a:r>
                      <a:r>
                        <a:rPr lang="de-CH" sz="1600" dirty="0" err="1">
                          <a:solidFill>
                            <a:srgbClr val="495354"/>
                          </a:solidFill>
                          <a:effectLst/>
                        </a:rPr>
                        <a:t>pharynx</a:t>
                      </a:r>
                      <a:r>
                        <a:rPr lang="de-CH" sz="1600" dirty="0">
                          <a:solidFill>
                            <a:srgbClr val="495354"/>
                          </a:solidFill>
                          <a:effectLst/>
                        </a:rPr>
                        <a:t> and </a:t>
                      </a:r>
                      <a:r>
                        <a:rPr lang="de-CH" sz="1600" dirty="0" err="1">
                          <a:solidFill>
                            <a:srgbClr val="495354"/>
                          </a:solidFill>
                          <a:effectLst/>
                        </a:rPr>
                        <a:t>larynx</a:t>
                      </a:r>
                      <a:r>
                        <a:rPr lang="de-CH" sz="1600" dirty="0">
                          <a:solidFill>
                            <a:srgbClr val="495354"/>
                          </a:solidFill>
                          <a:effectLst/>
                        </a:rPr>
                        <a:t>, </a:t>
                      </a:r>
                      <a:r>
                        <a:rPr lang="de-CH" sz="1600" dirty="0" err="1">
                          <a:solidFill>
                            <a:srgbClr val="495354"/>
                          </a:solidFill>
                          <a:effectLst/>
                        </a:rPr>
                        <a:t>parasympathetic</a:t>
                      </a:r>
                      <a:r>
                        <a:rPr lang="de-CH" sz="1600" dirty="0">
                          <a:solidFill>
                            <a:srgbClr val="495354"/>
                          </a:solidFill>
                          <a:effectLst/>
                        </a:rPr>
                        <a:t> </a:t>
                      </a:r>
                      <a:r>
                        <a:rPr lang="de-CH" sz="1600" dirty="0" err="1">
                          <a:solidFill>
                            <a:srgbClr val="495354"/>
                          </a:solidFill>
                          <a:effectLst/>
                        </a:rPr>
                        <a:t>innervation</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a:t>
                      </a:r>
                      <a:r>
                        <a:rPr lang="de-CH" sz="1600" dirty="0" err="1">
                          <a:solidFill>
                            <a:srgbClr val="495354"/>
                          </a:solidFill>
                          <a:effectLst/>
                        </a:rPr>
                        <a:t>thoracic</a:t>
                      </a:r>
                      <a:r>
                        <a:rPr lang="de-CH" sz="1600" dirty="0">
                          <a:solidFill>
                            <a:srgbClr val="495354"/>
                          </a:solidFill>
                          <a:effectLst/>
                        </a:rPr>
                        <a:t> </a:t>
                      </a:r>
                      <a:r>
                        <a:rPr lang="de-CH" sz="1600" dirty="0" err="1">
                          <a:solidFill>
                            <a:srgbClr val="495354"/>
                          </a:solidFill>
                          <a:effectLst/>
                        </a:rPr>
                        <a:t>viscera</a:t>
                      </a:r>
                      <a:r>
                        <a:rPr lang="de-CH" sz="1600" dirty="0">
                          <a:solidFill>
                            <a:srgbClr val="495354"/>
                          </a:solidFill>
                          <a:effectLst/>
                        </a:rPr>
                        <a:t>, and abdominal </a:t>
                      </a:r>
                      <a:r>
                        <a:rPr lang="de-CH" sz="1600" dirty="0" err="1">
                          <a:solidFill>
                            <a:srgbClr val="495354"/>
                          </a:solidFill>
                          <a:effectLst/>
                        </a:rPr>
                        <a:t>viscera</a:t>
                      </a:r>
                      <a:r>
                        <a:rPr lang="de-CH" sz="1600" dirty="0">
                          <a:solidFill>
                            <a:srgbClr val="495354"/>
                          </a:solidFill>
                          <a:effectLst/>
                        </a:rPr>
                        <a:t> </a:t>
                      </a:r>
                      <a:r>
                        <a:rPr lang="de-CH" sz="1600" dirty="0" err="1">
                          <a:solidFill>
                            <a:srgbClr val="495354"/>
                          </a:solidFill>
                          <a:effectLst/>
                        </a:rPr>
                        <a:t>of</a:t>
                      </a:r>
                      <a:r>
                        <a:rPr lang="de-CH" sz="1600" dirty="0">
                          <a:solidFill>
                            <a:srgbClr val="495354"/>
                          </a:solidFill>
                          <a:effectLst/>
                        </a:rPr>
                        <a:t> </a:t>
                      </a:r>
                      <a:r>
                        <a:rPr lang="de-CH" sz="1600" dirty="0" err="1">
                          <a:solidFill>
                            <a:srgbClr val="495354"/>
                          </a:solidFill>
                          <a:effectLst/>
                        </a:rPr>
                        <a:t>the</a:t>
                      </a:r>
                      <a:r>
                        <a:rPr lang="de-CH" sz="1600" dirty="0">
                          <a:solidFill>
                            <a:srgbClr val="495354"/>
                          </a:solidFill>
                          <a:effectLst/>
                        </a:rPr>
                        <a:t> </a:t>
                      </a:r>
                      <a:r>
                        <a:rPr lang="de-CH" sz="1600" dirty="0" err="1">
                          <a:solidFill>
                            <a:srgbClr val="495354"/>
                          </a:solidFill>
                          <a:effectLst/>
                        </a:rPr>
                        <a:t>foregut</a:t>
                      </a:r>
                      <a:r>
                        <a:rPr lang="de-CH" sz="1600" dirty="0">
                          <a:solidFill>
                            <a:srgbClr val="495354"/>
                          </a:solidFill>
                          <a:effectLst/>
                        </a:rPr>
                        <a:t> and </a:t>
                      </a:r>
                      <a:r>
                        <a:rPr lang="de-CH" sz="1600" dirty="0" err="1">
                          <a:solidFill>
                            <a:srgbClr val="495354"/>
                          </a:solidFill>
                          <a:effectLst/>
                        </a:rPr>
                        <a:t>midgut</a:t>
                      </a:r>
                      <a:endParaRPr lang="de-CH" sz="1600" dirty="0">
                        <a:solidFill>
                          <a:srgbClr val="495354"/>
                        </a:solidFill>
                        <a:effectLst/>
                      </a:endParaRPr>
                    </a:p>
                  </a:txBody>
                  <a:tcPr marL="39339" marR="39339" marT="26226" marB="262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637253045"/>
                  </a:ext>
                </a:extLst>
              </a:tr>
            </a:tbl>
          </a:graphicData>
        </a:graphic>
      </p:graphicFrame>
    </p:spTree>
    <p:extLst>
      <p:ext uri="{BB962C8B-B14F-4D97-AF65-F5344CB8AC3E}">
        <p14:creationId xmlns:p14="http://schemas.microsoft.com/office/powerpoint/2010/main" val="29348467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C54783-427A-2222-079C-0CCBCDC001CC}"/>
              </a:ext>
            </a:extLst>
          </p:cNvPr>
          <p:cNvSpPr>
            <a:spLocks noGrp="1"/>
          </p:cNvSpPr>
          <p:nvPr>
            <p:ph type="title"/>
          </p:nvPr>
        </p:nvSpPr>
        <p:spPr>
          <a:xfrm>
            <a:off x="4208015" y="224345"/>
            <a:ext cx="2485008" cy="1107306"/>
          </a:xfrm>
        </p:spPr>
        <p:txBody>
          <a:bodyPr/>
          <a:lstStyle/>
          <a:p>
            <a:r>
              <a:rPr lang="en-US" b="1" dirty="0">
                <a:solidFill>
                  <a:schemeClr val="accent4"/>
                </a:solidFill>
              </a:rPr>
              <a:t>Lesions</a:t>
            </a:r>
            <a:endParaRPr lang="el-GR" b="1" dirty="0">
              <a:solidFill>
                <a:schemeClr val="accent4"/>
              </a:solidFill>
            </a:endParaRPr>
          </a:p>
        </p:txBody>
      </p:sp>
      <p:sp>
        <p:nvSpPr>
          <p:cNvPr id="3" name="Θέση περιεχομένου 2">
            <a:extLst>
              <a:ext uri="{FF2B5EF4-FFF2-40B4-BE49-F238E27FC236}">
                <a16:creationId xmlns:a16="http://schemas.microsoft.com/office/drawing/2014/main" id="{63833221-F17E-EC11-9191-36EF75EA8F36}"/>
              </a:ext>
            </a:extLst>
          </p:cNvPr>
          <p:cNvSpPr>
            <a:spLocks noGrp="1"/>
          </p:cNvSpPr>
          <p:nvPr>
            <p:ph idx="1"/>
          </p:nvPr>
        </p:nvSpPr>
        <p:spPr>
          <a:xfrm>
            <a:off x="838200" y="1455938"/>
            <a:ext cx="10515600" cy="4942967"/>
          </a:xfrm>
        </p:spPr>
        <p:txBody>
          <a:bodyPr>
            <a:normAutofit/>
          </a:bodyPr>
          <a:lstStyle/>
          <a:p>
            <a:r>
              <a:rPr lang="en" dirty="0"/>
              <a:t>isolated </a:t>
            </a:r>
            <a:r>
              <a:rPr lang="en" dirty="0" err="1"/>
              <a:t>vagus</a:t>
            </a:r>
            <a:r>
              <a:rPr lang="en" dirty="0"/>
              <a:t> nerve lesions are uncommon</a:t>
            </a:r>
          </a:p>
          <a:p>
            <a:r>
              <a:rPr lang="en" dirty="0">
                <a:solidFill>
                  <a:schemeClr val="accent6">
                    <a:lumMod val="50000"/>
                  </a:schemeClr>
                </a:solidFill>
              </a:rPr>
              <a:t>Ph</a:t>
            </a:r>
            <a:r>
              <a:rPr lang="en" b="1" dirty="0">
                <a:solidFill>
                  <a:schemeClr val="accent6">
                    <a:lumMod val="50000"/>
                  </a:schemeClr>
                </a:solidFill>
              </a:rPr>
              <a:t>aryngeal branch injury → dysphagia.</a:t>
            </a:r>
          </a:p>
          <a:p>
            <a:r>
              <a:rPr lang="en" dirty="0"/>
              <a:t>Superior laryngeal nerve injury → anesthesia of upper larynx, paralysis of cricothyroid muscle → </a:t>
            </a:r>
            <a:r>
              <a:rPr lang="en" b="1" dirty="0">
                <a:solidFill>
                  <a:schemeClr val="accent6">
                    <a:lumMod val="50000"/>
                  </a:schemeClr>
                </a:solidFill>
              </a:rPr>
              <a:t>weak voice, easy fatigability (possible cause: aortic arch aneurysm, neck surgery)</a:t>
            </a:r>
            <a:r>
              <a:rPr lang="el-GR" dirty="0"/>
              <a:t> </a:t>
            </a:r>
          </a:p>
          <a:p>
            <a:r>
              <a:rPr lang="en" b="1" dirty="0">
                <a:solidFill>
                  <a:schemeClr val="accent6">
                    <a:lumMod val="50000"/>
                  </a:schemeClr>
                </a:solidFill>
              </a:rPr>
              <a:t>Recurrent laryngeal nerve lesions → hoarseness, dysphonia.</a:t>
            </a:r>
          </a:p>
          <a:p>
            <a:r>
              <a:rPr lang="en" b="1" dirty="0">
                <a:solidFill>
                  <a:schemeClr val="accent6">
                    <a:lumMod val="50000"/>
                  </a:schemeClr>
                </a:solidFill>
              </a:rPr>
              <a:t>Bilateral recurrent laryngeal nerve lesions → aphonia and inspiratory stridor</a:t>
            </a:r>
          </a:p>
          <a:p>
            <a:pPr marL="0" indent="0">
              <a:buNone/>
            </a:pPr>
            <a:r>
              <a:rPr lang="el-GR" b="1" dirty="0">
                <a:solidFill>
                  <a:schemeClr val="accent6">
                    <a:lumMod val="50000"/>
                  </a:schemeClr>
                </a:solidFill>
              </a:rPr>
              <a:t>   </a:t>
            </a:r>
            <a:r>
              <a:rPr lang="en" b="1" dirty="0">
                <a:solidFill>
                  <a:schemeClr val="accent6">
                    <a:lumMod val="50000"/>
                  </a:schemeClr>
                </a:solidFill>
              </a:rPr>
              <a:t>Causes include laryngeal or thyroid cancer, surgical injury to thyroid/heart/lungs/esophagus.</a:t>
            </a:r>
            <a:endParaRPr lang="el-GR" b="1" dirty="0">
              <a:solidFill>
                <a:schemeClr val="accent6">
                  <a:lumMod val="50000"/>
                </a:schemeClr>
              </a:solidFill>
            </a:endParaRPr>
          </a:p>
          <a:p>
            <a:pPr marL="0" indent="0">
              <a:buNone/>
            </a:pPr>
            <a:endParaRPr lang="el-GR" dirty="0"/>
          </a:p>
          <a:p>
            <a:endParaRPr lang="el-GR" dirty="0"/>
          </a:p>
        </p:txBody>
      </p:sp>
    </p:spTree>
    <p:extLst>
      <p:ext uri="{BB962C8B-B14F-4D97-AF65-F5344CB8AC3E}">
        <p14:creationId xmlns:p14="http://schemas.microsoft.com/office/powerpoint/2010/main" val="1456465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494D99-120F-3F72-CB8E-EBF71C1D7358}"/>
              </a:ext>
            </a:extLst>
          </p:cNvPr>
          <p:cNvSpPr>
            <a:spLocks noGrp="1"/>
          </p:cNvSpPr>
          <p:nvPr>
            <p:ph type="title"/>
          </p:nvPr>
        </p:nvSpPr>
        <p:spPr>
          <a:xfrm>
            <a:off x="2258627" y="272664"/>
            <a:ext cx="8083858" cy="1009651"/>
          </a:xfrm>
        </p:spPr>
        <p:txBody>
          <a:bodyPr/>
          <a:lstStyle/>
          <a:p>
            <a:r>
              <a:rPr lang="el-GR" b="1" dirty="0">
                <a:solidFill>
                  <a:schemeClr val="accent4"/>
                </a:solidFill>
              </a:rPr>
              <a:t>ΧΙ. </a:t>
            </a:r>
            <a:r>
              <a:rPr lang="en-US" b="1" dirty="0">
                <a:solidFill>
                  <a:schemeClr val="accent4"/>
                </a:solidFill>
              </a:rPr>
              <a:t>Accessory Nerve</a:t>
            </a:r>
            <a:endParaRPr lang="el-GR" b="1" dirty="0">
              <a:solidFill>
                <a:schemeClr val="accent4"/>
              </a:solidFill>
            </a:endParaRPr>
          </a:p>
        </p:txBody>
      </p:sp>
      <p:sp>
        <p:nvSpPr>
          <p:cNvPr id="6" name="TextBox 5">
            <a:extLst>
              <a:ext uri="{FF2B5EF4-FFF2-40B4-BE49-F238E27FC236}">
                <a16:creationId xmlns:a16="http://schemas.microsoft.com/office/drawing/2014/main" id="{2A1225D6-6D65-E08F-6178-65FA7A8384C1}"/>
              </a:ext>
            </a:extLst>
          </p:cNvPr>
          <p:cNvSpPr txBox="1"/>
          <p:nvPr/>
        </p:nvSpPr>
        <p:spPr>
          <a:xfrm>
            <a:off x="740545" y="5060271"/>
            <a:ext cx="2144698" cy="369332"/>
          </a:xfrm>
          <a:prstGeom prst="rect">
            <a:avLst/>
          </a:prstGeom>
          <a:solidFill>
            <a:schemeClr val="bg1"/>
          </a:solidFill>
        </p:spPr>
        <p:txBody>
          <a:bodyPr wrap="square" rtlCol="0">
            <a:spAutoFit/>
          </a:bodyPr>
          <a:lstStyle/>
          <a:p>
            <a:endParaRPr lang="el-GR" dirty="0"/>
          </a:p>
        </p:txBody>
      </p:sp>
      <p:grpSp>
        <p:nvGrpSpPr>
          <p:cNvPr id="8" name="Group 1">
            <a:extLst>
              <a:ext uri="{FF2B5EF4-FFF2-40B4-BE49-F238E27FC236}">
                <a16:creationId xmlns:a16="http://schemas.microsoft.com/office/drawing/2014/main" id="{9C06F33C-A065-8C6E-312D-F113AA897C83}"/>
              </a:ext>
            </a:extLst>
          </p:cNvPr>
          <p:cNvGrpSpPr/>
          <p:nvPr/>
        </p:nvGrpSpPr>
        <p:grpSpPr>
          <a:xfrm>
            <a:off x="525276" y="1282315"/>
            <a:ext cx="11141447" cy="5273456"/>
            <a:chOff x="1274412" y="2410150"/>
            <a:chExt cx="10191447" cy="4288884"/>
          </a:xfrm>
        </p:grpSpPr>
        <p:pic>
          <p:nvPicPr>
            <p:cNvPr id="9" name="Εικόνα 8">
              <a:extLst>
                <a:ext uri="{FF2B5EF4-FFF2-40B4-BE49-F238E27FC236}">
                  <a16:creationId xmlns:a16="http://schemas.microsoft.com/office/drawing/2014/main" id="{931D7145-3F60-8C53-05DC-4A5C4B6D1CD0}"/>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10" name="Ευθεία γραμμή σύνδεσης 9">
              <a:extLst>
                <a:ext uri="{FF2B5EF4-FFF2-40B4-BE49-F238E27FC236}">
                  <a16:creationId xmlns:a16="http://schemas.microsoft.com/office/drawing/2014/main" id="{5CD1D34F-A498-5ADA-1F29-9F51946E3106}"/>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FAD02404-28F2-39EA-F971-B437F0CEEC0F}"/>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A641AF8D-CA63-9088-9184-BEC78646C412}"/>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0EC7B97B-00CF-25D7-679A-C7812F84B7CB}"/>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3B4201A6-CF5C-075F-B596-38DEE065AFB2}"/>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3F4CE206-C88C-5A0A-C383-823C0C34E6A9}"/>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a:extLst>
                <a:ext uri="{FF2B5EF4-FFF2-40B4-BE49-F238E27FC236}">
                  <a16:creationId xmlns:a16="http://schemas.microsoft.com/office/drawing/2014/main" id="{08ED03E1-C731-9AB7-6E0C-F48B5288A10B}"/>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455F7D8E-B628-202C-A063-2E08BD8C71ED}"/>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FF2AE3FC-061A-45A5-1837-2DCE088502A4}"/>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787AF20D-CEFD-5DA2-D305-F8206BDD4E2F}"/>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id="{AF05C092-9153-9A3E-D5F3-EFFCD92F1038}"/>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CCA90049-6595-8237-3916-5ECFF9171B6B}"/>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975CDB5-DC27-8ECE-FA3C-211B459241D5}"/>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23" name="TextBox 22">
              <a:extLst>
                <a:ext uri="{FF2B5EF4-FFF2-40B4-BE49-F238E27FC236}">
                  <a16:creationId xmlns:a16="http://schemas.microsoft.com/office/drawing/2014/main" id="{B44A0871-CBF5-B909-4902-264513FF890B}"/>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24" name="TextBox 23">
              <a:extLst>
                <a:ext uri="{FF2B5EF4-FFF2-40B4-BE49-F238E27FC236}">
                  <a16:creationId xmlns:a16="http://schemas.microsoft.com/office/drawing/2014/main" id="{C93DF5AF-9AE1-82AB-6E0B-6784BA2534EE}"/>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25" name="TextBox 24">
              <a:extLst>
                <a:ext uri="{FF2B5EF4-FFF2-40B4-BE49-F238E27FC236}">
                  <a16:creationId xmlns:a16="http://schemas.microsoft.com/office/drawing/2014/main" id="{FA88ED90-BD50-E05C-EE68-B4928B93B925}"/>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26" name="TextBox 25">
              <a:extLst>
                <a:ext uri="{FF2B5EF4-FFF2-40B4-BE49-F238E27FC236}">
                  <a16:creationId xmlns:a16="http://schemas.microsoft.com/office/drawing/2014/main" id="{9A0B57EC-8FBD-A720-439C-5D88A0616C68}"/>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27" name="TextBox 26">
              <a:extLst>
                <a:ext uri="{FF2B5EF4-FFF2-40B4-BE49-F238E27FC236}">
                  <a16:creationId xmlns:a16="http://schemas.microsoft.com/office/drawing/2014/main" id="{62CDF516-B6F2-4221-28BC-57460D888B5B}"/>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28" name="TextBox 27">
              <a:extLst>
                <a:ext uri="{FF2B5EF4-FFF2-40B4-BE49-F238E27FC236}">
                  <a16:creationId xmlns:a16="http://schemas.microsoft.com/office/drawing/2014/main" id="{C2B19BA4-130B-7E24-968E-E97BF81D586A}"/>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29" name="TextBox 28">
              <a:extLst>
                <a:ext uri="{FF2B5EF4-FFF2-40B4-BE49-F238E27FC236}">
                  <a16:creationId xmlns:a16="http://schemas.microsoft.com/office/drawing/2014/main" id="{DC0E233A-DECB-7126-213B-23CC30983451}"/>
                </a:ext>
              </a:extLst>
            </p:cNvPr>
            <p:cNvSpPr txBox="1"/>
            <p:nvPr/>
          </p:nvSpPr>
          <p:spPr>
            <a:xfrm>
              <a:off x="1279446" y="4841994"/>
              <a:ext cx="2337441" cy="275345"/>
            </a:xfrm>
            <a:prstGeom prst="rect">
              <a:avLst/>
            </a:prstGeom>
            <a:noFill/>
          </p:spPr>
          <p:txBody>
            <a:bodyPr wrap="square" rtlCol="0">
              <a:spAutoFit/>
            </a:bodyPr>
            <a:lstStyle/>
            <a:p>
              <a:r>
                <a:rPr lang="en-US" sz="1600" dirty="0"/>
                <a:t>VIII. Vestibulocochlear n.</a:t>
              </a:r>
              <a:endParaRPr lang="el-GR" sz="1600" dirty="0"/>
            </a:p>
          </p:txBody>
        </p:sp>
        <p:sp>
          <p:nvSpPr>
            <p:cNvPr id="30" name="TextBox 29">
              <a:extLst>
                <a:ext uri="{FF2B5EF4-FFF2-40B4-BE49-F238E27FC236}">
                  <a16:creationId xmlns:a16="http://schemas.microsoft.com/office/drawing/2014/main" id="{7656F190-4D6F-8957-BB38-3EC0801A0F9F}"/>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31" name="TextBox 30">
              <a:extLst>
                <a:ext uri="{FF2B5EF4-FFF2-40B4-BE49-F238E27FC236}">
                  <a16:creationId xmlns:a16="http://schemas.microsoft.com/office/drawing/2014/main" id="{FF239B42-A691-D98D-2521-0D327B38422C}"/>
                </a:ext>
              </a:extLst>
            </p:cNvPr>
            <p:cNvSpPr txBox="1"/>
            <p:nvPr/>
          </p:nvSpPr>
          <p:spPr>
            <a:xfrm>
              <a:off x="1274412" y="5095909"/>
              <a:ext cx="2169459"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32" name="TextBox 31">
              <a:extLst>
                <a:ext uri="{FF2B5EF4-FFF2-40B4-BE49-F238E27FC236}">
                  <a16:creationId xmlns:a16="http://schemas.microsoft.com/office/drawing/2014/main" id="{E4D95119-70BE-6BF0-F046-5CAC67748CBB}"/>
                </a:ext>
              </a:extLst>
            </p:cNvPr>
            <p:cNvSpPr txBox="1"/>
            <p:nvPr/>
          </p:nvSpPr>
          <p:spPr>
            <a:xfrm>
              <a:off x="1395881" y="5519101"/>
              <a:ext cx="2253200" cy="275345"/>
            </a:xfrm>
            <a:prstGeom prst="rect">
              <a:avLst/>
            </a:prstGeom>
            <a:noFill/>
          </p:spPr>
          <p:txBody>
            <a:bodyPr wrap="square" rtlCol="0">
              <a:spAutoFit/>
            </a:bodyPr>
            <a:lstStyle/>
            <a:p>
              <a:r>
                <a:rPr lang="el-GR" sz="1600" b="1" dirty="0"/>
                <a:t>ΧΙ. </a:t>
              </a:r>
              <a:r>
                <a:rPr lang="en-US" sz="1600" b="1" dirty="0"/>
                <a:t>Accessory n.</a:t>
              </a:r>
              <a:endParaRPr lang="el-GR" sz="1600" b="1" dirty="0"/>
            </a:p>
          </p:txBody>
        </p:sp>
        <p:sp>
          <p:nvSpPr>
            <p:cNvPr id="33" name="TextBox 32">
              <a:extLst>
                <a:ext uri="{FF2B5EF4-FFF2-40B4-BE49-F238E27FC236}">
                  <a16:creationId xmlns:a16="http://schemas.microsoft.com/office/drawing/2014/main" id="{DD04F9B8-252C-FC79-B748-649279796DED}"/>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17505525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FB6634-AE2B-1155-BE5C-9B27B4DEAA27}"/>
              </a:ext>
            </a:extLst>
          </p:cNvPr>
          <p:cNvSpPr>
            <a:spLocks noGrp="1"/>
          </p:cNvSpPr>
          <p:nvPr>
            <p:ph type="title"/>
          </p:nvPr>
        </p:nvSpPr>
        <p:spPr>
          <a:xfrm>
            <a:off x="564443" y="1"/>
            <a:ext cx="11458223" cy="990600"/>
          </a:xfrm>
        </p:spPr>
        <p:txBody>
          <a:bodyPr/>
          <a:lstStyle/>
          <a:p>
            <a:pPr algn="ctr"/>
            <a:r>
              <a:rPr lang="de-CH" b="1" dirty="0" err="1">
                <a:solidFill>
                  <a:schemeClr val="accent6">
                    <a:lumMod val="50000"/>
                  </a:schemeClr>
                </a:solidFill>
              </a:rPr>
              <a:t>Accessory</a:t>
            </a:r>
            <a:r>
              <a:rPr lang="de-CH" b="1" dirty="0">
                <a:solidFill>
                  <a:schemeClr val="accent6">
                    <a:lumMod val="50000"/>
                  </a:schemeClr>
                </a:solidFill>
              </a:rPr>
              <a:t> nerve </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EC828E30-2635-4057-BD17-3AC7F5511C91}"/>
              </a:ext>
            </a:extLst>
          </p:cNvPr>
          <p:cNvSpPr>
            <a:spLocks noGrp="1"/>
          </p:cNvSpPr>
          <p:nvPr>
            <p:ph idx="1"/>
          </p:nvPr>
        </p:nvSpPr>
        <p:spPr>
          <a:xfrm>
            <a:off x="824089" y="1185333"/>
            <a:ext cx="11017955" cy="5497689"/>
          </a:xfrm>
        </p:spPr>
        <p:txBody>
          <a:bodyPr>
            <a:normAutofit/>
          </a:bodyPr>
          <a:lstStyle/>
          <a:p>
            <a:pPr algn="just"/>
            <a:r>
              <a:rPr lang="de-CH" dirty="0"/>
              <a:t>The </a:t>
            </a:r>
            <a:r>
              <a:rPr lang="de-CH" dirty="0" err="1"/>
              <a:t>accessory</a:t>
            </a:r>
            <a:r>
              <a:rPr lang="de-CH" dirty="0"/>
              <a:t> nerve (CN XI) </a:t>
            </a:r>
            <a:r>
              <a:rPr lang="de-CH" dirty="0" err="1"/>
              <a:t>is</a:t>
            </a:r>
            <a:r>
              <a:rPr lang="de-CH" dirty="0"/>
              <a:t> </a:t>
            </a:r>
            <a:r>
              <a:rPr lang="de-CH" b="1" dirty="0" err="1">
                <a:solidFill>
                  <a:schemeClr val="accent6">
                    <a:lumMod val="50000"/>
                  </a:schemeClr>
                </a:solidFill>
              </a:rPr>
              <a:t>primarily</a:t>
            </a:r>
            <a:r>
              <a:rPr lang="de-CH" b="1" dirty="0">
                <a:solidFill>
                  <a:schemeClr val="accent6">
                    <a:lumMod val="50000"/>
                  </a:schemeClr>
                </a:solidFill>
              </a:rPr>
              <a:t> a </a:t>
            </a:r>
            <a:r>
              <a:rPr lang="de-CH" b="1" dirty="0" err="1">
                <a:solidFill>
                  <a:schemeClr val="accent6">
                    <a:lumMod val="50000"/>
                  </a:schemeClr>
                </a:solidFill>
              </a:rPr>
              <a:t>motor</a:t>
            </a:r>
            <a:r>
              <a:rPr lang="de-CH" b="1" dirty="0">
                <a:solidFill>
                  <a:schemeClr val="accent6">
                    <a:lumMod val="50000"/>
                  </a:schemeClr>
                </a:solidFill>
              </a:rPr>
              <a:t> nerve </a:t>
            </a:r>
            <a:r>
              <a:rPr lang="de-CH" dirty="0" err="1"/>
              <a:t>meaning</a:t>
            </a:r>
            <a:r>
              <a:rPr lang="de-CH" dirty="0"/>
              <a:t> </a:t>
            </a:r>
            <a:r>
              <a:rPr lang="de-CH" dirty="0" err="1"/>
              <a:t>that</a:t>
            </a:r>
            <a:r>
              <a:rPr lang="de-CH" dirty="0"/>
              <a:t> </a:t>
            </a:r>
            <a:r>
              <a:rPr lang="de-CH" dirty="0" err="1"/>
              <a:t>it</a:t>
            </a:r>
            <a:r>
              <a:rPr lang="de-CH" dirty="0"/>
              <a:t> </a:t>
            </a:r>
            <a:r>
              <a:rPr lang="de-CH" dirty="0" err="1"/>
              <a:t>supplies</a:t>
            </a:r>
            <a:r>
              <a:rPr lang="de-CH" dirty="0"/>
              <a:t> efferent </a:t>
            </a:r>
            <a:r>
              <a:rPr lang="de-CH" dirty="0" err="1"/>
              <a:t>motor</a:t>
            </a:r>
            <a:r>
              <a:rPr lang="de-CH" dirty="0"/>
              <a:t> </a:t>
            </a:r>
            <a:r>
              <a:rPr lang="de-CH" dirty="0" err="1"/>
              <a:t>function</a:t>
            </a:r>
            <a:r>
              <a:rPr lang="de-CH" dirty="0"/>
              <a:t> </a:t>
            </a:r>
            <a:r>
              <a:rPr lang="de-CH" dirty="0" err="1"/>
              <a:t>to</a:t>
            </a:r>
            <a:r>
              <a:rPr lang="de-CH" dirty="0"/>
              <a:t> </a:t>
            </a:r>
            <a:r>
              <a:rPr lang="de-CH" dirty="0" err="1"/>
              <a:t>muscles</a:t>
            </a:r>
            <a:r>
              <a:rPr lang="de-CH" dirty="0"/>
              <a:t>. </a:t>
            </a:r>
            <a:r>
              <a:rPr lang="de-CH" dirty="0" err="1"/>
              <a:t>Traditionally</a:t>
            </a:r>
            <a:r>
              <a:rPr lang="de-CH" dirty="0"/>
              <a:t>, </a:t>
            </a:r>
            <a:r>
              <a:rPr lang="de-CH" dirty="0" err="1"/>
              <a:t>it</a:t>
            </a:r>
            <a:r>
              <a:rPr lang="de-CH" dirty="0"/>
              <a:t> </a:t>
            </a:r>
            <a:r>
              <a:rPr lang="de-CH" dirty="0" err="1"/>
              <a:t>has</a:t>
            </a:r>
            <a:r>
              <a:rPr lang="de-CH" dirty="0"/>
              <a:t> </a:t>
            </a:r>
            <a:r>
              <a:rPr lang="de-CH" dirty="0" err="1"/>
              <a:t>been</a:t>
            </a:r>
            <a:r>
              <a:rPr lang="de-CH" dirty="0"/>
              <a:t> </a:t>
            </a:r>
            <a:r>
              <a:rPr lang="de-CH" dirty="0" err="1"/>
              <a:t>considered</a:t>
            </a:r>
            <a:r>
              <a:rPr lang="de-CH" dirty="0"/>
              <a:t> </a:t>
            </a:r>
            <a:r>
              <a:rPr lang="de-CH" dirty="0" err="1"/>
              <a:t>to</a:t>
            </a:r>
            <a:r>
              <a:rPr lang="de-CH" dirty="0"/>
              <a:t> </a:t>
            </a:r>
            <a:r>
              <a:rPr lang="de-CH" b="1" dirty="0" err="1">
                <a:solidFill>
                  <a:schemeClr val="accent6">
                    <a:lumMod val="50000"/>
                  </a:schemeClr>
                </a:solidFill>
              </a:rPr>
              <a:t>have</a:t>
            </a:r>
            <a:r>
              <a:rPr lang="de-CH" b="1" dirty="0">
                <a:solidFill>
                  <a:schemeClr val="accent6">
                    <a:lumMod val="50000"/>
                  </a:schemeClr>
                </a:solidFill>
              </a:rPr>
              <a:t> </a:t>
            </a:r>
            <a:r>
              <a:rPr lang="de-CH" b="1" dirty="0" err="1">
                <a:solidFill>
                  <a:schemeClr val="accent6">
                    <a:lumMod val="50000"/>
                  </a:schemeClr>
                </a:solidFill>
              </a:rPr>
              <a:t>two</a:t>
            </a:r>
            <a:r>
              <a:rPr lang="de-CH" b="1" dirty="0">
                <a:solidFill>
                  <a:schemeClr val="accent6">
                    <a:lumMod val="50000"/>
                  </a:schemeClr>
                </a:solidFill>
              </a:rPr>
              <a:t> </a:t>
            </a:r>
            <a:r>
              <a:rPr lang="de-CH" b="1" dirty="0" err="1">
                <a:solidFill>
                  <a:schemeClr val="accent6">
                    <a:lumMod val="50000"/>
                  </a:schemeClr>
                </a:solidFill>
              </a:rPr>
              <a:t>parts</a:t>
            </a:r>
            <a:r>
              <a:rPr lang="de-CH" b="1" dirty="0">
                <a:solidFill>
                  <a:schemeClr val="accent6">
                    <a:lumMod val="50000"/>
                  </a:schemeClr>
                </a:solidFill>
              </a:rPr>
              <a:t>, a cranial root and a spinal root.</a:t>
            </a:r>
            <a:r>
              <a:rPr lang="de-CH" dirty="0"/>
              <a:t> The </a:t>
            </a:r>
            <a:r>
              <a:rPr lang="de-CH" dirty="0" err="1"/>
              <a:t>classification</a:t>
            </a:r>
            <a:r>
              <a:rPr lang="de-CH" dirty="0"/>
              <a:t> </a:t>
            </a:r>
            <a:r>
              <a:rPr lang="de-CH" dirty="0" err="1"/>
              <a:t>of</a:t>
            </a:r>
            <a:r>
              <a:rPr lang="de-CH" dirty="0"/>
              <a:t> </a:t>
            </a:r>
            <a:r>
              <a:rPr lang="de-CH" dirty="0" err="1"/>
              <a:t>the</a:t>
            </a:r>
            <a:r>
              <a:rPr lang="de-CH" dirty="0"/>
              <a:t> cranial root </a:t>
            </a:r>
            <a:r>
              <a:rPr lang="de-CH" dirty="0" err="1"/>
              <a:t>is</a:t>
            </a:r>
            <a:r>
              <a:rPr lang="de-CH" dirty="0"/>
              <a:t> </a:t>
            </a:r>
            <a:r>
              <a:rPr lang="de-CH" dirty="0" err="1"/>
              <a:t>somewhat</a:t>
            </a:r>
            <a:r>
              <a:rPr lang="de-CH" dirty="0"/>
              <a:t> </a:t>
            </a:r>
            <a:r>
              <a:rPr lang="de-CH" dirty="0" err="1"/>
              <a:t>controversial</a:t>
            </a:r>
            <a:r>
              <a:rPr lang="de-CH" dirty="0"/>
              <a:t> </a:t>
            </a:r>
            <a:r>
              <a:rPr lang="de-CH" dirty="0" err="1"/>
              <a:t>however</a:t>
            </a:r>
            <a:r>
              <a:rPr lang="de-CH" dirty="0"/>
              <a:t>, </a:t>
            </a:r>
            <a:r>
              <a:rPr lang="de-CH" dirty="0" err="1"/>
              <a:t>with</a:t>
            </a:r>
            <a:r>
              <a:rPr lang="de-CH" dirty="0"/>
              <a:t> </a:t>
            </a:r>
            <a:r>
              <a:rPr lang="de-CH" dirty="0" err="1"/>
              <a:t>many</a:t>
            </a:r>
            <a:r>
              <a:rPr lang="de-CH" dirty="0"/>
              <a:t> </a:t>
            </a:r>
            <a:r>
              <a:rPr lang="de-CH" dirty="0" err="1"/>
              <a:t>anatomists</a:t>
            </a:r>
            <a:r>
              <a:rPr lang="de-CH" dirty="0"/>
              <a:t> </a:t>
            </a:r>
            <a:r>
              <a:rPr lang="de-CH" dirty="0" err="1"/>
              <a:t>nowadays</a:t>
            </a:r>
            <a:r>
              <a:rPr lang="de-CH" dirty="0"/>
              <a:t> </a:t>
            </a:r>
            <a:r>
              <a:rPr lang="de-CH" dirty="0" err="1"/>
              <a:t>considering</a:t>
            </a:r>
            <a:r>
              <a:rPr lang="de-CH" dirty="0"/>
              <a:t> </a:t>
            </a:r>
            <a:r>
              <a:rPr lang="de-CH" dirty="0" err="1"/>
              <a:t>these</a:t>
            </a:r>
            <a:r>
              <a:rPr lang="de-CH" dirty="0"/>
              <a:t> </a:t>
            </a:r>
            <a:r>
              <a:rPr lang="de-CH" dirty="0" err="1"/>
              <a:t>fibers</a:t>
            </a:r>
            <a:r>
              <a:rPr lang="de-CH" dirty="0"/>
              <a:t> </a:t>
            </a:r>
            <a:r>
              <a:rPr lang="de-CH" dirty="0" err="1"/>
              <a:t>to</a:t>
            </a:r>
            <a:r>
              <a:rPr lang="de-CH" dirty="0"/>
              <a:t> </a:t>
            </a:r>
            <a:r>
              <a:rPr lang="de-CH" dirty="0" err="1"/>
              <a:t>be</a:t>
            </a:r>
            <a:r>
              <a:rPr lang="de-CH" dirty="0"/>
              <a:t> </a:t>
            </a:r>
            <a:r>
              <a:rPr lang="de-CH" dirty="0" err="1"/>
              <a:t>part</a:t>
            </a:r>
            <a:r>
              <a:rPr lang="de-CH" dirty="0"/>
              <a:t> </a:t>
            </a:r>
            <a:r>
              <a:rPr lang="de-CH" dirty="0" err="1"/>
              <a:t>of</a:t>
            </a:r>
            <a:r>
              <a:rPr lang="de-CH" dirty="0"/>
              <a:t> </a:t>
            </a:r>
            <a:r>
              <a:rPr lang="de-CH" dirty="0" err="1"/>
              <a:t>the</a:t>
            </a:r>
            <a:r>
              <a:rPr lang="de-CH" dirty="0"/>
              <a:t> </a:t>
            </a:r>
            <a:r>
              <a:rPr lang="de-CH" dirty="0" err="1"/>
              <a:t>vagus</a:t>
            </a:r>
            <a:r>
              <a:rPr lang="de-CH" dirty="0"/>
              <a:t> nerve. </a:t>
            </a:r>
            <a:r>
              <a:rPr lang="de-CH" dirty="0" err="1"/>
              <a:t>Therefore</a:t>
            </a:r>
            <a:r>
              <a:rPr lang="de-CH" dirty="0"/>
              <a:t>, </a:t>
            </a:r>
            <a:r>
              <a:rPr lang="de-CH" dirty="0" err="1"/>
              <a:t>when</a:t>
            </a:r>
            <a:r>
              <a:rPr lang="de-CH" dirty="0"/>
              <a:t> </a:t>
            </a:r>
            <a:r>
              <a:rPr lang="de-CH" dirty="0" err="1"/>
              <a:t>clinicians</a:t>
            </a:r>
            <a:r>
              <a:rPr lang="de-CH" dirty="0"/>
              <a:t> and </a:t>
            </a:r>
            <a:r>
              <a:rPr lang="de-CH" dirty="0" err="1"/>
              <a:t>textbooks</a:t>
            </a:r>
            <a:r>
              <a:rPr lang="de-CH" dirty="0"/>
              <a:t> </a:t>
            </a:r>
            <a:r>
              <a:rPr lang="de-CH" dirty="0" err="1"/>
              <a:t>refer</a:t>
            </a:r>
            <a:r>
              <a:rPr lang="de-CH" dirty="0"/>
              <a:t> </a:t>
            </a:r>
            <a:r>
              <a:rPr lang="de-CH" dirty="0" err="1"/>
              <a:t>to</a:t>
            </a:r>
            <a:r>
              <a:rPr lang="de-CH" dirty="0"/>
              <a:t> </a:t>
            </a:r>
            <a:r>
              <a:rPr lang="de-CH" dirty="0" err="1"/>
              <a:t>the</a:t>
            </a:r>
            <a:r>
              <a:rPr lang="de-CH" dirty="0"/>
              <a:t> </a:t>
            </a:r>
            <a:r>
              <a:rPr lang="de-CH" dirty="0" err="1"/>
              <a:t>accessory</a:t>
            </a:r>
            <a:r>
              <a:rPr lang="de-CH" dirty="0"/>
              <a:t> nerve, </a:t>
            </a:r>
            <a:r>
              <a:rPr lang="de-CH" dirty="0" err="1"/>
              <a:t>they</a:t>
            </a:r>
            <a:r>
              <a:rPr lang="de-CH" dirty="0"/>
              <a:t> </a:t>
            </a:r>
            <a:r>
              <a:rPr lang="de-CH" dirty="0" err="1"/>
              <a:t>usually</a:t>
            </a:r>
            <a:r>
              <a:rPr lang="de-CH" dirty="0"/>
              <a:t> </a:t>
            </a:r>
            <a:r>
              <a:rPr lang="de-CH" dirty="0" err="1"/>
              <a:t>are</a:t>
            </a:r>
            <a:r>
              <a:rPr lang="de-CH" dirty="0"/>
              <a:t> </a:t>
            </a:r>
            <a:r>
              <a:rPr lang="de-CH" dirty="0" err="1"/>
              <a:t>specifically</a:t>
            </a:r>
            <a:r>
              <a:rPr lang="de-CH" dirty="0"/>
              <a:t> </a:t>
            </a:r>
            <a:r>
              <a:rPr lang="de-CH" dirty="0" err="1"/>
              <a:t>referring</a:t>
            </a:r>
            <a:r>
              <a:rPr lang="de-CH" dirty="0"/>
              <a:t> </a:t>
            </a:r>
            <a:r>
              <a:rPr lang="de-CH" dirty="0" err="1"/>
              <a:t>to</a:t>
            </a:r>
            <a:r>
              <a:rPr lang="de-CH" dirty="0"/>
              <a:t> </a:t>
            </a:r>
            <a:r>
              <a:rPr lang="de-CH" dirty="0" err="1"/>
              <a:t>the</a:t>
            </a:r>
            <a:r>
              <a:rPr lang="de-CH" dirty="0"/>
              <a:t> spinal </a:t>
            </a:r>
            <a:r>
              <a:rPr lang="de-CH" dirty="0" err="1"/>
              <a:t>part</a:t>
            </a:r>
            <a:r>
              <a:rPr lang="de-CH" dirty="0"/>
              <a:t> </a:t>
            </a:r>
            <a:r>
              <a:rPr lang="de-CH" dirty="0" err="1"/>
              <a:t>only</a:t>
            </a:r>
            <a:r>
              <a:rPr lang="de-CH" dirty="0"/>
              <a:t> (</a:t>
            </a:r>
            <a:r>
              <a:rPr lang="de-CH" dirty="0" err="1"/>
              <a:t>making</a:t>
            </a:r>
            <a:r>
              <a:rPr lang="de-CH" dirty="0"/>
              <a:t> </a:t>
            </a:r>
            <a:r>
              <a:rPr lang="de-CH" dirty="0" err="1"/>
              <a:t>the</a:t>
            </a:r>
            <a:r>
              <a:rPr lang="de-CH" dirty="0"/>
              <a:t> </a:t>
            </a:r>
            <a:r>
              <a:rPr lang="de-CH" dirty="0" err="1"/>
              <a:t>accessory</a:t>
            </a:r>
            <a:r>
              <a:rPr lang="de-CH" dirty="0"/>
              <a:t> nerve </a:t>
            </a:r>
            <a:r>
              <a:rPr lang="de-CH" dirty="0" err="1"/>
              <a:t>the</a:t>
            </a:r>
            <a:r>
              <a:rPr lang="de-CH" dirty="0"/>
              <a:t> </a:t>
            </a:r>
            <a:r>
              <a:rPr lang="de-CH" dirty="0" err="1"/>
              <a:t>only</a:t>
            </a:r>
            <a:r>
              <a:rPr lang="de-CH" dirty="0"/>
              <a:t> cranial nerve not </a:t>
            </a:r>
            <a:r>
              <a:rPr lang="de-CH" dirty="0" err="1"/>
              <a:t>to</a:t>
            </a:r>
            <a:r>
              <a:rPr lang="de-CH" dirty="0"/>
              <a:t> </a:t>
            </a:r>
            <a:r>
              <a:rPr lang="de-CH" dirty="0" err="1"/>
              <a:t>originate</a:t>
            </a:r>
            <a:r>
              <a:rPr lang="de-CH" dirty="0"/>
              <a:t> </a:t>
            </a:r>
            <a:r>
              <a:rPr lang="de-CH" dirty="0" err="1"/>
              <a:t>within</a:t>
            </a:r>
            <a:r>
              <a:rPr lang="de-CH" dirty="0"/>
              <a:t> </a:t>
            </a:r>
            <a:r>
              <a:rPr lang="de-CH" dirty="0" err="1"/>
              <a:t>the</a:t>
            </a:r>
            <a:r>
              <a:rPr lang="de-CH" dirty="0"/>
              <a:t> </a:t>
            </a:r>
            <a:r>
              <a:rPr lang="de-CH" dirty="0" err="1"/>
              <a:t>cranium</a:t>
            </a:r>
            <a:r>
              <a:rPr lang="de-CH" dirty="0"/>
              <a:t>). </a:t>
            </a:r>
            <a:r>
              <a:rPr lang="de-CH" dirty="0" err="1"/>
              <a:t>Consequently</a:t>
            </a:r>
            <a:r>
              <a:rPr lang="de-CH" dirty="0"/>
              <a:t>, </a:t>
            </a:r>
            <a:r>
              <a:rPr lang="de-CH" dirty="0" err="1"/>
              <a:t>many</a:t>
            </a:r>
            <a:r>
              <a:rPr lang="de-CH" dirty="0"/>
              <a:t> </a:t>
            </a:r>
            <a:r>
              <a:rPr lang="de-CH" dirty="0" err="1"/>
              <a:t>no</a:t>
            </a:r>
            <a:r>
              <a:rPr lang="de-CH" dirty="0"/>
              <a:t> </a:t>
            </a:r>
            <a:r>
              <a:rPr lang="de-CH" dirty="0" err="1"/>
              <a:t>longer</a:t>
            </a:r>
            <a:r>
              <a:rPr lang="de-CH" dirty="0"/>
              <a:t> </a:t>
            </a:r>
            <a:r>
              <a:rPr lang="de-CH" dirty="0" err="1"/>
              <a:t>technically</a:t>
            </a:r>
            <a:r>
              <a:rPr lang="de-CH" dirty="0"/>
              <a:t> </a:t>
            </a:r>
            <a:r>
              <a:rPr lang="de-CH" dirty="0" err="1"/>
              <a:t>consider</a:t>
            </a:r>
            <a:r>
              <a:rPr lang="de-CH" dirty="0"/>
              <a:t> </a:t>
            </a:r>
            <a:r>
              <a:rPr lang="de-CH" dirty="0" err="1"/>
              <a:t>the</a:t>
            </a:r>
            <a:r>
              <a:rPr lang="de-CH" dirty="0"/>
              <a:t> </a:t>
            </a:r>
            <a:r>
              <a:rPr lang="de-CH" dirty="0" err="1"/>
              <a:t>accessory</a:t>
            </a:r>
            <a:r>
              <a:rPr lang="de-CH" dirty="0"/>
              <a:t> nerve </a:t>
            </a:r>
            <a:r>
              <a:rPr lang="de-CH" dirty="0" err="1"/>
              <a:t>to</a:t>
            </a:r>
            <a:r>
              <a:rPr lang="de-CH" dirty="0"/>
              <a:t> </a:t>
            </a:r>
            <a:r>
              <a:rPr lang="de-CH" dirty="0" err="1"/>
              <a:t>be</a:t>
            </a:r>
            <a:r>
              <a:rPr lang="de-CH" dirty="0"/>
              <a:t> a cranial nerve but </a:t>
            </a:r>
            <a:r>
              <a:rPr lang="de-CH" dirty="0" err="1"/>
              <a:t>continue</a:t>
            </a:r>
            <a:r>
              <a:rPr lang="de-CH" dirty="0"/>
              <a:t> </a:t>
            </a:r>
            <a:r>
              <a:rPr lang="de-CH" dirty="0" err="1"/>
              <a:t>to</a:t>
            </a:r>
            <a:r>
              <a:rPr lang="de-CH" dirty="0"/>
              <a:t> </a:t>
            </a:r>
            <a:r>
              <a:rPr lang="de-CH" dirty="0" err="1"/>
              <a:t>include</a:t>
            </a:r>
            <a:r>
              <a:rPr lang="de-CH" dirty="0"/>
              <a:t> </a:t>
            </a:r>
            <a:r>
              <a:rPr lang="de-CH" dirty="0" err="1"/>
              <a:t>it</a:t>
            </a:r>
            <a:r>
              <a:rPr lang="de-CH" dirty="0"/>
              <a:t> </a:t>
            </a:r>
            <a:r>
              <a:rPr lang="de-CH" dirty="0" err="1"/>
              <a:t>as</a:t>
            </a:r>
            <a:r>
              <a:rPr lang="de-CH" dirty="0"/>
              <a:t> </a:t>
            </a:r>
            <a:r>
              <a:rPr lang="de-CH" dirty="0" err="1"/>
              <a:t>one</a:t>
            </a:r>
            <a:r>
              <a:rPr lang="de-CH" dirty="0"/>
              <a:t>, so </a:t>
            </a:r>
            <a:r>
              <a:rPr lang="de-CH" dirty="0" err="1"/>
              <a:t>as</a:t>
            </a:r>
            <a:r>
              <a:rPr lang="de-CH" dirty="0"/>
              <a:t> not </a:t>
            </a:r>
            <a:r>
              <a:rPr lang="de-CH" dirty="0" err="1"/>
              <a:t>to</a:t>
            </a:r>
            <a:r>
              <a:rPr lang="de-CH" dirty="0"/>
              <a:t> </a:t>
            </a:r>
            <a:r>
              <a:rPr lang="de-CH" dirty="0" err="1"/>
              <a:t>defy</a:t>
            </a:r>
            <a:r>
              <a:rPr lang="de-CH" dirty="0"/>
              <a:t> traditional </a:t>
            </a:r>
            <a:r>
              <a:rPr lang="de-CH" dirty="0" err="1"/>
              <a:t>convention</a:t>
            </a:r>
            <a:r>
              <a:rPr lang="de-CH" dirty="0"/>
              <a:t>.</a:t>
            </a:r>
            <a:br>
              <a:rPr lang="de-CH" dirty="0"/>
            </a:br>
            <a:br>
              <a:rPr lang="de-CH" dirty="0"/>
            </a:br>
            <a:r>
              <a:rPr lang="de-CH" dirty="0" err="1"/>
              <a:t>When</a:t>
            </a:r>
            <a:r>
              <a:rPr lang="de-CH" dirty="0"/>
              <a:t> </a:t>
            </a:r>
            <a:r>
              <a:rPr lang="de-CH" dirty="0" err="1"/>
              <a:t>considering</a:t>
            </a:r>
            <a:r>
              <a:rPr lang="de-CH" dirty="0"/>
              <a:t> </a:t>
            </a:r>
            <a:r>
              <a:rPr lang="de-CH" dirty="0" err="1"/>
              <a:t>the</a:t>
            </a:r>
            <a:r>
              <a:rPr lang="de-CH" dirty="0"/>
              <a:t> spinal </a:t>
            </a:r>
            <a:r>
              <a:rPr lang="de-CH" dirty="0" err="1"/>
              <a:t>part</a:t>
            </a:r>
            <a:r>
              <a:rPr lang="de-CH" dirty="0"/>
              <a:t> </a:t>
            </a:r>
            <a:r>
              <a:rPr lang="de-CH" dirty="0" err="1"/>
              <a:t>only</a:t>
            </a:r>
            <a:r>
              <a:rPr lang="de-CH" dirty="0"/>
              <a:t>, </a:t>
            </a:r>
            <a:r>
              <a:rPr lang="de-CH" dirty="0" err="1"/>
              <a:t>the</a:t>
            </a:r>
            <a:r>
              <a:rPr lang="de-CH" dirty="0"/>
              <a:t> </a:t>
            </a:r>
            <a:r>
              <a:rPr lang="de-CH" dirty="0" err="1"/>
              <a:t>function</a:t>
            </a:r>
            <a:r>
              <a:rPr lang="de-CH" dirty="0"/>
              <a:t> </a:t>
            </a:r>
            <a:r>
              <a:rPr lang="de-CH" dirty="0" err="1"/>
              <a:t>of</a:t>
            </a:r>
            <a:r>
              <a:rPr lang="de-CH" dirty="0"/>
              <a:t> </a:t>
            </a:r>
            <a:r>
              <a:rPr lang="de-CH" dirty="0" err="1"/>
              <a:t>the</a:t>
            </a:r>
            <a:r>
              <a:rPr lang="de-CH" dirty="0"/>
              <a:t> </a:t>
            </a:r>
            <a:r>
              <a:rPr lang="de-CH" dirty="0" err="1"/>
              <a:t>accessory</a:t>
            </a:r>
            <a:r>
              <a:rPr lang="de-CH" dirty="0"/>
              <a:t> nerve </a:t>
            </a:r>
            <a:r>
              <a:rPr lang="de-CH" dirty="0" err="1"/>
              <a:t>is</a:t>
            </a:r>
            <a:r>
              <a:rPr lang="de-CH" dirty="0"/>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supply</a:t>
            </a:r>
            <a:r>
              <a:rPr lang="de-CH" b="1" dirty="0">
                <a:solidFill>
                  <a:schemeClr val="accent6">
                    <a:lumMod val="50000"/>
                  </a:schemeClr>
                </a:solidFill>
              </a:rPr>
              <a:t> </a:t>
            </a:r>
            <a:r>
              <a:rPr lang="de-CH" b="1" dirty="0" err="1">
                <a:solidFill>
                  <a:schemeClr val="accent6">
                    <a:lumMod val="50000"/>
                  </a:schemeClr>
                </a:solidFill>
              </a:rPr>
              <a:t>motor</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two</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sternocleidomastoid</a:t>
            </a:r>
            <a:r>
              <a:rPr lang="de-CH" b="1" dirty="0">
                <a:solidFill>
                  <a:schemeClr val="accent6">
                    <a:lumMod val="50000"/>
                  </a:schemeClr>
                </a:solidFill>
              </a:rPr>
              <a:t> and trapezius. </a:t>
            </a:r>
            <a:r>
              <a:rPr lang="de-CH" dirty="0"/>
              <a:t> </a:t>
            </a:r>
            <a:r>
              <a:rPr lang="de-CH" dirty="0" err="1"/>
              <a:t>Some</a:t>
            </a:r>
            <a:r>
              <a:rPr lang="de-CH" dirty="0"/>
              <a:t> </a:t>
            </a:r>
            <a:r>
              <a:rPr lang="de-CH" dirty="0" err="1"/>
              <a:t>references</a:t>
            </a:r>
            <a:r>
              <a:rPr lang="de-CH" dirty="0"/>
              <a:t> </a:t>
            </a:r>
            <a:r>
              <a:rPr lang="de-CH" dirty="0" err="1"/>
              <a:t>describe</a:t>
            </a:r>
            <a:r>
              <a:rPr lang="de-CH" dirty="0"/>
              <a:t> </a:t>
            </a:r>
            <a:r>
              <a:rPr lang="de-CH" dirty="0" err="1"/>
              <a:t>it</a:t>
            </a:r>
            <a:r>
              <a:rPr lang="de-CH" dirty="0"/>
              <a:t> </a:t>
            </a:r>
            <a:r>
              <a:rPr lang="de-CH" dirty="0" err="1"/>
              <a:t>as</a:t>
            </a:r>
            <a:r>
              <a:rPr lang="de-CH" dirty="0"/>
              <a:t> </a:t>
            </a:r>
            <a:r>
              <a:rPr lang="de-CH" dirty="0" err="1"/>
              <a:t>carrying</a:t>
            </a:r>
            <a:r>
              <a:rPr lang="de-CH" dirty="0"/>
              <a:t> </a:t>
            </a:r>
            <a:r>
              <a:rPr lang="de-CH" dirty="0" err="1"/>
              <a:t>special</a:t>
            </a:r>
            <a:r>
              <a:rPr lang="de-CH" dirty="0"/>
              <a:t> </a:t>
            </a:r>
            <a:r>
              <a:rPr lang="de-CH" dirty="0" err="1"/>
              <a:t>visceral</a:t>
            </a:r>
            <a:r>
              <a:rPr lang="de-CH" dirty="0"/>
              <a:t> efferent (SVE, </a:t>
            </a:r>
            <a:r>
              <a:rPr lang="de-CH" dirty="0" err="1"/>
              <a:t>branchiomotor</a:t>
            </a:r>
            <a:r>
              <a:rPr lang="de-CH" dirty="0"/>
              <a:t>) </a:t>
            </a:r>
            <a:r>
              <a:rPr lang="de-CH" dirty="0" err="1"/>
              <a:t>fibers</a:t>
            </a:r>
            <a:r>
              <a:rPr lang="de-CH" dirty="0"/>
              <a:t> (due </a:t>
            </a:r>
            <a:r>
              <a:rPr lang="de-CH" dirty="0" err="1"/>
              <a:t>to</a:t>
            </a:r>
            <a:r>
              <a:rPr lang="de-CH" dirty="0"/>
              <a:t> a </a:t>
            </a:r>
            <a:r>
              <a:rPr lang="de-CH" dirty="0" err="1"/>
              <a:t>close</a:t>
            </a:r>
            <a:r>
              <a:rPr lang="de-CH" dirty="0"/>
              <a:t> </a:t>
            </a:r>
            <a:r>
              <a:rPr lang="de-CH" dirty="0" err="1"/>
              <a:t>relationship</a:t>
            </a:r>
            <a:r>
              <a:rPr lang="de-CH" dirty="0"/>
              <a:t> </a:t>
            </a:r>
            <a:r>
              <a:rPr lang="de-CH" dirty="0" err="1"/>
              <a:t>between</a:t>
            </a:r>
            <a:r>
              <a:rPr lang="de-CH" dirty="0"/>
              <a:t> </a:t>
            </a:r>
            <a:r>
              <a:rPr lang="de-CH" dirty="0" err="1"/>
              <a:t>the</a:t>
            </a:r>
            <a:r>
              <a:rPr lang="de-CH" dirty="0"/>
              <a:t> </a:t>
            </a:r>
            <a:r>
              <a:rPr lang="de-CH" dirty="0" err="1"/>
              <a:t>nucleus</a:t>
            </a:r>
            <a:r>
              <a:rPr lang="de-CH" dirty="0"/>
              <a:t> </a:t>
            </a:r>
            <a:r>
              <a:rPr lang="de-CH" dirty="0" err="1"/>
              <a:t>of</a:t>
            </a:r>
            <a:r>
              <a:rPr lang="de-CH" dirty="0"/>
              <a:t> </a:t>
            </a:r>
            <a:r>
              <a:rPr lang="de-CH" dirty="0" err="1"/>
              <a:t>accessory</a:t>
            </a:r>
            <a:r>
              <a:rPr lang="de-CH" dirty="0"/>
              <a:t> nerve </a:t>
            </a:r>
            <a:r>
              <a:rPr lang="de-CH" dirty="0" err="1"/>
              <a:t>with</a:t>
            </a:r>
            <a:r>
              <a:rPr lang="de-CH" dirty="0"/>
              <a:t> </a:t>
            </a:r>
            <a:r>
              <a:rPr lang="de-CH" dirty="0" err="1"/>
              <a:t>the</a:t>
            </a:r>
            <a:r>
              <a:rPr lang="de-CH" dirty="0"/>
              <a:t> </a:t>
            </a:r>
            <a:r>
              <a:rPr lang="de-CH" dirty="0" err="1"/>
              <a:t>nucleus</a:t>
            </a:r>
            <a:r>
              <a:rPr lang="de-CH" dirty="0"/>
              <a:t> </a:t>
            </a:r>
            <a:r>
              <a:rPr lang="de-CH" dirty="0" err="1"/>
              <a:t>ambiguous</a:t>
            </a:r>
            <a:r>
              <a:rPr lang="de-CH" dirty="0"/>
              <a:t>), </a:t>
            </a:r>
            <a:r>
              <a:rPr lang="de-CH" dirty="0" err="1"/>
              <a:t>while</a:t>
            </a:r>
            <a:r>
              <a:rPr lang="de-CH" dirty="0"/>
              <a:t> </a:t>
            </a:r>
            <a:r>
              <a:rPr lang="de-CH" dirty="0" err="1"/>
              <a:t>others</a:t>
            </a:r>
            <a:r>
              <a:rPr lang="de-CH" dirty="0"/>
              <a:t> </a:t>
            </a:r>
            <a:r>
              <a:rPr lang="de-CH" dirty="0" err="1"/>
              <a:t>describe</a:t>
            </a:r>
            <a:r>
              <a:rPr lang="de-CH" dirty="0"/>
              <a:t> </a:t>
            </a:r>
            <a:r>
              <a:rPr lang="de-CH" dirty="0" err="1"/>
              <a:t>it</a:t>
            </a:r>
            <a:r>
              <a:rPr lang="de-CH" dirty="0"/>
              <a:t> </a:t>
            </a:r>
            <a:r>
              <a:rPr lang="de-CH" dirty="0" err="1"/>
              <a:t>as</a:t>
            </a:r>
            <a:r>
              <a:rPr lang="de-CH" dirty="0"/>
              <a:t> </a:t>
            </a:r>
            <a:r>
              <a:rPr lang="de-CH" dirty="0" err="1"/>
              <a:t>carrying</a:t>
            </a:r>
            <a:r>
              <a:rPr lang="de-CH" dirty="0"/>
              <a:t> </a:t>
            </a:r>
            <a:r>
              <a:rPr lang="de-CH" dirty="0" err="1"/>
              <a:t>general</a:t>
            </a:r>
            <a:r>
              <a:rPr lang="de-CH" dirty="0"/>
              <a:t> </a:t>
            </a:r>
            <a:r>
              <a:rPr lang="de-CH" dirty="0" err="1"/>
              <a:t>somatic</a:t>
            </a:r>
            <a:r>
              <a:rPr lang="de-CH" dirty="0"/>
              <a:t> efferent (GVE) </a:t>
            </a:r>
            <a:r>
              <a:rPr lang="de-CH" dirty="0" err="1"/>
              <a:t>fibers</a:t>
            </a:r>
            <a:r>
              <a:rPr lang="de-CH" dirty="0"/>
              <a:t> (due </a:t>
            </a:r>
            <a:r>
              <a:rPr lang="de-CH" dirty="0" err="1"/>
              <a:t>to</a:t>
            </a:r>
            <a:r>
              <a:rPr lang="de-CH" dirty="0"/>
              <a:t> </a:t>
            </a:r>
            <a:r>
              <a:rPr lang="de-CH" dirty="0" err="1"/>
              <a:t>the</a:t>
            </a:r>
            <a:r>
              <a:rPr lang="de-CH" dirty="0"/>
              <a:t> </a:t>
            </a:r>
            <a:r>
              <a:rPr lang="de-CH" dirty="0" err="1"/>
              <a:t>unknown</a:t>
            </a:r>
            <a:r>
              <a:rPr lang="de-CH" dirty="0"/>
              <a:t>/</a:t>
            </a:r>
            <a:r>
              <a:rPr lang="de-CH" dirty="0" err="1"/>
              <a:t>disputed</a:t>
            </a:r>
            <a:r>
              <a:rPr lang="de-CH" dirty="0"/>
              <a:t> </a:t>
            </a:r>
            <a:r>
              <a:rPr lang="de-CH" dirty="0" err="1"/>
              <a:t>embryological</a:t>
            </a:r>
            <a:r>
              <a:rPr lang="de-CH" dirty="0"/>
              <a:t> </a:t>
            </a:r>
            <a:r>
              <a:rPr lang="de-CH" dirty="0" err="1"/>
              <a:t>origins</a:t>
            </a:r>
            <a:r>
              <a:rPr lang="de-CH" dirty="0"/>
              <a:t> </a:t>
            </a:r>
            <a:r>
              <a:rPr lang="de-CH" dirty="0" err="1"/>
              <a:t>of</a:t>
            </a:r>
            <a:r>
              <a:rPr lang="de-CH" dirty="0"/>
              <a:t> </a:t>
            </a:r>
            <a:r>
              <a:rPr lang="de-CH" dirty="0" err="1"/>
              <a:t>the</a:t>
            </a:r>
            <a:r>
              <a:rPr lang="de-CH" dirty="0"/>
              <a:t> </a:t>
            </a:r>
            <a:r>
              <a:rPr lang="de-CH" dirty="0" err="1"/>
              <a:t>sternocleidomastoid</a:t>
            </a:r>
            <a:r>
              <a:rPr lang="de-CH" dirty="0"/>
              <a:t> and trapezius </a:t>
            </a:r>
            <a:r>
              <a:rPr lang="de-CH" dirty="0" err="1"/>
              <a:t>muscles</a:t>
            </a:r>
            <a:r>
              <a:rPr lang="de-CH" dirty="0"/>
              <a:t>).</a:t>
            </a:r>
            <a:endParaRPr lang="el-GR" dirty="0"/>
          </a:p>
        </p:txBody>
      </p:sp>
    </p:spTree>
    <p:extLst>
      <p:ext uri="{BB962C8B-B14F-4D97-AF65-F5344CB8AC3E}">
        <p14:creationId xmlns:p14="http://schemas.microsoft.com/office/powerpoint/2010/main" val="520898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8109675C-EF12-74BD-C144-271BA1B2B737}"/>
              </a:ext>
            </a:extLst>
          </p:cNvPr>
          <p:cNvGraphicFramePr>
            <a:graphicFrameLocks noGrp="1"/>
          </p:cNvGraphicFramePr>
          <p:nvPr>
            <p:extLst>
              <p:ext uri="{D42A27DB-BD31-4B8C-83A1-F6EECF244321}">
                <p14:modId xmlns:p14="http://schemas.microsoft.com/office/powerpoint/2010/main" val="734481757"/>
              </p:ext>
            </p:extLst>
          </p:nvPr>
        </p:nvGraphicFramePr>
        <p:xfrm>
          <a:off x="0" y="0"/>
          <a:ext cx="12112977" cy="6919052"/>
        </p:xfrm>
        <a:graphic>
          <a:graphicData uri="http://schemas.openxmlformats.org/drawingml/2006/table">
            <a:tbl>
              <a:tblPr/>
              <a:tblGrid>
                <a:gridCol w="3196973">
                  <a:extLst>
                    <a:ext uri="{9D8B030D-6E8A-4147-A177-3AD203B41FA5}">
                      <a16:colId xmlns:a16="http://schemas.microsoft.com/office/drawing/2014/main" val="2675294060"/>
                    </a:ext>
                  </a:extLst>
                </a:gridCol>
                <a:gridCol w="8916004">
                  <a:extLst>
                    <a:ext uri="{9D8B030D-6E8A-4147-A177-3AD203B41FA5}">
                      <a16:colId xmlns:a16="http://schemas.microsoft.com/office/drawing/2014/main" val="1902599359"/>
                    </a:ext>
                  </a:extLst>
                </a:gridCol>
              </a:tblGrid>
              <a:tr h="245294">
                <a:tc gridSpan="2">
                  <a:txBody>
                    <a:bodyPr/>
                    <a:lstStyle/>
                    <a:p>
                      <a:pPr>
                        <a:buNone/>
                      </a:pPr>
                      <a:r>
                        <a:rPr lang="de-CH" sz="1800" b="1" u="sng" dirty="0">
                          <a:solidFill>
                            <a:schemeClr val="accent6">
                              <a:lumMod val="50000"/>
                            </a:schemeClr>
                          </a:solidFill>
                        </a:rPr>
                        <a:t>Key </a:t>
                      </a:r>
                      <a:r>
                        <a:rPr lang="de-CH" sz="1800" b="1" u="sng" dirty="0" err="1">
                          <a:solidFill>
                            <a:schemeClr val="accent6">
                              <a:lumMod val="50000"/>
                            </a:schemeClr>
                          </a:solidFill>
                        </a:rPr>
                        <a:t>points</a:t>
                      </a:r>
                      <a:r>
                        <a:rPr lang="de-CH" sz="1800" b="1" u="sng" dirty="0">
                          <a:solidFill>
                            <a:schemeClr val="accent6">
                              <a:lumMod val="50000"/>
                            </a:schemeClr>
                          </a:solidFill>
                        </a:rPr>
                        <a:t> </a:t>
                      </a:r>
                      <a:r>
                        <a:rPr lang="de-CH" sz="1800" b="1" u="sng" dirty="0" err="1">
                          <a:solidFill>
                            <a:schemeClr val="accent6">
                              <a:lumMod val="50000"/>
                            </a:schemeClr>
                          </a:solidFill>
                        </a:rPr>
                        <a:t>about</a:t>
                      </a:r>
                      <a:r>
                        <a:rPr lang="de-CH" sz="1800" b="1" u="sng" dirty="0">
                          <a:solidFill>
                            <a:schemeClr val="accent6">
                              <a:lumMod val="50000"/>
                            </a:schemeClr>
                          </a:solidFill>
                        </a:rPr>
                        <a:t> </a:t>
                      </a:r>
                      <a:r>
                        <a:rPr lang="de-CH" sz="1800" b="1" u="sng" dirty="0" err="1">
                          <a:solidFill>
                            <a:schemeClr val="accent6">
                              <a:lumMod val="50000"/>
                            </a:schemeClr>
                          </a:solidFill>
                        </a:rPr>
                        <a:t>the</a:t>
                      </a:r>
                      <a:r>
                        <a:rPr lang="de-CH" sz="1800" b="1" u="sng" dirty="0">
                          <a:solidFill>
                            <a:schemeClr val="accent6">
                              <a:lumMod val="50000"/>
                            </a:schemeClr>
                          </a:solidFill>
                        </a:rPr>
                        <a:t> cranial nerve </a:t>
                      </a:r>
                      <a:r>
                        <a:rPr lang="de-CH" sz="1800" b="1" u="sng" dirty="0" err="1">
                          <a:solidFill>
                            <a:schemeClr val="accent6">
                              <a:lumMod val="50000"/>
                            </a:schemeClr>
                          </a:solidFill>
                        </a:rPr>
                        <a:t>nuclei</a:t>
                      </a:r>
                      <a:endParaRPr lang="de-CH" sz="1800" b="1" u="sng" dirty="0">
                        <a:solidFill>
                          <a:schemeClr val="accent6">
                            <a:lumMod val="50000"/>
                          </a:schemeClr>
                        </a:solidFill>
                      </a:endParaRPr>
                    </a:p>
                  </a:txBody>
                  <a:tcPr marL="32024" marR="32024" marT="16012" marB="16012" anchor="ctr">
                    <a:solidFill>
                      <a:srgbClr val="F7F7F7"/>
                    </a:solidFill>
                  </a:tcPr>
                </a:tc>
                <a:tc hMerge="1">
                  <a:txBody>
                    <a:bodyPr/>
                    <a:lstStyle/>
                    <a:p>
                      <a:endParaRPr lang="el-GR"/>
                    </a:p>
                  </a:txBody>
                  <a:tcPr/>
                </a:tc>
                <a:extLst>
                  <a:ext uri="{0D108BD9-81ED-4DB2-BD59-A6C34878D82A}">
                    <a16:rowId xmlns:a16="http://schemas.microsoft.com/office/drawing/2014/main" val="1392165626"/>
                  </a:ext>
                </a:extLst>
              </a:tr>
              <a:tr h="495697">
                <a:tc>
                  <a:txBody>
                    <a:bodyPr/>
                    <a:lstStyle/>
                    <a:p>
                      <a:pPr fontAlgn="t">
                        <a:buNone/>
                      </a:pPr>
                      <a:r>
                        <a:rPr lang="de-CH" sz="1800" b="1" u="sng">
                          <a:solidFill>
                            <a:schemeClr val="accent6">
                              <a:lumMod val="50000"/>
                            </a:schemeClr>
                          </a:solidFill>
                          <a:effectLst/>
                          <a:latin typeface="PlutoSansMedium"/>
                        </a:rPr>
                        <a:t>Oculomotor nerve (CN III)</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Nucleus of oculomotor nerve (GSE), accessory nucleus of oculomotor nerve (GVE)</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718683373"/>
                  </a:ext>
                </a:extLst>
              </a:tr>
              <a:tr h="495697">
                <a:tc>
                  <a:txBody>
                    <a:bodyPr/>
                    <a:lstStyle/>
                    <a:p>
                      <a:pPr fontAlgn="t">
                        <a:buNone/>
                      </a:pPr>
                      <a:r>
                        <a:rPr lang="de-CH" sz="1800" b="1" u="sng">
                          <a:solidFill>
                            <a:schemeClr val="accent6">
                              <a:lumMod val="50000"/>
                            </a:schemeClr>
                          </a:solidFill>
                          <a:effectLst/>
                          <a:latin typeface="PlutoSansMedium"/>
                        </a:rPr>
                        <a:t>Trochlear nerve (CN IV)</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Nucleus of trochlear nerve (GSE)</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000926868"/>
                  </a:ext>
                </a:extLst>
              </a:tr>
              <a:tr h="1047609">
                <a:tc>
                  <a:txBody>
                    <a:bodyPr/>
                    <a:lstStyle/>
                    <a:p>
                      <a:pPr fontAlgn="t">
                        <a:buNone/>
                      </a:pPr>
                      <a:r>
                        <a:rPr lang="de-CH" sz="1800" b="1" u="sng">
                          <a:solidFill>
                            <a:schemeClr val="accent6">
                              <a:lumMod val="50000"/>
                            </a:schemeClr>
                          </a:solidFill>
                          <a:effectLst/>
                          <a:latin typeface="PlutoSansMedium"/>
                        </a:rPr>
                        <a:t>Trigeminal nerve (CN V)</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Motor nucleus of trigeminal nerve (SVE), principal nucleus of trigeminal nerve (GSA), spinal nucleus of trigeminal nerve (GSA), mesencephalic nucleus of trigeminal nerve (GSA)</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166210575"/>
                  </a:ext>
                </a:extLst>
              </a:tr>
              <a:tr h="495697">
                <a:tc>
                  <a:txBody>
                    <a:bodyPr/>
                    <a:lstStyle/>
                    <a:p>
                      <a:pPr fontAlgn="t">
                        <a:buNone/>
                      </a:pPr>
                      <a:r>
                        <a:rPr lang="de-CH" sz="1800" b="1" u="sng">
                          <a:solidFill>
                            <a:schemeClr val="accent6">
                              <a:lumMod val="50000"/>
                            </a:schemeClr>
                          </a:solidFill>
                          <a:effectLst/>
                          <a:latin typeface="PlutoSansMedium"/>
                        </a:rPr>
                        <a:t>Abducens nerve (CN VI)</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Nucleus of abducens nerve (GSE)</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082789778"/>
                  </a:ext>
                </a:extLst>
              </a:tr>
              <a:tr h="863638">
                <a:tc>
                  <a:txBody>
                    <a:bodyPr/>
                    <a:lstStyle/>
                    <a:p>
                      <a:pPr fontAlgn="t">
                        <a:buNone/>
                      </a:pPr>
                      <a:r>
                        <a:rPr lang="de-CH" sz="1800" b="1" u="sng">
                          <a:solidFill>
                            <a:schemeClr val="accent6">
                              <a:lumMod val="50000"/>
                            </a:schemeClr>
                          </a:solidFill>
                          <a:effectLst/>
                          <a:latin typeface="PlutoSansMedium"/>
                        </a:rPr>
                        <a:t>Facial nerve (CN VII)</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a:solidFill>
                            <a:srgbClr val="495354"/>
                          </a:solidFill>
                          <a:effectLst/>
                        </a:rPr>
                        <a:t>Nucleus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facial</a:t>
                      </a:r>
                      <a:r>
                        <a:rPr lang="de-CH" sz="1800" b="1" dirty="0">
                          <a:solidFill>
                            <a:srgbClr val="495354"/>
                          </a:solidFill>
                          <a:effectLst/>
                        </a:rPr>
                        <a:t> nerve (SVE), superior </a:t>
                      </a:r>
                      <a:r>
                        <a:rPr lang="de-CH" sz="1800" b="1" dirty="0" err="1">
                          <a:solidFill>
                            <a:srgbClr val="495354"/>
                          </a:solidFill>
                          <a:effectLst/>
                        </a:rPr>
                        <a:t>salivatory</a:t>
                      </a:r>
                      <a:r>
                        <a:rPr lang="de-CH" sz="1800" b="1" dirty="0">
                          <a:solidFill>
                            <a:srgbClr val="495354"/>
                          </a:solidFill>
                          <a:effectLst/>
                        </a:rPr>
                        <a:t> </a:t>
                      </a:r>
                      <a:r>
                        <a:rPr lang="de-CH" sz="1800" b="1" dirty="0" err="1">
                          <a:solidFill>
                            <a:srgbClr val="495354"/>
                          </a:solidFill>
                          <a:effectLst/>
                        </a:rPr>
                        <a:t>nucleus</a:t>
                      </a:r>
                      <a:r>
                        <a:rPr lang="de-CH" sz="1800" b="1" dirty="0">
                          <a:solidFill>
                            <a:srgbClr val="495354"/>
                          </a:solidFill>
                          <a:effectLst/>
                        </a:rPr>
                        <a:t> (GVE), </a:t>
                      </a:r>
                      <a:r>
                        <a:rPr lang="de-CH" sz="1800" b="1" dirty="0" err="1">
                          <a:solidFill>
                            <a:srgbClr val="495354"/>
                          </a:solidFill>
                          <a:effectLst/>
                        </a:rPr>
                        <a:t>nucleus</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solitary</a:t>
                      </a:r>
                      <a:r>
                        <a:rPr lang="de-CH" sz="1800" b="1" dirty="0">
                          <a:solidFill>
                            <a:srgbClr val="495354"/>
                          </a:solidFill>
                          <a:effectLst/>
                        </a:rPr>
                        <a:t> tract (GVA, SVA), spinal </a:t>
                      </a:r>
                      <a:r>
                        <a:rPr lang="de-CH" sz="1800" b="1" dirty="0" err="1">
                          <a:solidFill>
                            <a:srgbClr val="495354"/>
                          </a:solidFill>
                          <a:effectLst/>
                        </a:rPr>
                        <a:t>nucleus</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trigeminal nerve (GSA)</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854904504"/>
                  </a:ext>
                </a:extLst>
              </a:tr>
              <a:tr h="679669">
                <a:tc>
                  <a:txBody>
                    <a:bodyPr/>
                    <a:lstStyle/>
                    <a:p>
                      <a:pPr fontAlgn="t">
                        <a:buNone/>
                      </a:pPr>
                      <a:r>
                        <a:rPr lang="de-CH" sz="1800" b="1" u="sng">
                          <a:solidFill>
                            <a:schemeClr val="accent6">
                              <a:lumMod val="50000"/>
                            </a:schemeClr>
                          </a:solidFill>
                          <a:effectLst/>
                          <a:latin typeface="PlutoSansMedium"/>
                        </a:rPr>
                        <a:t>Vestibulocochlear nerve (CN VIII)</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Cochlear nuclei (SSA), vestibular nuclei (SSA)</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137916227"/>
                  </a:ext>
                </a:extLst>
              </a:tr>
              <a:tr h="679669">
                <a:tc>
                  <a:txBody>
                    <a:bodyPr/>
                    <a:lstStyle/>
                    <a:p>
                      <a:pPr fontAlgn="t">
                        <a:buNone/>
                      </a:pPr>
                      <a:r>
                        <a:rPr lang="de-CH" sz="1800" b="1" u="sng">
                          <a:solidFill>
                            <a:schemeClr val="accent6">
                              <a:lumMod val="50000"/>
                            </a:schemeClr>
                          </a:solidFill>
                          <a:effectLst/>
                          <a:latin typeface="PlutoSansMedium"/>
                        </a:rPr>
                        <a:t>Glossopharyngeal nerve (CN IX)</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a:solidFill>
                            <a:srgbClr val="495354"/>
                          </a:solidFill>
                          <a:effectLst/>
                        </a:rPr>
                        <a:t>Nucleus </a:t>
                      </a:r>
                      <a:r>
                        <a:rPr lang="de-CH" sz="1800" b="1" dirty="0" err="1">
                          <a:solidFill>
                            <a:srgbClr val="495354"/>
                          </a:solidFill>
                          <a:effectLst/>
                        </a:rPr>
                        <a:t>ambiguus</a:t>
                      </a:r>
                      <a:r>
                        <a:rPr lang="de-CH" sz="1800" b="1" dirty="0">
                          <a:solidFill>
                            <a:srgbClr val="495354"/>
                          </a:solidFill>
                          <a:effectLst/>
                        </a:rPr>
                        <a:t> (SVE), inferior </a:t>
                      </a:r>
                      <a:r>
                        <a:rPr lang="de-CH" sz="1800" b="1" dirty="0" err="1">
                          <a:solidFill>
                            <a:srgbClr val="495354"/>
                          </a:solidFill>
                          <a:effectLst/>
                        </a:rPr>
                        <a:t>salivatory</a:t>
                      </a:r>
                      <a:r>
                        <a:rPr lang="de-CH" sz="1800" b="1" dirty="0">
                          <a:solidFill>
                            <a:srgbClr val="495354"/>
                          </a:solidFill>
                          <a:effectLst/>
                        </a:rPr>
                        <a:t> </a:t>
                      </a:r>
                      <a:r>
                        <a:rPr lang="de-CH" sz="1800" b="1" dirty="0" err="1">
                          <a:solidFill>
                            <a:srgbClr val="495354"/>
                          </a:solidFill>
                          <a:effectLst/>
                        </a:rPr>
                        <a:t>nucleus</a:t>
                      </a:r>
                      <a:r>
                        <a:rPr lang="de-CH" sz="1800" b="1" dirty="0">
                          <a:solidFill>
                            <a:srgbClr val="495354"/>
                          </a:solidFill>
                          <a:effectLst/>
                        </a:rPr>
                        <a:t> (GVE), </a:t>
                      </a:r>
                      <a:r>
                        <a:rPr lang="de-CH" sz="1800" b="1" dirty="0" err="1">
                          <a:solidFill>
                            <a:srgbClr val="495354"/>
                          </a:solidFill>
                          <a:effectLst/>
                        </a:rPr>
                        <a:t>nucleus</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solitary</a:t>
                      </a:r>
                      <a:r>
                        <a:rPr lang="de-CH" sz="1800" b="1" dirty="0">
                          <a:solidFill>
                            <a:srgbClr val="495354"/>
                          </a:solidFill>
                          <a:effectLst/>
                        </a:rPr>
                        <a:t> tract (GVA, SVA), spinal </a:t>
                      </a:r>
                      <a:r>
                        <a:rPr lang="de-CH" sz="1800" b="1" dirty="0" err="1">
                          <a:solidFill>
                            <a:srgbClr val="495354"/>
                          </a:solidFill>
                          <a:effectLst/>
                        </a:rPr>
                        <a:t>nucleus</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trigeminal nerve (GSA)</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775224585"/>
                  </a:ext>
                </a:extLst>
              </a:tr>
              <a:tr h="863638">
                <a:tc>
                  <a:txBody>
                    <a:bodyPr/>
                    <a:lstStyle/>
                    <a:p>
                      <a:pPr fontAlgn="t">
                        <a:buNone/>
                      </a:pPr>
                      <a:r>
                        <a:rPr lang="de-CH" sz="1800" b="1" u="sng">
                          <a:solidFill>
                            <a:schemeClr val="accent6">
                              <a:lumMod val="50000"/>
                            </a:schemeClr>
                          </a:solidFill>
                          <a:effectLst/>
                          <a:latin typeface="PlutoSansMedium"/>
                        </a:rPr>
                        <a:t>Vagus nerve (CN X)</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Posterior nucleus of vagus nerve (GVE), nucleus ambiguus (SVE), nucleus of solitary tract (GVA, SVA), spinal nucleus of trigeminal nerve (GSA)</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92550593"/>
                  </a:ext>
                </a:extLst>
              </a:tr>
              <a:tr h="495697">
                <a:tc>
                  <a:txBody>
                    <a:bodyPr/>
                    <a:lstStyle/>
                    <a:p>
                      <a:pPr fontAlgn="t">
                        <a:buNone/>
                      </a:pPr>
                      <a:r>
                        <a:rPr lang="de-CH" sz="1800" b="1" u="sng">
                          <a:solidFill>
                            <a:schemeClr val="accent6">
                              <a:lumMod val="50000"/>
                            </a:schemeClr>
                          </a:solidFill>
                          <a:effectLst/>
                          <a:latin typeface="PlutoSansMedium"/>
                        </a:rPr>
                        <a:t>Accessory nerve (CN XI)</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Nucleus ambiguus (SVE)</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398171744"/>
                  </a:ext>
                </a:extLst>
              </a:tr>
              <a:tr h="495697">
                <a:tc>
                  <a:txBody>
                    <a:bodyPr/>
                    <a:lstStyle/>
                    <a:p>
                      <a:pPr fontAlgn="t">
                        <a:buNone/>
                      </a:pPr>
                      <a:r>
                        <a:rPr lang="de-CH" sz="1800" b="1" u="sng" dirty="0" err="1">
                          <a:solidFill>
                            <a:schemeClr val="accent6">
                              <a:lumMod val="50000"/>
                            </a:schemeClr>
                          </a:solidFill>
                          <a:effectLst/>
                          <a:latin typeface="PlutoSansMedium"/>
                        </a:rPr>
                        <a:t>Hypoglossal</a:t>
                      </a:r>
                      <a:r>
                        <a:rPr lang="de-CH" sz="1800" b="1" u="sng" dirty="0">
                          <a:solidFill>
                            <a:schemeClr val="accent6">
                              <a:lumMod val="50000"/>
                            </a:schemeClr>
                          </a:solidFill>
                          <a:effectLst/>
                          <a:latin typeface="PlutoSansMedium"/>
                        </a:rPr>
                        <a:t> nerve (CN XII)</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a:solidFill>
                            <a:srgbClr val="495354"/>
                          </a:solidFill>
                          <a:effectLst/>
                        </a:rPr>
                        <a:t>Nucleus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hypoglossal</a:t>
                      </a:r>
                      <a:r>
                        <a:rPr lang="de-CH" sz="1800" b="1" dirty="0">
                          <a:solidFill>
                            <a:srgbClr val="495354"/>
                          </a:solidFill>
                          <a:effectLst/>
                        </a:rPr>
                        <a:t> nerve (GSE)</a:t>
                      </a:r>
                    </a:p>
                  </a:txBody>
                  <a:tcPr marL="50038" marR="50038" marT="33359" marB="3335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098135738"/>
                  </a:ext>
                </a:extLst>
              </a:tr>
            </a:tbl>
          </a:graphicData>
        </a:graphic>
      </p:graphicFrame>
    </p:spTree>
    <p:extLst>
      <p:ext uri="{BB962C8B-B14F-4D97-AF65-F5344CB8AC3E}">
        <p14:creationId xmlns:p14="http://schemas.microsoft.com/office/powerpoint/2010/main" val="17562767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6EBE194-0BF2-937D-F0DE-E7A85D3A24A9}"/>
              </a:ext>
            </a:extLst>
          </p:cNvPr>
          <p:cNvSpPr>
            <a:spLocks noGrp="1"/>
          </p:cNvSpPr>
          <p:nvPr>
            <p:ph idx="1"/>
          </p:nvPr>
        </p:nvSpPr>
        <p:spPr>
          <a:xfrm>
            <a:off x="701336" y="1145219"/>
            <a:ext cx="10625831" cy="5537771"/>
          </a:xfrm>
        </p:spPr>
        <p:txBody>
          <a:bodyPr/>
          <a:lstStyle/>
          <a:p>
            <a:r>
              <a:rPr kumimoji="0" lang="en-US" sz="2800" b="1" i="0" u="none" strike="noStrike" kern="1200" cap="none" spc="0" normalizeH="0" baseline="0" noProof="0" dirty="0">
                <a:ln/>
                <a:solidFill>
                  <a:srgbClr val="B64926"/>
                </a:solidFill>
                <a:effectLst/>
                <a:uLnTx/>
                <a:uFillTx/>
                <a:latin typeface="Calibri" panose="020F0502020204030204"/>
                <a:ea typeface="+mn-ea"/>
                <a:cs typeface="+mn-cs"/>
              </a:rPr>
              <a:t>Function</a:t>
            </a:r>
            <a: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t>: </a:t>
            </a:r>
            <a:r>
              <a:rPr lang="en" dirty="0"/>
              <a:t>Somatic motor to strap muscles — sternocleidomastoid and trapezius.</a:t>
            </a:r>
          </a:p>
          <a:p>
            <a:r>
              <a:rPr kumimoji="0" lang="en-US" sz="2800" b="1" i="0" u="none" strike="noStrike" kern="1200" cap="none" spc="0" normalizeH="0" baseline="0" noProof="0" dirty="0">
                <a:ln/>
                <a:solidFill>
                  <a:srgbClr val="B64926"/>
                </a:solidFill>
                <a:effectLst/>
                <a:uLnTx/>
                <a:uFillTx/>
                <a:latin typeface="Calibri" panose="020F0502020204030204"/>
                <a:ea typeface="+mn-ea"/>
                <a:cs typeface="+mn-cs"/>
              </a:rPr>
              <a:t>Nuclei:</a:t>
            </a:r>
            <a: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t> </a:t>
            </a:r>
            <a:r>
              <a:rPr lang="en" dirty="0"/>
              <a:t>accessory nucleus — column of motor neurons from upper 5–6 cervical spinal segments of spinal cord.</a:t>
            </a:r>
          </a:p>
          <a:p>
            <a:r>
              <a:rPr lang="en-US" b="1" dirty="0">
                <a:ln/>
                <a:solidFill>
                  <a:srgbClr val="B64926"/>
                </a:solidFill>
                <a:latin typeface="Calibri" panose="020F0502020204030204"/>
              </a:rPr>
              <a:t>Emergence - Course: </a:t>
            </a:r>
            <a:r>
              <a:rPr lang="en" dirty="0"/>
              <a:t>rootlets from C1–C6 spinal segments → enters cranial cavity via foramen magnum → briefly joins </a:t>
            </a:r>
            <a:r>
              <a:rPr lang="en" dirty="0" err="1"/>
              <a:t>vagus</a:t>
            </a:r>
            <a:r>
              <a:rPr lang="en" dirty="0"/>
              <a:t> → exits via jugular foramen → descends lateral to internal carotid → pierces trapezius → supplies trapezius and sternocleidomastoid.</a:t>
            </a:r>
            <a:endParaRPr lang="el-GR" dirty="0"/>
          </a:p>
        </p:txBody>
      </p:sp>
    </p:spTree>
    <p:extLst>
      <p:ext uri="{BB962C8B-B14F-4D97-AF65-F5344CB8AC3E}">
        <p14:creationId xmlns:p14="http://schemas.microsoft.com/office/powerpoint/2010/main" val="1918433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CFD5C5-1444-E748-7841-9E1089F62EBC}"/>
              </a:ext>
            </a:extLst>
          </p:cNvPr>
          <p:cNvSpPr>
            <a:spLocks noGrp="1"/>
          </p:cNvSpPr>
          <p:nvPr>
            <p:ph type="title"/>
          </p:nvPr>
        </p:nvSpPr>
        <p:spPr>
          <a:xfrm>
            <a:off x="408214" y="365125"/>
            <a:ext cx="5478236" cy="1325563"/>
          </a:xfrm>
        </p:spPr>
        <p:txBody>
          <a:bodyPr>
            <a:normAutofit/>
          </a:bodyPr>
          <a:lstStyle/>
          <a:p>
            <a:pPr algn="ctr"/>
            <a:r>
              <a:rPr lang="en-US" sz="3200" b="1" dirty="0">
                <a:solidFill>
                  <a:schemeClr val="accent4"/>
                </a:solidFill>
              </a:rPr>
              <a:t>Lesions</a:t>
            </a:r>
            <a:endParaRPr lang="el-GR" sz="3200" b="1" dirty="0">
              <a:solidFill>
                <a:schemeClr val="accent4"/>
              </a:solidFill>
            </a:endParaRPr>
          </a:p>
        </p:txBody>
      </p:sp>
      <p:sp>
        <p:nvSpPr>
          <p:cNvPr id="3" name="Θέση περιεχομένου 2">
            <a:extLst>
              <a:ext uri="{FF2B5EF4-FFF2-40B4-BE49-F238E27FC236}">
                <a16:creationId xmlns:a16="http://schemas.microsoft.com/office/drawing/2014/main" id="{99472118-5C66-7DB3-A2A4-DEC6675E61A6}"/>
              </a:ext>
            </a:extLst>
          </p:cNvPr>
          <p:cNvSpPr>
            <a:spLocks noGrp="1"/>
          </p:cNvSpPr>
          <p:nvPr>
            <p:ph idx="1"/>
          </p:nvPr>
        </p:nvSpPr>
        <p:spPr>
          <a:xfrm>
            <a:off x="868680" y="1557155"/>
            <a:ext cx="6073944" cy="3571998"/>
          </a:xfrm>
        </p:spPr>
        <p:txBody>
          <a:bodyPr>
            <a:normAutofit/>
          </a:bodyPr>
          <a:lstStyle/>
          <a:p>
            <a:pPr>
              <a:buFont typeface="Wingdings" pitchFamily="2" charset="2"/>
              <a:buChar char="q"/>
            </a:pPr>
            <a:r>
              <a:rPr lang="el-GR" sz="2400" dirty="0"/>
              <a:t> </a:t>
            </a:r>
            <a:r>
              <a:rPr lang="en" sz="2400" dirty="0"/>
              <a:t>Accessory nerve is prone to injury </a:t>
            </a:r>
            <a:r>
              <a:rPr lang="en" sz="2400" b="1" dirty="0">
                <a:solidFill>
                  <a:schemeClr val="accent6">
                    <a:lumMod val="50000"/>
                  </a:schemeClr>
                </a:solidFill>
              </a:rPr>
              <a:t>during procedures such as lymph node biopsy, </a:t>
            </a:r>
          </a:p>
          <a:p>
            <a:pPr>
              <a:buFont typeface="Wingdings" pitchFamily="2" charset="2"/>
              <a:buChar char="q"/>
            </a:pPr>
            <a:r>
              <a:rPr lang="en" sz="2400" b="1" dirty="0">
                <a:solidFill>
                  <a:schemeClr val="accent6">
                    <a:lumMod val="50000"/>
                  </a:schemeClr>
                </a:solidFill>
              </a:rPr>
              <a:t>internal jugular vein catheterization and carotid endarterectomy. </a:t>
            </a:r>
          </a:p>
          <a:p>
            <a:pPr>
              <a:buFont typeface="Wingdings" pitchFamily="2" charset="2"/>
              <a:buChar char="q"/>
            </a:pPr>
            <a:r>
              <a:rPr lang="en" sz="2400" b="1" dirty="0">
                <a:solidFill>
                  <a:schemeClr val="accent6">
                    <a:lumMod val="50000"/>
                  </a:schemeClr>
                </a:solidFill>
              </a:rPr>
              <a:t>Neck strain </a:t>
            </a:r>
          </a:p>
          <a:p>
            <a:pPr>
              <a:buFont typeface="Wingdings" pitchFamily="2" charset="2"/>
              <a:buChar char="q"/>
            </a:pPr>
            <a:r>
              <a:rPr lang="en" sz="2400" b="1" dirty="0">
                <a:solidFill>
                  <a:schemeClr val="accent6">
                    <a:lumMod val="50000"/>
                  </a:schemeClr>
                </a:solidFill>
              </a:rPr>
              <a:t>paralysis of sternocleidomastoid and upper fibers of trapezius → shoulder droop.</a:t>
            </a:r>
            <a:endParaRPr lang="el-GR" sz="2400" b="1" dirty="0">
              <a:solidFill>
                <a:schemeClr val="accent6">
                  <a:lumMod val="50000"/>
                </a:schemeClr>
              </a:solidFill>
            </a:endParaRPr>
          </a:p>
        </p:txBody>
      </p:sp>
      <p:grpSp>
        <p:nvGrpSpPr>
          <p:cNvPr id="10" name="Group 9"/>
          <p:cNvGrpSpPr/>
          <p:nvPr/>
        </p:nvGrpSpPr>
        <p:grpSpPr>
          <a:xfrm>
            <a:off x="6942624" y="621483"/>
            <a:ext cx="4609796" cy="5142503"/>
            <a:chOff x="6414115" y="2469418"/>
            <a:chExt cx="4015899" cy="4181779"/>
          </a:xfrm>
        </p:grpSpPr>
        <p:pic>
          <p:nvPicPr>
            <p:cNvPr id="4" name="Εικόνα 3">
              <a:extLst>
                <a:ext uri="{FF2B5EF4-FFF2-40B4-BE49-F238E27FC236}">
                  <a16:creationId xmlns:a16="http://schemas.microsoft.com/office/drawing/2014/main" id="{EF07A86B-AA7C-8BC7-6A1F-9064CC7E46B4}"/>
                </a:ext>
              </a:extLst>
            </p:cNvPr>
            <p:cNvPicPr>
              <a:picLocks noChangeAspect="1"/>
            </p:cNvPicPr>
            <p:nvPr/>
          </p:nvPicPr>
          <p:blipFill>
            <a:blip r:embed="rId2"/>
            <a:stretch>
              <a:fillRect/>
            </a:stretch>
          </p:blipFill>
          <p:spPr>
            <a:xfrm>
              <a:off x="6738151" y="2469418"/>
              <a:ext cx="3691863" cy="4181779"/>
            </a:xfrm>
            <a:prstGeom prst="rect">
              <a:avLst/>
            </a:prstGeom>
          </p:spPr>
        </p:pic>
        <p:sp>
          <p:nvSpPr>
            <p:cNvPr id="5" name="TextBox 4">
              <a:extLst>
                <a:ext uri="{FF2B5EF4-FFF2-40B4-BE49-F238E27FC236}">
                  <a16:creationId xmlns:a16="http://schemas.microsoft.com/office/drawing/2014/main" id="{1CC0D282-69DB-2726-E258-54A081136944}"/>
                </a:ext>
              </a:extLst>
            </p:cNvPr>
            <p:cNvSpPr txBox="1"/>
            <p:nvPr/>
          </p:nvSpPr>
          <p:spPr>
            <a:xfrm>
              <a:off x="6533342" y="2787952"/>
              <a:ext cx="2050740" cy="225250"/>
            </a:xfrm>
            <a:prstGeom prst="rect">
              <a:avLst/>
            </a:prstGeom>
            <a:solidFill>
              <a:schemeClr val="bg1"/>
            </a:solidFill>
          </p:spPr>
          <p:txBody>
            <a:bodyPr wrap="square" rtlCol="0">
              <a:spAutoFit/>
            </a:bodyPr>
            <a:lstStyle/>
            <a:p>
              <a:r>
                <a:rPr lang="en" sz="1200" dirty="0"/>
                <a:t>Prominent accessory nerve root</a:t>
              </a:r>
              <a:endParaRPr lang="el-GR" sz="1200" dirty="0"/>
            </a:p>
          </p:txBody>
        </p:sp>
        <p:sp>
          <p:nvSpPr>
            <p:cNvPr id="6" name="TextBox 5">
              <a:extLst>
                <a:ext uri="{FF2B5EF4-FFF2-40B4-BE49-F238E27FC236}">
                  <a16:creationId xmlns:a16="http://schemas.microsoft.com/office/drawing/2014/main" id="{F490C801-8077-1792-3599-A4E3BAFB3FDA}"/>
                </a:ext>
              </a:extLst>
            </p:cNvPr>
            <p:cNvSpPr txBox="1"/>
            <p:nvPr/>
          </p:nvSpPr>
          <p:spPr>
            <a:xfrm>
              <a:off x="6861815" y="3429000"/>
              <a:ext cx="1393794" cy="225250"/>
            </a:xfrm>
            <a:prstGeom prst="rect">
              <a:avLst/>
            </a:prstGeom>
            <a:solidFill>
              <a:schemeClr val="bg1"/>
            </a:solidFill>
          </p:spPr>
          <p:txBody>
            <a:bodyPr wrap="square" rtlCol="0">
              <a:spAutoFit/>
            </a:bodyPr>
            <a:lstStyle/>
            <a:p>
              <a:r>
                <a:rPr lang="en-US" sz="1200" dirty="0" err="1"/>
                <a:t>Vagus</a:t>
              </a:r>
              <a:r>
                <a:rPr lang="en-US" sz="1200" dirty="0"/>
                <a:t> N.</a:t>
              </a:r>
              <a:endParaRPr lang="el-GR" sz="1200" dirty="0"/>
            </a:p>
          </p:txBody>
        </p:sp>
        <p:sp>
          <p:nvSpPr>
            <p:cNvPr id="7" name="TextBox 6">
              <a:extLst>
                <a:ext uri="{FF2B5EF4-FFF2-40B4-BE49-F238E27FC236}">
                  <a16:creationId xmlns:a16="http://schemas.microsoft.com/office/drawing/2014/main" id="{44B0BB34-8F99-5FD2-F0B5-E765A216A3C2}"/>
                </a:ext>
              </a:extLst>
            </p:cNvPr>
            <p:cNvSpPr txBox="1"/>
            <p:nvPr/>
          </p:nvSpPr>
          <p:spPr>
            <a:xfrm>
              <a:off x="6658253" y="4023064"/>
              <a:ext cx="1518081" cy="375417"/>
            </a:xfrm>
            <a:prstGeom prst="rect">
              <a:avLst/>
            </a:prstGeom>
            <a:solidFill>
              <a:schemeClr val="bg1"/>
            </a:solidFill>
          </p:spPr>
          <p:txBody>
            <a:bodyPr wrap="square" rtlCol="0">
              <a:spAutoFit/>
            </a:bodyPr>
            <a:lstStyle/>
            <a:p>
              <a:r>
                <a:rPr lang="en" sz="1200" dirty="0"/>
                <a:t>Spinal accessory nerve root</a:t>
              </a:r>
              <a:endParaRPr lang="el-GR" sz="1200" dirty="0"/>
            </a:p>
          </p:txBody>
        </p:sp>
        <p:sp>
          <p:nvSpPr>
            <p:cNvPr id="8" name="TextBox 7">
              <a:extLst>
                <a:ext uri="{FF2B5EF4-FFF2-40B4-BE49-F238E27FC236}">
                  <a16:creationId xmlns:a16="http://schemas.microsoft.com/office/drawing/2014/main" id="{E476CA6B-4BE5-2EAB-BD4B-B8E852C9FFBC}"/>
                </a:ext>
              </a:extLst>
            </p:cNvPr>
            <p:cNvSpPr txBox="1"/>
            <p:nvPr/>
          </p:nvSpPr>
          <p:spPr>
            <a:xfrm>
              <a:off x="6547281" y="4864963"/>
              <a:ext cx="1740023" cy="375417"/>
            </a:xfrm>
            <a:prstGeom prst="rect">
              <a:avLst/>
            </a:prstGeom>
            <a:solidFill>
              <a:schemeClr val="bg1"/>
            </a:solidFill>
          </p:spPr>
          <p:txBody>
            <a:bodyPr wrap="square" rtlCol="0">
              <a:spAutoFit/>
            </a:bodyPr>
            <a:lstStyle/>
            <a:p>
              <a:r>
                <a:rPr lang="en" sz="1200" dirty="0"/>
                <a:t>Nerve for sternocleidomastoid muscle</a:t>
              </a:r>
              <a:endParaRPr lang="el-GR" sz="1200" dirty="0"/>
            </a:p>
          </p:txBody>
        </p:sp>
        <p:sp>
          <p:nvSpPr>
            <p:cNvPr id="9" name="TextBox 8">
              <a:extLst>
                <a:ext uri="{FF2B5EF4-FFF2-40B4-BE49-F238E27FC236}">
                  <a16:creationId xmlns:a16="http://schemas.microsoft.com/office/drawing/2014/main" id="{5DE1A637-F222-5E5B-E0A6-2EBBB7E2B71D}"/>
                </a:ext>
              </a:extLst>
            </p:cNvPr>
            <p:cNvSpPr txBox="1"/>
            <p:nvPr/>
          </p:nvSpPr>
          <p:spPr>
            <a:xfrm>
              <a:off x="6414115" y="5643693"/>
              <a:ext cx="1873189" cy="225250"/>
            </a:xfrm>
            <a:prstGeom prst="rect">
              <a:avLst/>
            </a:prstGeom>
            <a:solidFill>
              <a:schemeClr val="bg1"/>
            </a:solidFill>
          </p:spPr>
          <p:txBody>
            <a:bodyPr wrap="square" rtlCol="0">
              <a:spAutoFit/>
            </a:bodyPr>
            <a:lstStyle/>
            <a:p>
              <a:r>
                <a:rPr lang="en" sz="1200" dirty="0"/>
                <a:t>Nerve for trapezius muscle</a:t>
              </a:r>
              <a:endParaRPr lang="el-GR" sz="1200" dirty="0"/>
            </a:p>
          </p:txBody>
        </p:sp>
      </p:grpSp>
    </p:spTree>
    <p:extLst>
      <p:ext uri="{BB962C8B-B14F-4D97-AF65-F5344CB8AC3E}">
        <p14:creationId xmlns:p14="http://schemas.microsoft.com/office/powerpoint/2010/main" val="39253018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CFBCD1-B992-C591-15EE-8BD673139898}"/>
              </a:ext>
            </a:extLst>
          </p:cNvPr>
          <p:cNvSpPr>
            <a:spLocks noGrp="1"/>
          </p:cNvSpPr>
          <p:nvPr>
            <p:ph type="title"/>
          </p:nvPr>
        </p:nvSpPr>
        <p:spPr>
          <a:xfrm>
            <a:off x="6581422" y="23989"/>
            <a:ext cx="5486400" cy="616091"/>
          </a:xfrm>
        </p:spPr>
        <p:txBody>
          <a:bodyPr>
            <a:normAutofit fontScale="90000"/>
          </a:bodyPr>
          <a:lstStyle/>
          <a:p>
            <a:pPr algn="ctr"/>
            <a:r>
              <a:rPr lang="de-CH" sz="3200" b="1" dirty="0" err="1">
                <a:solidFill>
                  <a:schemeClr val="accent6">
                    <a:lumMod val="50000"/>
                  </a:schemeClr>
                </a:solidFill>
              </a:rPr>
              <a:t>Pathway</a:t>
            </a:r>
            <a:r>
              <a:rPr lang="de-CH" sz="3200" b="1" dirty="0">
                <a:solidFill>
                  <a:schemeClr val="accent6">
                    <a:lumMod val="50000"/>
                  </a:schemeClr>
                </a:solidFill>
              </a:rPr>
              <a:t> </a:t>
            </a:r>
            <a:r>
              <a:rPr lang="de-CH" sz="3200" b="1" dirty="0" err="1">
                <a:solidFill>
                  <a:schemeClr val="accent6">
                    <a:lumMod val="50000"/>
                  </a:schemeClr>
                </a:solidFill>
              </a:rPr>
              <a:t>of</a:t>
            </a:r>
            <a:r>
              <a:rPr lang="de-CH" sz="3200" b="1" dirty="0">
                <a:solidFill>
                  <a:schemeClr val="accent6">
                    <a:lumMod val="50000"/>
                  </a:schemeClr>
                </a:solidFill>
              </a:rPr>
              <a:t> </a:t>
            </a:r>
            <a:r>
              <a:rPr lang="de-CH" sz="3200" b="1" dirty="0" err="1">
                <a:solidFill>
                  <a:schemeClr val="accent6">
                    <a:lumMod val="50000"/>
                  </a:schemeClr>
                </a:solidFill>
              </a:rPr>
              <a:t>the</a:t>
            </a:r>
            <a:r>
              <a:rPr lang="de-CH" sz="3200" b="1" dirty="0">
                <a:solidFill>
                  <a:schemeClr val="accent6">
                    <a:lumMod val="50000"/>
                  </a:schemeClr>
                </a:solidFill>
              </a:rPr>
              <a:t> </a:t>
            </a:r>
            <a:r>
              <a:rPr lang="de-CH" sz="3200" b="1" dirty="0" err="1">
                <a:solidFill>
                  <a:schemeClr val="accent6">
                    <a:lumMod val="50000"/>
                  </a:schemeClr>
                </a:solidFill>
              </a:rPr>
              <a:t>accessory</a:t>
            </a:r>
            <a:r>
              <a:rPr lang="de-CH" sz="3200" b="1" dirty="0">
                <a:solidFill>
                  <a:schemeClr val="accent6">
                    <a:lumMod val="50000"/>
                  </a:schemeClr>
                </a:solidFill>
              </a:rPr>
              <a:t> nerve</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90A713FD-293E-8E26-9767-CC171554C145}"/>
              </a:ext>
            </a:extLst>
          </p:cNvPr>
          <p:cNvSpPr>
            <a:spLocks noGrp="1"/>
          </p:cNvSpPr>
          <p:nvPr>
            <p:ph idx="1"/>
          </p:nvPr>
        </p:nvSpPr>
        <p:spPr>
          <a:xfrm>
            <a:off x="276578" y="125730"/>
            <a:ext cx="6304844" cy="6579870"/>
          </a:xfrm>
        </p:spPr>
        <p:txBody>
          <a:bodyPr>
            <a:normAutofit fontScale="85000" lnSpcReduction="20000"/>
          </a:bodyPr>
          <a:lstStyle/>
          <a:p>
            <a:pPr algn="just"/>
            <a:r>
              <a:rPr lang="de-CH" dirty="0"/>
              <a:t>The spinal root </a:t>
            </a:r>
            <a:r>
              <a:rPr lang="de-CH" dirty="0" err="1"/>
              <a:t>of</a:t>
            </a:r>
            <a:r>
              <a:rPr lang="de-CH" dirty="0"/>
              <a:t> </a:t>
            </a:r>
            <a:r>
              <a:rPr lang="de-CH" dirty="0" err="1"/>
              <a:t>the</a:t>
            </a:r>
            <a:r>
              <a:rPr lang="de-CH" dirty="0"/>
              <a:t> </a:t>
            </a:r>
            <a:r>
              <a:rPr lang="de-CH" dirty="0" err="1"/>
              <a:t>accessory</a:t>
            </a:r>
            <a:r>
              <a:rPr lang="de-CH" dirty="0"/>
              <a:t> nerve </a:t>
            </a:r>
            <a:r>
              <a:rPr lang="de-CH" dirty="0" err="1"/>
              <a:t>originates</a:t>
            </a:r>
            <a:r>
              <a:rPr lang="de-CH" dirty="0"/>
              <a:t> </a:t>
            </a:r>
            <a:r>
              <a:rPr lang="de-CH" dirty="0" err="1"/>
              <a:t>from</a:t>
            </a:r>
            <a:r>
              <a:rPr lang="de-CH" dirty="0"/>
              <a:t> </a:t>
            </a:r>
            <a:r>
              <a:rPr lang="de-CH" dirty="0" err="1"/>
              <a:t>the</a:t>
            </a:r>
            <a:r>
              <a:rPr lang="de-CH" dirty="0"/>
              <a:t> </a:t>
            </a:r>
            <a:r>
              <a:rPr lang="de-CH" dirty="0" err="1"/>
              <a:t>cell</a:t>
            </a:r>
            <a:r>
              <a:rPr lang="de-CH" dirty="0"/>
              <a:t> </a:t>
            </a:r>
            <a:r>
              <a:rPr lang="de-CH" dirty="0" err="1"/>
              <a:t>bodies</a:t>
            </a:r>
            <a:r>
              <a:rPr lang="de-CH" dirty="0"/>
              <a:t> </a:t>
            </a:r>
            <a:r>
              <a:rPr lang="de-CH" dirty="0" err="1"/>
              <a:t>of</a:t>
            </a:r>
            <a:r>
              <a:rPr lang="de-CH" dirty="0"/>
              <a:t> </a:t>
            </a:r>
            <a:r>
              <a:rPr lang="de-CH" dirty="0" err="1"/>
              <a:t>motor</a:t>
            </a:r>
            <a:r>
              <a:rPr lang="de-CH" dirty="0"/>
              <a:t> </a:t>
            </a:r>
            <a:r>
              <a:rPr lang="de-CH" dirty="0" err="1"/>
              <a:t>neurons</a:t>
            </a:r>
            <a:r>
              <a:rPr lang="de-CH" dirty="0"/>
              <a:t> </a:t>
            </a:r>
            <a:r>
              <a:rPr lang="de-CH" b="1" dirty="0" err="1">
                <a:solidFill>
                  <a:schemeClr val="accent6">
                    <a:lumMod val="50000"/>
                  </a:schemeClr>
                </a:solidFill>
              </a:rPr>
              <a:t>located</a:t>
            </a:r>
            <a:r>
              <a:rPr lang="de-CH" b="1" dirty="0">
                <a:solidFill>
                  <a:schemeClr val="accent6">
                    <a:lumMod val="50000"/>
                  </a:schemeClr>
                </a:solidFill>
              </a:rPr>
              <a:t> in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upper</a:t>
            </a:r>
            <a:r>
              <a:rPr lang="de-CH" b="1" dirty="0">
                <a:solidFill>
                  <a:schemeClr val="accent6">
                    <a:lumMod val="50000"/>
                  </a:schemeClr>
                </a:solidFill>
              </a:rPr>
              <a:t> </a:t>
            </a:r>
            <a:r>
              <a:rPr lang="de-CH" b="1" dirty="0" err="1">
                <a:solidFill>
                  <a:schemeClr val="accent6">
                    <a:lumMod val="50000"/>
                  </a:schemeClr>
                </a:solidFill>
              </a:rPr>
              <a:t>five</a:t>
            </a:r>
            <a:r>
              <a:rPr lang="de-CH" b="1" dirty="0">
                <a:solidFill>
                  <a:schemeClr val="accent6">
                    <a:lumMod val="50000"/>
                  </a:schemeClr>
                </a:solidFill>
              </a:rPr>
              <a:t> </a:t>
            </a:r>
            <a:r>
              <a:rPr lang="de-CH" b="1" dirty="0" err="1">
                <a:solidFill>
                  <a:schemeClr val="accent6">
                    <a:lumMod val="50000"/>
                  </a:schemeClr>
                </a:solidFill>
              </a:rPr>
              <a:t>or</a:t>
            </a:r>
            <a:r>
              <a:rPr lang="de-CH" b="1" dirty="0">
                <a:solidFill>
                  <a:schemeClr val="accent6">
                    <a:lumMod val="50000"/>
                  </a:schemeClr>
                </a:solidFill>
              </a:rPr>
              <a:t> </a:t>
            </a:r>
            <a:r>
              <a:rPr lang="de-CH" b="1" dirty="0" err="1">
                <a:solidFill>
                  <a:schemeClr val="accent6">
                    <a:lumMod val="50000"/>
                  </a:schemeClr>
                </a:solidFill>
              </a:rPr>
              <a:t>six</a:t>
            </a:r>
            <a:r>
              <a:rPr lang="de-CH" b="1" dirty="0">
                <a:solidFill>
                  <a:schemeClr val="accent6">
                    <a:lumMod val="50000"/>
                  </a:schemeClr>
                </a:solidFill>
              </a:rPr>
              <a:t> </a:t>
            </a:r>
            <a:r>
              <a:rPr lang="de-CH" b="1" dirty="0" err="1">
                <a:solidFill>
                  <a:schemeClr val="accent6">
                    <a:lumMod val="50000"/>
                  </a:schemeClr>
                </a:solidFill>
              </a:rPr>
              <a:t>cervical</a:t>
            </a:r>
            <a:r>
              <a:rPr lang="de-CH" b="1" dirty="0">
                <a:solidFill>
                  <a:schemeClr val="accent6">
                    <a:lumMod val="50000"/>
                  </a:schemeClr>
                </a:solidFill>
              </a:rPr>
              <a:t> </a:t>
            </a:r>
            <a:r>
              <a:rPr lang="de-CH" b="1" dirty="0" err="1">
                <a:solidFill>
                  <a:schemeClr val="accent6">
                    <a:lumMod val="50000"/>
                  </a:schemeClr>
                </a:solidFill>
              </a:rPr>
              <a:t>segments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spinal </a:t>
            </a:r>
            <a:r>
              <a:rPr lang="de-CH" b="1" dirty="0" err="1">
                <a:solidFill>
                  <a:schemeClr val="accent6">
                    <a:lumMod val="50000"/>
                  </a:schemeClr>
                </a:solidFill>
              </a:rPr>
              <a:t>cord</a:t>
            </a:r>
            <a:r>
              <a:rPr lang="de-CH" b="1" dirty="0">
                <a:solidFill>
                  <a:schemeClr val="accent6">
                    <a:lumMod val="50000"/>
                  </a:schemeClr>
                </a:solidFill>
              </a:rPr>
              <a:t> </a:t>
            </a:r>
            <a:r>
              <a:rPr lang="de-CH" dirty="0" err="1"/>
              <a:t>which</a:t>
            </a:r>
            <a:r>
              <a:rPr lang="de-CH" dirty="0"/>
              <a:t> </a:t>
            </a:r>
            <a:r>
              <a:rPr lang="de-CH" dirty="0" err="1"/>
              <a:t>collectively</a:t>
            </a:r>
            <a:r>
              <a:rPr lang="de-CH" dirty="0"/>
              <a:t> form </a:t>
            </a:r>
            <a:r>
              <a:rPr lang="de-CH" dirty="0" err="1"/>
              <a:t>the</a:t>
            </a:r>
            <a:r>
              <a:rPr lang="de-CH" dirty="0"/>
              <a:t> </a:t>
            </a:r>
            <a:r>
              <a:rPr lang="de-CH" dirty="0" err="1"/>
              <a:t>nucleus</a:t>
            </a:r>
            <a:r>
              <a:rPr lang="de-CH" dirty="0"/>
              <a:t> </a:t>
            </a:r>
            <a:r>
              <a:rPr lang="de-CH" dirty="0" err="1"/>
              <a:t>of</a:t>
            </a:r>
            <a:r>
              <a:rPr lang="de-CH" dirty="0"/>
              <a:t> </a:t>
            </a:r>
            <a:r>
              <a:rPr lang="de-CH" dirty="0" err="1"/>
              <a:t>accessory</a:t>
            </a:r>
            <a:r>
              <a:rPr lang="de-CH" dirty="0"/>
              <a:t> nerve. </a:t>
            </a:r>
          </a:p>
          <a:p>
            <a:pPr algn="just"/>
            <a:r>
              <a:rPr lang="de-CH" dirty="0"/>
              <a:t>Multiple </a:t>
            </a:r>
            <a:r>
              <a:rPr lang="de-CH" dirty="0" err="1"/>
              <a:t>rootlets</a:t>
            </a:r>
            <a:r>
              <a:rPr lang="de-CH" dirty="0"/>
              <a:t> </a:t>
            </a:r>
            <a:r>
              <a:rPr lang="de-CH" dirty="0" err="1"/>
              <a:t>exit</a:t>
            </a:r>
            <a:r>
              <a:rPr lang="de-CH" dirty="0"/>
              <a:t> </a:t>
            </a:r>
            <a:r>
              <a:rPr lang="de-CH" dirty="0" err="1"/>
              <a:t>the</a:t>
            </a:r>
            <a:r>
              <a:rPr lang="de-CH" dirty="0"/>
              <a:t> spinal </a:t>
            </a:r>
            <a:r>
              <a:rPr lang="de-CH" dirty="0" err="1"/>
              <a:t>cord</a:t>
            </a:r>
            <a:r>
              <a:rPr lang="de-CH" dirty="0"/>
              <a:t> </a:t>
            </a:r>
            <a:r>
              <a:rPr lang="de-CH" dirty="0" err="1"/>
              <a:t>between</a:t>
            </a:r>
            <a:r>
              <a:rPr lang="de-CH" dirty="0"/>
              <a:t> </a:t>
            </a:r>
            <a:r>
              <a:rPr lang="de-CH" dirty="0" err="1"/>
              <a:t>the</a:t>
            </a:r>
            <a:r>
              <a:rPr lang="de-CH" dirty="0"/>
              <a:t> anterior and </a:t>
            </a:r>
            <a:r>
              <a:rPr lang="de-CH" dirty="0" err="1"/>
              <a:t>posterior</a:t>
            </a:r>
            <a:r>
              <a:rPr lang="de-CH" dirty="0"/>
              <a:t> spinal nerve </a:t>
            </a:r>
            <a:r>
              <a:rPr lang="de-CH" dirty="0" err="1"/>
              <a:t>roots</a:t>
            </a:r>
            <a:r>
              <a:rPr lang="de-CH" dirty="0"/>
              <a:t> and </a:t>
            </a:r>
            <a:r>
              <a:rPr lang="de-CH" dirty="0" err="1"/>
              <a:t>combine</a:t>
            </a:r>
            <a:r>
              <a:rPr lang="de-CH" dirty="0"/>
              <a:t> </a:t>
            </a:r>
            <a:r>
              <a:rPr lang="de-CH" dirty="0" err="1"/>
              <a:t>to</a:t>
            </a:r>
            <a:r>
              <a:rPr lang="de-CH" dirty="0"/>
              <a:t> form </a:t>
            </a:r>
            <a:r>
              <a:rPr lang="de-CH" dirty="0" err="1"/>
              <a:t>the</a:t>
            </a:r>
            <a:r>
              <a:rPr lang="de-CH" dirty="0"/>
              <a:t> nerve </a:t>
            </a:r>
            <a:r>
              <a:rPr lang="de-CH" dirty="0" err="1"/>
              <a:t>trunk</a:t>
            </a:r>
            <a:r>
              <a:rPr lang="de-CH" dirty="0"/>
              <a:t>, </a:t>
            </a:r>
            <a:r>
              <a:rPr lang="de-CH" dirty="0" err="1"/>
              <a:t>which</a:t>
            </a:r>
            <a:r>
              <a:rPr lang="de-CH" dirty="0"/>
              <a:t> </a:t>
            </a:r>
            <a:r>
              <a:rPr lang="de-CH" dirty="0" err="1"/>
              <a:t>ascends</a:t>
            </a:r>
            <a:r>
              <a:rPr lang="de-CH" dirty="0"/>
              <a:t> </a:t>
            </a:r>
            <a:r>
              <a:rPr lang="de-CH" dirty="0" err="1"/>
              <a:t>the</a:t>
            </a:r>
            <a:r>
              <a:rPr lang="de-CH" dirty="0"/>
              <a:t> spinal </a:t>
            </a:r>
            <a:r>
              <a:rPr lang="de-CH" dirty="0" err="1"/>
              <a:t>cord</a:t>
            </a:r>
            <a:r>
              <a:rPr lang="de-CH" dirty="0"/>
              <a:t> and </a:t>
            </a:r>
            <a:r>
              <a:rPr lang="de-CH" b="1" dirty="0" err="1">
                <a:solidFill>
                  <a:schemeClr val="accent6">
                    <a:lumMod val="50000"/>
                  </a:schemeClr>
                </a:solidFill>
              </a:rPr>
              <a:t>passes</a:t>
            </a:r>
            <a:r>
              <a:rPr lang="de-CH" b="1" dirty="0">
                <a:solidFill>
                  <a:schemeClr val="accent6">
                    <a:lumMod val="50000"/>
                  </a:schemeClr>
                </a:solidFill>
              </a:rPr>
              <a:t> </a:t>
            </a:r>
            <a:r>
              <a:rPr lang="de-CH" b="1" dirty="0" err="1">
                <a:solidFill>
                  <a:schemeClr val="accent6">
                    <a:lumMod val="50000"/>
                  </a:schemeClr>
                </a:solidFill>
              </a:rPr>
              <a:t>through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foramen</a:t>
            </a:r>
            <a:r>
              <a:rPr lang="de-CH" b="1" dirty="0">
                <a:solidFill>
                  <a:schemeClr val="accent6">
                    <a:lumMod val="50000"/>
                  </a:schemeClr>
                </a:solidFill>
              </a:rPr>
              <a:t> </a:t>
            </a:r>
            <a:r>
              <a:rPr lang="de-CH" b="1" dirty="0" err="1">
                <a:solidFill>
                  <a:schemeClr val="accent6">
                    <a:lumMod val="50000"/>
                  </a:schemeClr>
                </a:solidFill>
              </a:rPr>
              <a:t>magnum</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enter</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cranium</a:t>
            </a:r>
            <a:r>
              <a:rPr lang="de-CH" b="1" dirty="0">
                <a:solidFill>
                  <a:schemeClr val="accent6">
                    <a:lumMod val="50000"/>
                  </a:schemeClr>
                </a:solidFill>
              </a:rPr>
              <a:t>. </a:t>
            </a:r>
            <a:r>
              <a:rPr lang="de-CH" dirty="0"/>
              <a:t>The cranial root </a:t>
            </a:r>
            <a:r>
              <a:rPr lang="de-CH" dirty="0" err="1"/>
              <a:t>arises</a:t>
            </a:r>
            <a:r>
              <a:rPr lang="de-CH" dirty="0"/>
              <a:t> </a:t>
            </a:r>
            <a:r>
              <a:rPr lang="de-CH" dirty="0" err="1"/>
              <a:t>from</a:t>
            </a:r>
            <a:r>
              <a:rPr lang="de-CH" dirty="0"/>
              <a:t> </a:t>
            </a:r>
            <a:r>
              <a:rPr lang="de-CH" dirty="0" err="1"/>
              <a:t>motor</a:t>
            </a:r>
            <a:r>
              <a:rPr lang="de-CH" dirty="0"/>
              <a:t> </a:t>
            </a:r>
            <a:r>
              <a:rPr lang="de-CH" dirty="0" err="1"/>
              <a:t>neurons</a:t>
            </a:r>
            <a:r>
              <a:rPr lang="de-CH" dirty="0"/>
              <a:t> </a:t>
            </a:r>
            <a:r>
              <a:rPr lang="de-CH" dirty="0" err="1"/>
              <a:t>originating</a:t>
            </a:r>
            <a:r>
              <a:rPr lang="de-CH" dirty="0"/>
              <a:t> in </a:t>
            </a:r>
            <a:r>
              <a:rPr lang="de-CH" dirty="0" err="1"/>
              <a:t>the</a:t>
            </a:r>
            <a:r>
              <a:rPr lang="de-CH" dirty="0"/>
              <a:t> </a:t>
            </a:r>
            <a:r>
              <a:rPr lang="de-CH" dirty="0" err="1"/>
              <a:t>nucleus</a:t>
            </a:r>
            <a:r>
              <a:rPr lang="de-CH" dirty="0"/>
              <a:t> </a:t>
            </a:r>
            <a:r>
              <a:rPr lang="de-CH" dirty="0" err="1"/>
              <a:t>ambiguus</a:t>
            </a:r>
            <a:r>
              <a:rPr lang="de-CH" dirty="0"/>
              <a:t> </a:t>
            </a:r>
            <a:r>
              <a:rPr lang="de-CH" dirty="0" err="1"/>
              <a:t>of</a:t>
            </a:r>
            <a:r>
              <a:rPr lang="de-CH" dirty="0"/>
              <a:t> </a:t>
            </a:r>
            <a:r>
              <a:rPr lang="de-CH" dirty="0" err="1"/>
              <a:t>the</a:t>
            </a:r>
            <a:r>
              <a:rPr lang="de-CH" dirty="0"/>
              <a:t> </a:t>
            </a:r>
            <a:r>
              <a:rPr lang="de-CH" dirty="0" err="1"/>
              <a:t>medulla</a:t>
            </a:r>
            <a:r>
              <a:rPr lang="de-CH" dirty="0"/>
              <a:t> </a:t>
            </a:r>
            <a:r>
              <a:rPr lang="de-CH" dirty="0" err="1"/>
              <a:t>oblongata</a:t>
            </a:r>
            <a:r>
              <a:rPr lang="de-CH" dirty="0"/>
              <a:t>. </a:t>
            </a:r>
            <a:r>
              <a:rPr lang="de-CH" dirty="0" err="1"/>
              <a:t>Rootlets</a:t>
            </a:r>
            <a:r>
              <a:rPr lang="de-CH" dirty="0"/>
              <a:t> </a:t>
            </a:r>
            <a:r>
              <a:rPr lang="de-CH" dirty="0" err="1"/>
              <a:t>from</a:t>
            </a:r>
            <a:r>
              <a:rPr lang="de-CH" dirty="0"/>
              <a:t> </a:t>
            </a:r>
            <a:r>
              <a:rPr lang="de-CH" dirty="0" err="1"/>
              <a:t>this</a:t>
            </a:r>
            <a:r>
              <a:rPr lang="de-CH" dirty="0"/>
              <a:t> </a:t>
            </a:r>
            <a:r>
              <a:rPr lang="de-CH" dirty="0" err="1"/>
              <a:t>nucleus</a:t>
            </a:r>
            <a:r>
              <a:rPr lang="de-CH" dirty="0"/>
              <a:t> </a:t>
            </a:r>
            <a:r>
              <a:rPr lang="de-CH" dirty="0" err="1"/>
              <a:t>exit</a:t>
            </a:r>
            <a:r>
              <a:rPr lang="de-CH" dirty="0"/>
              <a:t> </a:t>
            </a:r>
            <a:r>
              <a:rPr lang="de-CH" dirty="0" err="1"/>
              <a:t>from</a:t>
            </a:r>
            <a:r>
              <a:rPr lang="de-CH" dirty="0"/>
              <a:t> </a:t>
            </a:r>
            <a:r>
              <a:rPr lang="de-CH" dirty="0" err="1"/>
              <a:t>the</a:t>
            </a:r>
            <a:r>
              <a:rPr lang="de-CH" dirty="0"/>
              <a:t> dorsolateral </a:t>
            </a:r>
            <a:r>
              <a:rPr lang="de-CH" dirty="0" err="1"/>
              <a:t>medulla</a:t>
            </a:r>
            <a:r>
              <a:rPr lang="de-CH" dirty="0"/>
              <a:t> </a:t>
            </a:r>
            <a:r>
              <a:rPr lang="de-CH" dirty="0" err="1"/>
              <a:t>oblongata</a:t>
            </a:r>
            <a:r>
              <a:rPr lang="de-CH" dirty="0"/>
              <a:t> and </a:t>
            </a:r>
            <a:r>
              <a:rPr lang="de-CH" dirty="0" err="1"/>
              <a:t>temporarily</a:t>
            </a:r>
            <a:r>
              <a:rPr lang="de-CH" dirty="0"/>
              <a:t> </a:t>
            </a:r>
            <a:r>
              <a:rPr lang="de-CH" dirty="0" err="1"/>
              <a:t>join</a:t>
            </a:r>
            <a:r>
              <a:rPr lang="de-CH" dirty="0"/>
              <a:t> </a:t>
            </a:r>
            <a:r>
              <a:rPr lang="de-CH" dirty="0" err="1"/>
              <a:t>with</a:t>
            </a:r>
            <a:r>
              <a:rPr lang="de-CH" dirty="0"/>
              <a:t> </a:t>
            </a:r>
            <a:r>
              <a:rPr lang="de-CH" dirty="0" err="1"/>
              <a:t>the</a:t>
            </a:r>
            <a:r>
              <a:rPr lang="de-CH" dirty="0"/>
              <a:t> </a:t>
            </a:r>
            <a:r>
              <a:rPr lang="de-CH" dirty="0" err="1"/>
              <a:t>fibers</a:t>
            </a:r>
            <a:r>
              <a:rPr lang="de-CH" dirty="0"/>
              <a:t> </a:t>
            </a:r>
            <a:r>
              <a:rPr lang="de-CH" dirty="0" err="1"/>
              <a:t>of</a:t>
            </a:r>
            <a:r>
              <a:rPr lang="de-CH" dirty="0"/>
              <a:t> </a:t>
            </a:r>
            <a:r>
              <a:rPr lang="de-CH" dirty="0" err="1"/>
              <a:t>the</a:t>
            </a:r>
            <a:r>
              <a:rPr lang="de-CH" dirty="0"/>
              <a:t> spinal root. </a:t>
            </a:r>
            <a:r>
              <a:rPr lang="de-CH" dirty="0" err="1"/>
              <a:t>Together</a:t>
            </a:r>
            <a:r>
              <a:rPr lang="de-CH" dirty="0"/>
              <a:t>, </a:t>
            </a:r>
            <a:r>
              <a:rPr lang="de-CH" dirty="0" err="1"/>
              <a:t>they</a:t>
            </a:r>
            <a:r>
              <a:rPr lang="de-CH" dirty="0"/>
              <a:t> </a:t>
            </a:r>
            <a:r>
              <a:rPr lang="de-CH" dirty="0" err="1"/>
              <a:t>then</a:t>
            </a:r>
            <a:r>
              <a:rPr lang="de-CH" dirty="0"/>
              <a:t> </a:t>
            </a:r>
            <a:r>
              <a:rPr lang="de-CH" dirty="0" err="1"/>
              <a:t>exit</a:t>
            </a:r>
            <a:r>
              <a:rPr lang="de-CH" dirty="0"/>
              <a:t> </a:t>
            </a:r>
            <a:r>
              <a:rPr lang="de-CH" dirty="0" err="1"/>
              <a:t>the</a:t>
            </a:r>
            <a:r>
              <a:rPr lang="de-CH" dirty="0"/>
              <a:t> </a:t>
            </a:r>
            <a:r>
              <a:rPr lang="de-CH" dirty="0" err="1"/>
              <a:t>skull</a:t>
            </a:r>
            <a:r>
              <a:rPr lang="de-CH" dirty="0"/>
              <a:t> via </a:t>
            </a:r>
            <a:r>
              <a:rPr lang="de-CH" dirty="0" err="1"/>
              <a:t>the</a:t>
            </a:r>
            <a:r>
              <a:rPr lang="de-CH" dirty="0"/>
              <a:t> jugular </a:t>
            </a:r>
            <a:r>
              <a:rPr lang="de-CH" dirty="0" err="1"/>
              <a:t>foramen</a:t>
            </a:r>
            <a:r>
              <a:rPr lang="de-CH" dirty="0"/>
              <a:t>.</a:t>
            </a:r>
          </a:p>
          <a:p>
            <a:pPr algn="just"/>
            <a:r>
              <a:rPr lang="de-CH" dirty="0"/>
              <a:t>The nerve </a:t>
            </a:r>
            <a:r>
              <a:rPr lang="de-CH" dirty="0" err="1"/>
              <a:t>then</a:t>
            </a:r>
            <a:r>
              <a:rPr lang="de-CH" dirty="0"/>
              <a:t> </a:t>
            </a:r>
            <a:r>
              <a:rPr lang="de-CH" dirty="0" err="1"/>
              <a:t>divides</a:t>
            </a:r>
            <a:r>
              <a:rPr lang="de-CH" dirty="0"/>
              <a:t> </a:t>
            </a:r>
            <a:r>
              <a:rPr lang="de-CH" dirty="0" err="1"/>
              <a:t>into</a:t>
            </a:r>
            <a:r>
              <a:rPr lang="de-CH" dirty="0"/>
              <a:t> </a:t>
            </a:r>
            <a:r>
              <a:rPr lang="de-CH" dirty="0" err="1"/>
              <a:t>two</a:t>
            </a:r>
            <a:r>
              <a:rPr lang="de-CH" dirty="0"/>
              <a:t> </a:t>
            </a:r>
            <a:r>
              <a:rPr lang="de-CH" dirty="0" err="1"/>
              <a:t>again</a:t>
            </a:r>
            <a:r>
              <a:rPr lang="de-CH" dirty="0"/>
              <a:t>: </a:t>
            </a:r>
            <a:r>
              <a:rPr lang="de-CH" dirty="0" err="1"/>
              <a:t>the</a:t>
            </a:r>
            <a:r>
              <a:rPr lang="de-CH" dirty="0"/>
              <a:t> internal </a:t>
            </a:r>
            <a:r>
              <a:rPr lang="de-CH" dirty="0" err="1"/>
              <a:t>branch</a:t>
            </a:r>
            <a:r>
              <a:rPr lang="de-CH" dirty="0"/>
              <a:t> (cranial root) </a:t>
            </a:r>
            <a:r>
              <a:rPr lang="de-CH" dirty="0" err="1"/>
              <a:t>joins</a:t>
            </a:r>
            <a:r>
              <a:rPr lang="de-CH" dirty="0"/>
              <a:t> </a:t>
            </a:r>
            <a:r>
              <a:rPr lang="de-CH" dirty="0" err="1"/>
              <a:t>with</a:t>
            </a:r>
            <a:r>
              <a:rPr lang="de-CH" dirty="0"/>
              <a:t> </a:t>
            </a:r>
            <a:r>
              <a:rPr lang="de-CH" dirty="0" err="1"/>
              <a:t>the</a:t>
            </a:r>
            <a:r>
              <a:rPr lang="de-CH" dirty="0"/>
              <a:t> </a:t>
            </a:r>
            <a:r>
              <a:rPr lang="de-CH" dirty="0" err="1"/>
              <a:t>vagus</a:t>
            </a:r>
            <a:r>
              <a:rPr lang="de-CH" dirty="0"/>
              <a:t> nerve </a:t>
            </a:r>
            <a:r>
              <a:rPr lang="de-CH" dirty="0" err="1"/>
              <a:t>to</a:t>
            </a:r>
            <a:r>
              <a:rPr lang="de-CH" dirty="0"/>
              <a:t> </a:t>
            </a:r>
            <a:r>
              <a:rPr lang="de-CH" dirty="0" err="1"/>
              <a:t>innervate</a:t>
            </a:r>
            <a:r>
              <a:rPr lang="de-CH" dirty="0"/>
              <a:t> </a:t>
            </a:r>
            <a:r>
              <a:rPr lang="de-CH" dirty="0" err="1"/>
              <a:t>the</a:t>
            </a:r>
            <a:r>
              <a:rPr lang="de-CH" dirty="0"/>
              <a:t> </a:t>
            </a:r>
            <a:r>
              <a:rPr lang="de-CH" dirty="0" err="1"/>
              <a:t>muscles</a:t>
            </a:r>
            <a:r>
              <a:rPr lang="de-CH" dirty="0"/>
              <a:t> </a:t>
            </a:r>
            <a:r>
              <a:rPr lang="de-CH" dirty="0" err="1"/>
              <a:t>of</a:t>
            </a:r>
            <a:r>
              <a:rPr lang="de-CH" dirty="0"/>
              <a:t> soft </a:t>
            </a:r>
            <a:r>
              <a:rPr lang="de-CH" dirty="0" err="1"/>
              <a:t>palate</a:t>
            </a:r>
            <a:r>
              <a:rPr lang="de-CH" dirty="0"/>
              <a:t>/</a:t>
            </a:r>
            <a:r>
              <a:rPr lang="de-CH" dirty="0" err="1"/>
              <a:t>larynx</a:t>
            </a:r>
            <a:r>
              <a:rPr lang="de-CH" dirty="0"/>
              <a:t> </a:t>
            </a:r>
            <a:r>
              <a:rPr lang="de-CH" dirty="0" err="1"/>
              <a:t>while</a:t>
            </a:r>
            <a:r>
              <a:rPr lang="de-CH" dirty="0"/>
              <a:t> </a:t>
            </a:r>
            <a:r>
              <a:rPr lang="de-CH" dirty="0" err="1"/>
              <a:t>the</a:t>
            </a:r>
            <a:r>
              <a:rPr lang="de-CH" dirty="0"/>
              <a:t> external </a:t>
            </a:r>
            <a:r>
              <a:rPr lang="de-CH" dirty="0" err="1"/>
              <a:t>branch</a:t>
            </a:r>
            <a:r>
              <a:rPr lang="de-CH" dirty="0"/>
              <a:t> (spinal root) </a:t>
            </a:r>
            <a:r>
              <a:rPr lang="de-CH" dirty="0" err="1"/>
              <a:t>descends</a:t>
            </a:r>
            <a:r>
              <a:rPr lang="de-CH" dirty="0"/>
              <a:t> </a:t>
            </a:r>
            <a:r>
              <a:rPr lang="de-CH" dirty="0" err="1"/>
              <a:t>into</a:t>
            </a:r>
            <a:r>
              <a:rPr lang="de-CH" dirty="0"/>
              <a:t> </a:t>
            </a:r>
            <a:r>
              <a:rPr lang="de-CH" dirty="0" err="1"/>
              <a:t>the</a:t>
            </a:r>
            <a:r>
              <a:rPr lang="de-CH" dirty="0"/>
              <a:t> lateral </a:t>
            </a:r>
            <a:r>
              <a:rPr lang="de-CH" dirty="0" err="1"/>
              <a:t>cervical</a:t>
            </a:r>
            <a:r>
              <a:rPr lang="de-CH" dirty="0"/>
              <a:t> </a:t>
            </a:r>
            <a:r>
              <a:rPr lang="de-CH" dirty="0" err="1"/>
              <a:t>region</a:t>
            </a:r>
            <a:r>
              <a:rPr lang="de-CH" dirty="0"/>
              <a:t> </a:t>
            </a:r>
            <a:r>
              <a:rPr lang="de-CH" dirty="0" err="1"/>
              <a:t>of</a:t>
            </a:r>
            <a:r>
              <a:rPr lang="de-CH" dirty="0"/>
              <a:t> </a:t>
            </a:r>
            <a:r>
              <a:rPr lang="de-CH" dirty="0" err="1"/>
              <a:t>the</a:t>
            </a:r>
            <a:r>
              <a:rPr lang="de-CH" dirty="0"/>
              <a:t> neck, </a:t>
            </a:r>
            <a:r>
              <a:rPr lang="de-CH" dirty="0" err="1"/>
              <a:t>passing</a:t>
            </a:r>
            <a:r>
              <a:rPr lang="de-CH" dirty="0"/>
              <a:t> </a:t>
            </a:r>
            <a:r>
              <a:rPr lang="de-CH" dirty="0" err="1"/>
              <a:t>superficially</a:t>
            </a:r>
            <a:r>
              <a:rPr lang="de-CH" dirty="0"/>
              <a:t> </a:t>
            </a:r>
            <a:r>
              <a:rPr lang="de-CH" dirty="0" err="1"/>
              <a:t>through</a:t>
            </a:r>
            <a:r>
              <a:rPr lang="de-CH" dirty="0"/>
              <a:t> </a:t>
            </a:r>
            <a:r>
              <a:rPr lang="de-CH" dirty="0" err="1"/>
              <a:t>its</a:t>
            </a:r>
            <a:r>
              <a:rPr lang="de-CH" dirty="0"/>
              <a:t> </a:t>
            </a:r>
            <a:r>
              <a:rPr lang="de-CH" dirty="0" err="1"/>
              <a:t>posterior</a:t>
            </a:r>
            <a:r>
              <a:rPr lang="de-CH" dirty="0"/>
              <a:t> </a:t>
            </a:r>
            <a:r>
              <a:rPr lang="de-CH" dirty="0" err="1"/>
              <a:t>triangle</a:t>
            </a:r>
            <a:r>
              <a:rPr lang="de-CH" dirty="0"/>
              <a:t>. Here </a:t>
            </a:r>
            <a:r>
              <a:rPr lang="de-CH" dirty="0" err="1"/>
              <a:t>the</a:t>
            </a:r>
            <a:r>
              <a:rPr lang="de-CH" dirty="0"/>
              <a:t> </a:t>
            </a:r>
            <a:r>
              <a:rPr lang="de-CH" dirty="0" err="1"/>
              <a:t>accessory</a:t>
            </a:r>
            <a:r>
              <a:rPr lang="de-CH" dirty="0"/>
              <a:t> nerve </a:t>
            </a:r>
            <a:r>
              <a:rPr lang="de-CH" dirty="0" err="1"/>
              <a:t>passes</a:t>
            </a:r>
            <a:r>
              <a:rPr lang="de-CH" dirty="0"/>
              <a:t> </a:t>
            </a:r>
            <a:r>
              <a:rPr lang="de-CH" dirty="0" err="1"/>
              <a:t>deep</a:t>
            </a:r>
            <a:r>
              <a:rPr lang="de-CH" dirty="0"/>
              <a:t> </a:t>
            </a:r>
            <a:r>
              <a:rPr lang="de-CH" dirty="0" err="1"/>
              <a:t>to</a:t>
            </a:r>
            <a:r>
              <a:rPr lang="de-CH" dirty="0"/>
              <a:t> </a:t>
            </a:r>
            <a:r>
              <a:rPr lang="de-CH" dirty="0" err="1"/>
              <a:t>the</a:t>
            </a:r>
            <a:r>
              <a:rPr lang="de-CH" dirty="0"/>
              <a:t> </a:t>
            </a:r>
            <a:r>
              <a:rPr lang="de-CH" dirty="0" err="1"/>
              <a:t>sternocleidomastoid</a:t>
            </a:r>
            <a:r>
              <a:rPr lang="de-CH" dirty="0"/>
              <a:t> </a:t>
            </a:r>
            <a:r>
              <a:rPr lang="de-CH" dirty="0" err="1"/>
              <a:t>muscle</a:t>
            </a:r>
            <a:r>
              <a:rPr lang="de-CH" dirty="0"/>
              <a:t>, </a:t>
            </a:r>
            <a:r>
              <a:rPr lang="de-CH" dirty="0" err="1"/>
              <a:t>which</a:t>
            </a:r>
            <a:r>
              <a:rPr lang="de-CH" dirty="0"/>
              <a:t> </a:t>
            </a:r>
            <a:r>
              <a:rPr lang="de-CH" dirty="0" err="1"/>
              <a:t>it</a:t>
            </a:r>
            <a:r>
              <a:rPr lang="de-CH" dirty="0"/>
              <a:t> </a:t>
            </a:r>
            <a:r>
              <a:rPr lang="de-CH" dirty="0" err="1"/>
              <a:t>innervates</a:t>
            </a:r>
            <a:r>
              <a:rPr lang="de-CH" dirty="0"/>
              <a:t> via a </a:t>
            </a:r>
            <a:r>
              <a:rPr lang="de-CH" dirty="0" err="1"/>
              <a:t>muscular</a:t>
            </a:r>
            <a:r>
              <a:rPr lang="de-CH" dirty="0"/>
              <a:t> </a:t>
            </a:r>
            <a:r>
              <a:rPr lang="de-CH" dirty="0" err="1"/>
              <a:t>branch</a:t>
            </a:r>
            <a:r>
              <a:rPr lang="de-CH" dirty="0"/>
              <a:t>. </a:t>
            </a:r>
            <a:r>
              <a:rPr lang="de-CH" dirty="0" err="1"/>
              <a:t>It</a:t>
            </a:r>
            <a:r>
              <a:rPr lang="de-CH" dirty="0"/>
              <a:t> </a:t>
            </a:r>
            <a:r>
              <a:rPr lang="de-CH" dirty="0" err="1"/>
              <a:t>continues</a:t>
            </a:r>
            <a:r>
              <a:rPr lang="de-CH" dirty="0"/>
              <a:t> </a:t>
            </a:r>
            <a:r>
              <a:rPr lang="de-CH" dirty="0" err="1"/>
              <a:t>to</a:t>
            </a:r>
            <a:r>
              <a:rPr lang="de-CH" dirty="0"/>
              <a:t> </a:t>
            </a:r>
            <a:r>
              <a:rPr lang="de-CH" dirty="0" err="1"/>
              <a:t>descend</a:t>
            </a:r>
            <a:r>
              <a:rPr lang="de-CH" dirty="0"/>
              <a:t> in a </a:t>
            </a:r>
            <a:r>
              <a:rPr lang="de-CH" dirty="0" err="1"/>
              <a:t>posterolateral</a:t>
            </a:r>
            <a:r>
              <a:rPr lang="de-CH" dirty="0"/>
              <a:t> </a:t>
            </a:r>
            <a:r>
              <a:rPr lang="de-CH" dirty="0" err="1"/>
              <a:t>direction</a:t>
            </a:r>
            <a:r>
              <a:rPr lang="de-CH" dirty="0"/>
              <a:t>, </a:t>
            </a:r>
            <a:r>
              <a:rPr lang="de-CH" dirty="0" err="1"/>
              <a:t>before</a:t>
            </a:r>
            <a:r>
              <a:rPr lang="de-CH" dirty="0"/>
              <a:t> </a:t>
            </a:r>
            <a:r>
              <a:rPr lang="de-CH" dirty="0" err="1"/>
              <a:t>terminating</a:t>
            </a:r>
            <a:r>
              <a:rPr lang="de-CH" dirty="0"/>
              <a:t> </a:t>
            </a:r>
            <a:r>
              <a:rPr lang="de-CH" dirty="0" err="1"/>
              <a:t>as</a:t>
            </a:r>
            <a:r>
              <a:rPr lang="de-CH" dirty="0"/>
              <a:t> a trapezius </a:t>
            </a:r>
            <a:r>
              <a:rPr lang="de-CH" dirty="0" err="1"/>
              <a:t>branch</a:t>
            </a:r>
            <a:r>
              <a:rPr lang="de-CH" dirty="0"/>
              <a:t> </a:t>
            </a:r>
            <a:r>
              <a:rPr lang="de-CH" dirty="0" err="1"/>
              <a:t>which</a:t>
            </a:r>
            <a:r>
              <a:rPr lang="de-CH" dirty="0"/>
              <a:t> </a:t>
            </a:r>
            <a:r>
              <a:rPr lang="de-CH" dirty="0" err="1"/>
              <a:t>spans</a:t>
            </a:r>
            <a:r>
              <a:rPr lang="de-CH" dirty="0"/>
              <a:t> out </a:t>
            </a:r>
            <a:r>
              <a:rPr lang="de-CH" dirty="0" err="1"/>
              <a:t>across</a:t>
            </a:r>
            <a:r>
              <a:rPr lang="de-CH" dirty="0"/>
              <a:t> </a:t>
            </a:r>
            <a:r>
              <a:rPr lang="de-CH" dirty="0" err="1"/>
              <a:t>the</a:t>
            </a:r>
            <a:r>
              <a:rPr lang="de-CH" dirty="0"/>
              <a:t> trapezius </a:t>
            </a:r>
            <a:r>
              <a:rPr lang="de-CH" dirty="0" err="1"/>
              <a:t>muscle</a:t>
            </a:r>
            <a:r>
              <a:rPr lang="de-CH" dirty="0"/>
              <a:t>, </a:t>
            </a:r>
            <a:r>
              <a:rPr lang="de-CH" dirty="0" err="1"/>
              <a:t>supplying</a:t>
            </a:r>
            <a:r>
              <a:rPr lang="de-CH" dirty="0"/>
              <a:t> </a:t>
            </a:r>
            <a:r>
              <a:rPr lang="de-CH" dirty="0" err="1"/>
              <a:t>it</a:t>
            </a:r>
            <a:r>
              <a:rPr lang="de-CH" dirty="0"/>
              <a:t> </a:t>
            </a:r>
            <a:r>
              <a:rPr lang="de-CH" dirty="0" err="1"/>
              <a:t>with</a:t>
            </a:r>
            <a:r>
              <a:rPr lang="de-CH" dirty="0"/>
              <a:t> </a:t>
            </a:r>
            <a:r>
              <a:rPr lang="de-CH" dirty="0" err="1"/>
              <a:t>motor</a:t>
            </a:r>
            <a:r>
              <a:rPr lang="de-CH" dirty="0"/>
              <a:t> </a:t>
            </a:r>
            <a:r>
              <a:rPr lang="de-CH" dirty="0" err="1"/>
              <a:t>function</a:t>
            </a:r>
            <a:r>
              <a:rPr lang="de-CH" dirty="0"/>
              <a:t>.</a:t>
            </a:r>
          </a:p>
          <a:p>
            <a:pPr algn="just"/>
            <a:r>
              <a:rPr lang="de-CH" dirty="0" err="1"/>
              <a:t>Supplementary</a:t>
            </a:r>
            <a:r>
              <a:rPr lang="de-CH" dirty="0"/>
              <a:t> </a:t>
            </a:r>
            <a:r>
              <a:rPr lang="de-CH" dirty="0" err="1"/>
              <a:t>innervation</a:t>
            </a:r>
            <a:r>
              <a:rPr lang="de-CH" dirty="0"/>
              <a:t> </a:t>
            </a:r>
            <a:r>
              <a:rPr lang="de-CH" dirty="0" err="1"/>
              <a:t>of</a:t>
            </a:r>
            <a:r>
              <a:rPr lang="de-CH" dirty="0"/>
              <a:t> </a:t>
            </a:r>
            <a:r>
              <a:rPr lang="de-CH" dirty="0" err="1"/>
              <a:t>the</a:t>
            </a:r>
            <a:r>
              <a:rPr lang="de-CH" dirty="0"/>
              <a:t> </a:t>
            </a:r>
            <a:r>
              <a:rPr lang="de-CH" dirty="0" err="1"/>
              <a:t>sternocleidomastoid</a:t>
            </a:r>
            <a:r>
              <a:rPr lang="de-CH" dirty="0"/>
              <a:t> and trapezius </a:t>
            </a:r>
            <a:r>
              <a:rPr lang="de-CH" dirty="0" err="1"/>
              <a:t>muscles</a:t>
            </a:r>
            <a:r>
              <a:rPr lang="de-CH" dirty="0"/>
              <a:t> </a:t>
            </a:r>
            <a:r>
              <a:rPr lang="de-CH" dirty="0" err="1"/>
              <a:t>is</a:t>
            </a:r>
            <a:r>
              <a:rPr lang="de-CH" dirty="0"/>
              <a:t> also </a:t>
            </a:r>
            <a:r>
              <a:rPr lang="de-CH" dirty="0" err="1"/>
              <a:t>delivered</a:t>
            </a:r>
            <a:r>
              <a:rPr lang="de-CH" dirty="0"/>
              <a:t> via </a:t>
            </a:r>
            <a:r>
              <a:rPr lang="de-CH" dirty="0" err="1"/>
              <a:t>homonymous</a:t>
            </a:r>
            <a:r>
              <a:rPr lang="de-CH" dirty="0"/>
              <a:t> </a:t>
            </a:r>
            <a:r>
              <a:rPr lang="de-CH" dirty="0" err="1"/>
              <a:t>branches</a:t>
            </a:r>
            <a:r>
              <a:rPr lang="de-CH" dirty="0"/>
              <a:t> </a:t>
            </a:r>
            <a:r>
              <a:rPr lang="de-CH" dirty="0" err="1"/>
              <a:t>of</a:t>
            </a:r>
            <a:r>
              <a:rPr lang="de-CH" dirty="0"/>
              <a:t> </a:t>
            </a:r>
            <a:r>
              <a:rPr lang="de-CH" dirty="0" err="1"/>
              <a:t>the</a:t>
            </a:r>
            <a:r>
              <a:rPr lang="de-CH" dirty="0"/>
              <a:t> </a:t>
            </a:r>
            <a:r>
              <a:rPr lang="de-CH" dirty="0" err="1"/>
              <a:t>cervical</a:t>
            </a:r>
            <a:r>
              <a:rPr lang="de-CH" dirty="0"/>
              <a:t> </a:t>
            </a:r>
            <a:r>
              <a:rPr lang="de-CH" dirty="0" err="1"/>
              <a:t>plexus</a:t>
            </a:r>
            <a:r>
              <a:rPr lang="de-CH" dirty="0"/>
              <a:t>. These </a:t>
            </a:r>
            <a:r>
              <a:rPr lang="de-CH" dirty="0" err="1"/>
              <a:t>branches</a:t>
            </a:r>
            <a:r>
              <a:rPr lang="de-CH" dirty="0"/>
              <a:t> </a:t>
            </a:r>
            <a:r>
              <a:rPr lang="de-CH" dirty="0" err="1"/>
              <a:t>contain</a:t>
            </a:r>
            <a:r>
              <a:rPr lang="de-CH" dirty="0"/>
              <a:t> afferent/</a:t>
            </a:r>
            <a:r>
              <a:rPr lang="de-CH" dirty="0" err="1"/>
              <a:t>sensory</a:t>
            </a:r>
            <a:r>
              <a:rPr lang="de-CH" dirty="0"/>
              <a:t> </a:t>
            </a:r>
            <a:r>
              <a:rPr lang="de-CH" dirty="0" err="1"/>
              <a:t>neurons</a:t>
            </a:r>
            <a:r>
              <a:rPr lang="de-CH" dirty="0"/>
              <a:t>, </a:t>
            </a:r>
            <a:r>
              <a:rPr lang="de-CH" dirty="0" err="1"/>
              <a:t>whose</a:t>
            </a:r>
            <a:r>
              <a:rPr lang="de-CH" dirty="0"/>
              <a:t> </a:t>
            </a:r>
            <a:r>
              <a:rPr lang="de-CH" dirty="0" err="1"/>
              <a:t>cells</a:t>
            </a:r>
            <a:r>
              <a:rPr lang="de-CH" dirty="0"/>
              <a:t> </a:t>
            </a:r>
            <a:r>
              <a:rPr lang="de-CH" dirty="0" err="1"/>
              <a:t>bodies</a:t>
            </a:r>
            <a:r>
              <a:rPr lang="de-CH" dirty="0"/>
              <a:t> </a:t>
            </a:r>
            <a:r>
              <a:rPr lang="de-CH" dirty="0" err="1"/>
              <a:t>are</a:t>
            </a:r>
            <a:r>
              <a:rPr lang="de-CH" dirty="0"/>
              <a:t> </a:t>
            </a:r>
            <a:r>
              <a:rPr lang="de-CH" dirty="0" err="1"/>
              <a:t>located</a:t>
            </a:r>
            <a:r>
              <a:rPr lang="de-CH" dirty="0"/>
              <a:t> in </a:t>
            </a:r>
            <a:r>
              <a:rPr lang="de-CH" dirty="0" err="1"/>
              <a:t>the</a:t>
            </a:r>
            <a:r>
              <a:rPr lang="de-CH" dirty="0"/>
              <a:t> spinal </a:t>
            </a:r>
            <a:r>
              <a:rPr lang="de-CH" dirty="0" err="1"/>
              <a:t>ganglia</a:t>
            </a:r>
            <a:r>
              <a:rPr lang="de-CH" dirty="0"/>
              <a:t> </a:t>
            </a:r>
            <a:r>
              <a:rPr lang="de-CH" dirty="0" err="1"/>
              <a:t>of</a:t>
            </a:r>
            <a:r>
              <a:rPr lang="de-CH" dirty="0"/>
              <a:t> spinal </a:t>
            </a:r>
            <a:r>
              <a:rPr lang="de-CH" dirty="0" err="1"/>
              <a:t>nerves</a:t>
            </a:r>
            <a:r>
              <a:rPr lang="de-CH" dirty="0"/>
              <a:t> C2-C4. </a:t>
            </a:r>
            <a:r>
              <a:rPr lang="de-CH" dirty="0" err="1"/>
              <a:t>Some</a:t>
            </a:r>
            <a:r>
              <a:rPr lang="de-CH" dirty="0"/>
              <a:t> </a:t>
            </a:r>
            <a:r>
              <a:rPr lang="de-CH" dirty="0" err="1"/>
              <a:t>motor</a:t>
            </a:r>
            <a:r>
              <a:rPr lang="de-CH" dirty="0"/>
              <a:t> </a:t>
            </a:r>
            <a:r>
              <a:rPr lang="de-CH" dirty="0" err="1"/>
              <a:t>fibers</a:t>
            </a:r>
            <a:r>
              <a:rPr lang="de-CH" dirty="0"/>
              <a:t> </a:t>
            </a:r>
            <a:r>
              <a:rPr lang="de-CH" dirty="0" err="1"/>
              <a:t>are</a:t>
            </a:r>
            <a:r>
              <a:rPr lang="de-CH" dirty="0"/>
              <a:t> also </a:t>
            </a:r>
            <a:r>
              <a:rPr lang="de-CH" dirty="0" err="1"/>
              <a:t>believed</a:t>
            </a:r>
            <a:r>
              <a:rPr lang="de-CH" dirty="0"/>
              <a:t> </a:t>
            </a:r>
            <a:r>
              <a:rPr lang="de-CH" dirty="0" err="1"/>
              <a:t>to</a:t>
            </a:r>
            <a:r>
              <a:rPr lang="de-CH" dirty="0"/>
              <a:t> </a:t>
            </a:r>
            <a:r>
              <a:rPr lang="de-CH" dirty="0" err="1"/>
              <a:t>be</a:t>
            </a:r>
            <a:r>
              <a:rPr lang="de-CH" dirty="0"/>
              <a:t> </a:t>
            </a:r>
            <a:r>
              <a:rPr lang="de-CH" dirty="0" err="1"/>
              <a:t>delivered</a:t>
            </a:r>
            <a:r>
              <a:rPr lang="de-CH" dirty="0"/>
              <a:t> </a:t>
            </a:r>
            <a:r>
              <a:rPr lang="de-CH" dirty="0" err="1"/>
              <a:t>to</a:t>
            </a:r>
            <a:r>
              <a:rPr lang="de-CH" dirty="0"/>
              <a:t> </a:t>
            </a:r>
            <a:r>
              <a:rPr lang="de-CH" dirty="0" err="1"/>
              <a:t>the</a:t>
            </a:r>
            <a:r>
              <a:rPr lang="de-CH" dirty="0"/>
              <a:t> </a:t>
            </a:r>
            <a:r>
              <a:rPr lang="de-CH" dirty="0" err="1"/>
              <a:t>muscles</a:t>
            </a:r>
            <a:r>
              <a:rPr lang="de-CH" dirty="0"/>
              <a:t> via </a:t>
            </a:r>
            <a:r>
              <a:rPr lang="de-CH" dirty="0" err="1"/>
              <a:t>this</a:t>
            </a:r>
            <a:r>
              <a:rPr lang="de-CH" dirty="0"/>
              <a:t> </a:t>
            </a:r>
            <a:r>
              <a:rPr lang="de-CH" dirty="0" err="1"/>
              <a:t>pathway</a:t>
            </a:r>
            <a:r>
              <a:rPr lang="de-CH" dirty="0"/>
              <a:t>.</a:t>
            </a:r>
            <a:endParaRPr lang="el-GR" dirty="0"/>
          </a:p>
        </p:txBody>
      </p:sp>
      <p:pic>
        <p:nvPicPr>
          <p:cNvPr id="45058" name="Picture 2">
            <a:extLst>
              <a:ext uri="{FF2B5EF4-FFF2-40B4-BE49-F238E27FC236}">
                <a16:creationId xmlns:a16="http://schemas.microsoft.com/office/drawing/2014/main" id="{17504B06-EC14-D7BF-5EAD-44DDCD818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422" y="869244"/>
            <a:ext cx="5486400" cy="596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9207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9A6DED36-5059-9DD7-2410-F00DB44A820E}"/>
              </a:ext>
            </a:extLst>
          </p:cNvPr>
          <p:cNvGraphicFramePr>
            <a:graphicFrameLocks noGrp="1"/>
          </p:cNvGraphicFramePr>
          <p:nvPr>
            <p:extLst>
              <p:ext uri="{D42A27DB-BD31-4B8C-83A1-F6EECF244321}">
                <p14:modId xmlns:p14="http://schemas.microsoft.com/office/powerpoint/2010/main" val="2199953904"/>
              </p:ext>
            </p:extLst>
          </p:nvPr>
        </p:nvGraphicFramePr>
        <p:xfrm>
          <a:off x="1038578" y="361244"/>
          <a:ext cx="10859911" cy="6346166"/>
        </p:xfrm>
        <a:graphic>
          <a:graphicData uri="http://schemas.openxmlformats.org/drawingml/2006/table">
            <a:tbl>
              <a:tblPr/>
              <a:tblGrid>
                <a:gridCol w="2607733">
                  <a:extLst>
                    <a:ext uri="{9D8B030D-6E8A-4147-A177-3AD203B41FA5}">
                      <a16:colId xmlns:a16="http://schemas.microsoft.com/office/drawing/2014/main" val="4261328737"/>
                    </a:ext>
                  </a:extLst>
                </a:gridCol>
                <a:gridCol w="8252178">
                  <a:extLst>
                    <a:ext uri="{9D8B030D-6E8A-4147-A177-3AD203B41FA5}">
                      <a16:colId xmlns:a16="http://schemas.microsoft.com/office/drawing/2014/main" val="353083094"/>
                    </a:ext>
                  </a:extLst>
                </a:gridCol>
              </a:tblGrid>
              <a:tr h="455865">
                <a:tc gridSpan="2">
                  <a:txBody>
                    <a:bodyPr/>
                    <a:lstStyle/>
                    <a:p>
                      <a:pPr>
                        <a:buNone/>
                      </a:pPr>
                      <a:r>
                        <a:rPr lang="de-CH" sz="2800" b="1" dirty="0">
                          <a:solidFill>
                            <a:schemeClr val="accent6">
                              <a:lumMod val="50000"/>
                            </a:schemeClr>
                          </a:solidFill>
                        </a:rPr>
                        <a:t>Key </a:t>
                      </a:r>
                      <a:r>
                        <a:rPr lang="de-CH" sz="2800" b="1" dirty="0" err="1">
                          <a:solidFill>
                            <a:schemeClr val="accent6">
                              <a:lumMod val="50000"/>
                            </a:schemeClr>
                          </a:solidFill>
                        </a:rPr>
                        <a:t>points</a:t>
                      </a:r>
                      <a:r>
                        <a:rPr lang="de-CH" sz="2800" b="1" dirty="0">
                          <a:solidFill>
                            <a:schemeClr val="accent6">
                              <a:lumMod val="50000"/>
                            </a:schemeClr>
                          </a:solidFill>
                        </a:rPr>
                        <a:t> </a:t>
                      </a:r>
                      <a:r>
                        <a:rPr lang="de-CH" sz="2800" b="1" dirty="0" err="1">
                          <a:solidFill>
                            <a:schemeClr val="accent6">
                              <a:lumMod val="50000"/>
                            </a:schemeClr>
                          </a:solidFill>
                        </a:rPr>
                        <a:t>about</a:t>
                      </a:r>
                      <a:r>
                        <a:rPr lang="de-CH" sz="2800" b="1" dirty="0">
                          <a:solidFill>
                            <a:schemeClr val="accent6">
                              <a:lumMod val="50000"/>
                            </a:schemeClr>
                          </a:solidFill>
                        </a:rPr>
                        <a:t> </a:t>
                      </a:r>
                      <a:r>
                        <a:rPr lang="de-CH" sz="2800" b="1" dirty="0" err="1">
                          <a:solidFill>
                            <a:schemeClr val="accent6">
                              <a:lumMod val="50000"/>
                            </a:schemeClr>
                          </a:solidFill>
                        </a:rPr>
                        <a:t>the</a:t>
                      </a:r>
                      <a:r>
                        <a:rPr lang="de-CH" sz="2800" b="1" dirty="0">
                          <a:solidFill>
                            <a:schemeClr val="accent6">
                              <a:lumMod val="50000"/>
                            </a:schemeClr>
                          </a:solidFill>
                        </a:rPr>
                        <a:t> </a:t>
                      </a:r>
                      <a:r>
                        <a:rPr lang="de-CH" sz="2800" b="1" dirty="0" err="1">
                          <a:solidFill>
                            <a:schemeClr val="accent6">
                              <a:lumMod val="50000"/>
                            </a:schemeClr>
                          </a:solidFill>
                        </a:rPr>
                        <a:t>accessory</a:t>
                      </a:r>
                      <a:r>
                        <a:rPr lang="de-CH" sz="2800" b="1" dirty="0">
                          <a:solidFill>
                            <a:schemeClr val="accent6">
                              <a:lumMod val="50000"/>
                            </a:schemeClr>
                          </a:solidFill>
                        </a:rPr>
                        <a:t> nerve</a:t>
                      </a:r>
                    </a:p>
                  </a:txBody>
                  <a:tcPr marL="64822" marR="64822" marT="32411" marB="32411" anchor="ctr">
                    <a:solidFill>
                      <a:srgbClr val="F7F7F7"/>
                    </a:solidFill>
                  </a:tcPr>
                </a:tc>
                <a:tc hMerge="1">
                  <a:txBody>
                    <a:bodyPr/>
                    <a:lstStyle/>
                    <a:p>
                      <a:endParaRPr lang="el-GR"/>
                    </a:p>
                  </a:txBody>
                  <a:tcPr/>
                </a:tc>
                <a:extLst>
                  <a:ext uri="{0D108BD9-81ED-4DB2-BD59-A6C34878D82A}">
                    <a16:rowId xmlns:a16="http://schemas.microsoft.com/office/drawing/2014/main" val="923785377"/>
                  </a:ext>
                </a:extLst>
              </a:tr>
              <a:tr h="2981988">
                <a:tc>
                  <a:txBody>
                    <a:bodyPr/>
                    <a:lstStyle/>
                    <a:p>
                      <a:pPr fontAlgn="t">
                        <a:buNone/>
                      </a:pPr>
                      <a:r>
                        <a:rPr lang="de-CH" sz="2800" b="1" dirty="0" err="1">
                          <a:solidFill>
                            <a:schemeClr val="accent6">
                              <a:lumMod val="50000"/>
                            </a:schemeClr>
                          </a:solidFill>
                          <a:effectLst/>
                          <a:latin typeface="PlutoSansMedium"/>
                        </a:rPr>
                        <a:t>Structure</a:t>
                      </a:r>
                      <a:r>
                        <a:rPr lang="de-CH" sz="2800" b="1" dirty="0">
                          <a:solidFill>
                            <a:schemeClr val="accent6">
                              <a:lumMod val="50000"/>
                            </a:schemeClr>
                          </a:solidFill>
                          <a:effectLst/>
                          <a:latin typeface="PlutoSansMedium"/>
                        </a:rPr>
                        <a:t> and </a:t>
                      </a:r>
                      <a:r>
                        <a:rPr lang="de-CH" sz="2800" b="1" dirty="0" err="1">
                          <a:solidFill>
                            <a:schemeClr val="accent6">
                              <a:lumMod val="50000"/>
                            </a:schemeClr>
                          </a:solidFill>
                          <a:effectLst/>
                          <a:latin typeface="PlutoSansMedium"/>
                        </a:rPr>
                        <a:t>features</a:t>
                      </a:r>
                      <a:endParaRPr lang="de-CH" sz="2800" b="1" dirty="0">
                        <a:solidFill>
                          <a:schemeClr val="accent6">
                            <a:lumMod val="50000"/>
                          </a:schemeClr>
                        </a:solidFill>
                        <a:effectLst/>
                        <a:latin typeface="PlutoSansMedium"/>
                      </a:endParaRPr>
                    </a:p>
                  </a:txBody>
                  <a:tcPr marL="101284" marR="101284" marT="67523" marB="6752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b="1" dirty="0" err="1">
                          <a:solidFill>
                            <a:srgbClr val="495354"/>
                          </a:solidFill>
                          <a:effectLst/>
                          <a:latin typeface="PlutoSansMedium"/>
                        </a:rPr>
                        <a:t>Fibers</a:t>
                      </a:r>
                      <a:r>
                        <a:rPr lang="de-CH" sz="2400" b="1" dirty="0">
                          <a:solidFill>
                            <a:srgbClr val="495354"/>
                          </a:solidFill>
                          <a:effectLst/>
                          <a:latin typeface="PlutoSansMedium"/>
                        </a:rPr>
                        <a:t>: </a:t>
                      </a:r>
                      <a:r>
                        <a:rPr lang="de-CH" sz="2400" b="1" dirty="0">
                          <a:solidFill>
                            <a:srgbClr val="495354"/>
                          </a:solidFill>
                          <a:effectLst/>
                        </a:rPr>
                        <a:t>Special </a:t>
                      </a:r>
                      <a:r>
                        <a:rPr lang="de-CH" sz="2400" b="1" dirty="0" err="1">
                          <a:solidFill>
                            <a:srgbClr val="495354"/>
                          </a:solidFill>
                          <a:effectLst/>
                        </a:rPr>
                        <a:t>visceral</a:t>
                      </a:r>
                      <a:r>
                        <a:rPr lang="de-CH" sz="2400" b="1" dirty="0">
                          <a:solidFill>
                            <a:srgbClr val="495354"/>
                          </a:solidFill>
                          <a:effectLst/>
                        </a:rPr>
                        <a:t> efferent (SVE) (</a:t>
                      </a:r>
                      <a:r>
                        <a:rPr lang="de-CH" sz="2400" b="1" dirty="0" err="1">
                          <a:solidFill>
                            <a:srgbClr val="495354"/>
                          </a:solidFill>
                          <a:effectLst/>
                        </a:rPr>
                        <a:t>or</a:t>
                      </a:r>
                      <a:r>
                        <a:rPr lang="de-CH" sz="2400" b="1" dirty="0">
                          <a:solidFill>
                            <a:srgbClr val="495354"/>
                          </a:solidFill>
                          <a:effectLst/>
                        </a:rPr>
                        <a:t> </a:t>
                      </a:r>
                      <a:r>
                        <a:rPr lang="de-CH" sz="2400" b="1" dirty="0" err="1">
                          <a:solidFill>
                            <a:srgbClr val="495354"/>
                          </a:solidFill>
                          <a:effectLst/>
                        </a:rPr>
                        <a:t>general</a:t>
                      </a:r>
                      <a:r>
                        <a:rPr lang="de-CH" sz="2400" b="1" dirty="0">
                          <a:solidFill>
                            <a:srgbClr val="495354"/>
                          </a:solidFill>
                          <a:effectLst/>
                        </a:rPr>
                        <a:t> </a:t>
                      </a:r>
                      <a:r>
                        <a:rPr lang="de-CH" sz="2400" b="1" dirty="0" err="1">
                          <a:solidFill>
                            <a:srgbClr val="495354"/>
                          </a:solidFill>
                          <a:effectLst/>
                        </a:rPr>
                        <a:t>somatic</a:t>
                      </a:r>
                      <a:r>
                        <a:rPr lang="de-CH" sz="2400" b="1" dirty="0">
                          <a:solidFill>
                            <a:srgbClr val="495354"/>
                          </a:solidFill>
                          <a:effectLst/>
                        </a:rPr>
                        <a:t> efferent (GSE))</a:t>
                      </a:r>
                      <a:br>
                        <a:rPr lang="de-CH" sz="2400" b="1" dirty="0">
                          <a:solidFill>
                            <a:srgbClr val="495354"/>
                          </a:solidFill>
                          <a:effectLst/>
                          <a:latin typeface="PlutoSansMedium"/>
                        </a:rPr>
                      </a:br>
                      <a:r>
                        <a:rPr lang="de-CH" sz="2400" b="1" dirty="0">
                          <a:solidFill>
                            <a:srgbClr val="495354"/>
                          </a:solidFill>
                          <a:effectLst/>
                          <a:latin typeface="PlutoSansMedium"/>
                        </a:rPr>
                        <a:t>Origin:</a:t>
                      </a:r>
                      <a:r>
                        <a:rPr lang="de-CH" sz="2400" b="1" dirty="0">
                          <a:solidFill>
                            <a:srgbClr val="495354"/>
                          </a:solidFill>
                          <a:effectLst/>
                        </a:rPr>
                        <a:t> </a:t>
                      </a:r>
                      <a:r>
                        <a:rPr lang="de-CH" sz="2400" b="1" dirty="0" err="1">
                          <a:solidFill>
                            <a:srgbClr val="495354"/>
                          </a:solidFill>
                          <a:effectLst/>
                        </a:rPr>
                        <a:t>Rootlets</a:t>
                      </a:r>
                      <a:r>
                        <a:rPr lang="de-CH" sz="2400" b="1" dirty="0">
                          <a:solidFill>
                            <a:srgbClr val="495354"/>
                          </a:solidFill>
                          <a:effectLst/>
                        </a:rPr>
                        <a:t> </a:t>
                      </a:r>
                      <a:r>
                        <a:rPr lang="de-CH" sz="2400" b="1" dirty="0" err="1">
                          <a:solidFill>
                            <a:srgbClr val="495354"/>
                          </a:solidFill>
                          <a:effectLst/>
                        </a:rPr>
                        <a:t>along</a:t>
                      </a:r>
                      <a:r>
                        <a:rPr lang="de-CH" sz="2400" b="1" dirty="0">
                          <a:solidFill>
                            <a:srgbClr val="495354"/>
                          </a:solidFill>
                          <a:effectLst/>
                        </a:rPr>
                        <a:t> </a:t>
                      </a:r>
                      <a:r>
                        <a:rPr lang="de-CH" sz="2400" b="1" dirty="0" err="1">
                          <a:solidFill>
                            <a:srgbClr val="495354"/>
                          </a:solidFill>
                          <a:effectLst/>
                        </a:rPr>
                        <a:t>upper</a:t>
                      </a:r>
                      <a:r>
                        <a:rPr lang="de-CH" sz="2400" b="1" dirty="0">
                          <a:solidFill>
                            <a:srgbClr val="495354"/>
                          </a:solidFill>
                          <a:effectLst/>
                        </a:rPr>
                        <a:t> </a:t>
                      </a:r>
                      <a:r>
                        <a:rPr lang="de-CH" sz="2400" b="1" dirty="0" err="1">
                          <a:solidFill>
                            <a:srgbClr val="495354"/>
                          </a:solidFill>
                          <a:effectLst/>
                        </a:rPr>
                        <a:t>cervical</a:t>
                      </a:r>
                      <a:r>
                        <a:rPr lang="de-CH" sz="2400" b="1" dirty="0">
                          <a:solidFill>
                            <a:srgbClr val="495354"/>
                          </a:solidFill>
                          <a:effectLst/>
                        </a:rPr>
                        <a:t> spinal </a:t>
                      </a:r>
                      <a:r>
                        <a:rPr lang="de-CH" sz="2400" b="1" dirty="0" err="1">
                          <a:solidFill>
                            <a:srgbClr val="495354"/>
                          </a:solidFill>
                          <a:effectLst/>
                        </a:rPr>
                        <a:t>cord</a:t>
                      </a:r>
                      <a:r>
                        <a:rPr lang="de-CH" sz="2400" b="1" dirty="0">
                          <a:solidFill>
                            <a:srgbClr val="495354"/>
                          </a:solidFill>
                          <a:effectLst/>
                        </a:rPr>
                        <a:t> (spinal root), dorsolateral </a:t>
                      </a:r>
                      <a:r>
                        <a:rPr lang="de-CH" sz="2400" b="1" dirty="0" err="1">
                          <a:solidFill>
                            <a:srgbClr val="495354"/>
                          </a:solidFill>
                          <a:effectLst/>
                        </a:rPr>
                        <a:t>medulla</a:t>
                      </a:r>
                      <a:r>
                        <a:rPr lang="de-CH" sz="2400" b="1" dirty="0">
                          <a:solidFill>
                            <a:srgbClr val="495354"/>
                          </a:solidFill>
                          <a:effectLst/>
                        </a:rPr>
                        <a:t> </a:t>
                      </a:r>
                      <a:r>
                        <a:rPr lang="de-CH" sz="2400" b="1" dirty="0" err="1">
                          <a:solidFill>
                            <a:srgbClr val="495354"/>
                          </a:solidFill>
                          <a:effectLst/>
                        </a:rPr>
                        <a:t>oblongata</a:t>
                      </a:r>
                      <a:r>
                        <a:rPr lang="de-CH" sz="2400" b="1" dirty="0">
                          <a:solidFill>
                            <a:srgbClr val="495354"/>
                          </a:solidFill>
                          <a:effectLst/>
                        </a:rPr>
                        <a:t> (cranial root)</a:t>
                      </a:r>
                      <a:br>
                        <a:rPr lang="de-CH" sz="2400" b="1" dirty="0">
                          <a:solidFill>
                            <a:srgbClr val="495354"/>
                          </a:solidFill>
                          <a:effectLst/>
                          <a:latin typeface="PlutoSansMedium"/>
                        </a:rPr>
                      </a:br>
                      <a:r>
                        <a:rPr lang="de-CH" sz="2400" b="1" dirty="0">
                          <a:solidFill>
                            <a:srgbClr val="495354"/>
                          </a:solidFill>
                          <a:effectLst/>
                          <a:latin typeface="PlutoSansMedium"/>
                        </a:rPr>
                        <a:t>Exits </a:t>
                      </a:r>
                      <a:r>
                        <a:rPr lang="de-CH" sz="2400" b="1" dirty="0" err="1">
                          <a:solidFill>
                            <a:srgbClr val="495354"/>
                          </a:solidFill>
                          <a:effectLst/>
                          <a:latin typeface="PlutoSansMedium"/>
                        </a:rPr>
                        <a:t>skull</a:t>
                      </a:r>
                      <a:r>
                        <a:rPr lang="de-CH" sz="2400" b="1" dirty="0">
                          <a:solidFill>
                            <a:srgbClr val="495354"/>
                          </a:solidFill>
                          <a:effectLst/>
                          <a:latin typeface="PlutoSansMedium"/>
                        </a:rPr>
                        <a:t>: </a:t>
                      </a:r>
                      <a:r>
                        <a:rPr lang="de-CH" sz="2400" b="1" dirty="0">
                          <a:solidFill>
                            <a:srgbClr val="495354"/>
                          </a:solidFill>
                          <a:effectLst/>
                        </a:rPr>
                        <a:t>Jugular </a:t>
                      </a:r>
                      <a:r>
                        <a:rPr lang="de-CH" sz="2400" b="1" dirty="0" err="1">
                          <a:solidFill>
                            <a:srgbClr val="495354"/>
                          </a:solidFill>
                          <a:effectLst/>
                        </a:rPr>
                        <a:t>foramen</a:t>
                      </a:r>
                      <a:br>
                        <a:rPr lang="de-CH" sz="2400" b="1" dirty="0">
                          <a:solidFill>
                            <a:srgbClr val="495354"/>
                          </a:solidFill>
                          <a:effectLst/>
                          <a:latin typeface="PlutoSansMedium"/>
                        </a:rPr>
                      </a:br>
                      <a:r>
                        <a:rPr lang="de-CH" sz="2400" b="1" dirty="0">
                          <a:solidFill>
                            <a:srgbClr val="495354"/>
                          </a:solidFill>
                          <a:effectLst/>
                          <a:latin typeface="PlutoSansMedium"/>
                        </a:rPr>
                        <a:t>Associated </a:t>
                      </a:r>
                      <a:r>
                        <a:rPr lang="de-CH" sz="2400" b="1" dirty="0" err="1">
                          <a:solidFill>
                            <a:srgbClr val="495354"/>
                          </a:solidFill>
                          <a:effectLst/>
                          <a:latin typeface="PlutoSansMedium"/>
                        </a:rPr>
                        <a:t>nuclei</a:t>
                      </a:r>
                      <a:r>
                        <a:rPr lang="de-CH" sz="2400" b="1" dirty="0">
                          <a:solidFill>
                            <a:srgbClr val="495354"/>
                          </a:solidFill>
                          <a:effectLst/>
                          <a:latin typeface="PlutoSansMedium"/>
                        </a:rPr>
                        <a:t>:</a:t>
                      </a:r>
                      <a:r>
                        <a:rPr lang="de-CH" sz="2400" b="1" dirty="0">
                          <a:solidFill>
                            <a:srgbClr val="495354"/>
                          </a:solidFill>
                          <a:effectLst/>
                        </a:rPr>
                        <a:t> Nucleus </a:t>
                      </a:r>
                      <a:r>
                        <a:rPr lang="de-CH" sz="2400" b="1" dirty="0" err="1">
                          <a:solidFill>
                            <a:srgbClr val="495354"/>
                          </a:solidFill>
                          <a:effectLst/>
                        </a:rPr>
                        <a:t>ambiguus</a:t>
                      </a:r>
                      <a:r>
                        <a:rPr lang="de-CH" sz="2400" b="1" dirty="0">
                          <a:solidFill>
                            <a:srgbClr val="495354"/>
                          </a:solidFill>
                          <a:effectLst/>
                        </a:rPr>
                        <a:t> (cranial root); Nucleus </a:t>
                      </a:r>
                      <a:r>
                        <a:rPr lang="de-CH" sz="2400" b="1" dirty="0" err="1">
                          <a:solidFill>
                            <a:srgbClr val="495354"/>
                          </a:solidFill>
                          <a:effectLst/>
                        </a:rPr>
                        <a:t>of</a:t>
                      </a:r>
                      <a:r>
                        <a:rPr lang="de-CH" sz="2400" b="1" dirty="0">
                          <a:solidFill>
                            <a:srgbClr val="495354"/>
                          </a:solidFill>
                          <a:effectLst/>
                        </a:rPr>
                        <a:t> </a:t>
                      </a:r>
                      <a:r>
                        <a:rPr lang="de-CH" sz="2400" b="1" dirty="0" err="1">
                          <a:solidFill>
                            <a:srgbClr val="495354"/>
                          </a:solidFill>
                          <a:effectLst/>
                        </a:rPr>
                        <a:t>accessory</a:t>
                      </a:r>
                      <a:r>
                        <a:rPr lang="de-CH" sz="2400" b="1" dirty="0">
                          <a:solidFill>
                            <a:srgbClr val="495354"/>
                          </a:solidFill>
                          <a:effectLst/>
                        </a:rPr>
                        <a:t> nerve (spinal root)</a:t>
                      </a:r>
                    </a:p>
                  </a:txBody>
                  <a:tcPr marL="101284" marR="101284" marT="67523" marB="6752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172626095"/>
                  </a:ext>
                </a:extLst>
              </a:tr>
              <a:tr h="1264577">
                <a:tc>
                  <a:txBody>
                    <a:bodyPr/>
                    <a:lstStyle/>
                    <a:p>
                      <a:pPr fontAlgn="t">
                        <a:buNone/>
                      </a:pPr>
                      <a:r>
                        <a:rPr lang="de-CH" sz="2800" b="1" dirty="0" err="1">
                          <a:solidFill>
                            <a:schemeClr val="accent6">
                              <a:lumMod val="50000"/>
                            </a:schemeClr>
                          </a:solidFill>
                          <a:effectLst/>
                          <a:latin typeface="PlutoSansMedium"/>
                        </a:rPr>
                        <a:t>Branches</a:t>
                      </a:r>
                      <a:endParaRPr lang="de-CH" sz="2800" b="1" dirty="0">
                        <a:solidFill>
                          <a:schemeClr val="accent6">
                            <a:lumMod val="50000"/>
                          </a:schemeClr>
                        </a:solidFill>
                        <a:effectLst/>
                        <a:latin typeface="PlutoSansMedium"/>
                      </a:endParaRPr>
                    </a:p>
                  </a:txBody>
                  <a:tcPr marL="101284" marR="101284" marT="67523" marB="6752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b="1">
                          <a:solidFill>
                            <a:srgbClr val="495354"/>
                          </a:solidFill>
                          <a:effectLst/>
                        </a:rPr>
                        <a:t>Internal branch → joins vagus nerve</a:t>
                      </a:r>
                      <a:br>
                        <a:rPr lang="de-CH" sz="2400" b="1">
                          <a:solidFill>
                            <a:srgbClr val="495354"/>
                          </a:solidFill>
                          <a:effectLst/>
                        </a:rPr>
                      </a:br>
                      <a:r>
                        <a:rPr lang="de-CH" sz="2400" b="1">
                          <a:solidFill>
                            <a:srgbClr val="495354"/>
                          </a:solidFill>
                          <a:effectLst/>
                        </a:rPr>
                        <a:t>External branch → sternocleidomastoid and trapezius branches</a:t>
                      </a:r>
                    </a:p>
                  </a:txBody>
                  <a:tcPr marL="101284" marR="101284" marT="67523" marB="6752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648678289"/>
                  </a:ext>
                </a:extLst>
              </a:tr>
              <a:tr h="1608059">
                <a:tc>
                  <a:txBody>
                    <a:bodyPr/>
                    <a:lstStyle/>
                    <a:p>
                      <a:pPr fontAlgn="t">
                        <a:buNone/>
                      </a:pPr>
                      <a:r>
                        <a:rPr lang="de-CH" sz="2800" b="1" dirty="0" err="1">
                          <a:solidFill>
                            <a:schemeClr val="accent6">
                              <a:lumMod val="50000"/>
                            </a:schemeClr>
                          </a:solidFill>
                          <a:effectLst/>
                          <a:latin typeface="PlutoSansMedium"/>
                        </a:rPr>
                        <a:t>Function</a:t>
                      </a:r>
                      <a:endParaRPr lang="de-CH" sz="2800" b="1" dirty="0">
                        <a:solidFill>
                          <a:schemeClr val="accent6">
                            <a:lumMod val="50000"/>
                          </a:schemeClr>
                        </a:solidFill>
                        <a:effectLst/>
                        <a:latin typeface="PlutoSansMedium"/>
                      </a:endParaRPr>
                    </a:p>
                  </a:txBody>
                  <a:tcPr marL="101284" marR="101284" marT="67523" marB="6752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b="1" dirty="0">
                          <a:solidFill>
                            <a:srgbClr val="495354"/>
                          </a:solidFill>
                          <a:effectLst/>
                        </a:rPr>
                        <a:t>Spinal root: Motor </a:t>
                      </a:r>
                      <a:r>
                        <a:rPr lang="de-CH" sz="2400" b="1" dirty="0" err="1">
                          <a:solidFill>
                            <a:srgbClr val="495354"/>
                          </a:solidFill>
                          <a:effectLst/>
                        </a:rPr>
                        <a:t>innervation</a:t>
                      </a:r>
                      <a:r>
                        <a:rPr lang="de-CH" sz="2400" b="1" dirty="0">
                          <a:solidFill>
                            <a:srgbClr val="495354"/>
                          </a:solidFill>
                          <a:effectLst/>
                        </a:rPr>
                        <a:t> </a:t>
                      </a:r>
                      <a:r>
                        <a:rPr lang="de-CH" sz="2400" b="1" dirty="0" err="1">
                          <a:solidFill>
                            <a:srgbClr val="495354"/>
                          </a:solidFill>
                          <a:effectLst/>
                        </a:rPr>
                        <a:t>to</a:t>
                      </a:r>
                      <a:r>
                        <a:rPr lang="de-CH" sz="2400" b="1" dirty="0">
                          <a:solidFill>
                            <a:srgbClr val="495354"/>
                          </a:solidFill>
                          <a:effectLst/>
                        </a:rPr>
                        <a:t> </a:t>
                      </a:r>
                      <a:r>
                        <a:rPr lang="de-CH" sz="2400" b="1" dirty="0" err="1">
                          <a:solidFill>
                            <a:srgbClr val="495354"/>
                          </a:solidFill>
                          <a:effectLst/>
                        </a:rPr>
                        <a:t>sternocleidomastoid</a:t>
                      </a:r>
                      <a:r>
                        <a:rPr lang="de-CH" sz="2400" b="1" dirty="0">
                          <a:solidFill>
                            <a:srgbClr val="495354"/>
                          </a:solidFill>
                          <a:effectLst/>
                        </a:rPr>
                        <a:t> and trapezius </a:t>
                      </a:r>
                      <a:r>
                        <a:rPr lang="de-CH" sz="2400" b="1" dirty="0" err="1">
                          <a:solidFill>
                            <a:srgbClr val="495354"/>
                          </a:solidFill>
                          <a:effectLst/>
                        </a:rPr>
                        <a:t>muscles</a:t>
                      </a:r>
                      <a:br>
                        <a:rPr lang="de-CH" sz="2400" b="1" dirty="0">
                          <a:solidFill>
                            <a:srgbClr val="495354"/>
                          </a:solidFill>
                          <a:effectLst/>
                        </a:rPr>
                      </a:br>
                      <a:r>
                        <a:rPr lang="de-CH" sz="2400" b="1" dirty="0">
                          <a:solidFill>
                            <a:srgbClr val="495354"/>
                          </a:solidFill>
                          <a:effectLst/>
                        </a:rPr>
                        <a:t>Cranial root: Motor </a:t>
                      </a:r>
                      <a:r>
                        <a:rPr lang="de-CH" sz="2400" b="1" dirty="0" err="1">
                          <a:solidFill>
                            <a:srgbClr val="495354"/>
                          </a:solidFill>
                          <a:effectLst/>
                        </a:rPr>
                        <a:t>innervation</a:t>
                      </a:r>
                      <a:r>
                        <a:rPr lang="de-CH" sz="2400" b="1" dirty="0">
                          <a:solidFill>
                            <a:srgbClr val="495354"/>
                          </a:solidFill>
                          <a:effectLst/>
                        </a:rPr>
                        <a:t> </a:t>
                      </a:r>
                      <a:r>
                        <a:rPr lang="de-CH" sz="2400" b="1" dirty="0" err="1">
                          <a:solidFill>
                            <a:srgbClr val="495354"/>
                          </a:solidFill>
                          <a:effectLst/>
                        </a:rPr>
                        <a:t>to</a:t>
                      </a:r>
                      <a:r>
                        <a:rPr lang="de-CH" sz="2400" b="1" dirty="0">
                          <a:solidFill>
                            <a:srgbClr val="495354"/>
                          </a:solidFill>
                          <a:effectLst/>
                        </a:rPr>
                        <a:t> </a:t>
                      </a:r>
                      <a:r>
                        <a:rPr lang="de-CH" sz="2400" b="1" dirty="0" err="1">
                          <a:solidFill>
                            <a:srgbClr val="495354"/>
                          </a:solidFill>
                          <a:effectLst/>
                        </a:rPr>
                        <a:t>muscles</a:t>
                      </a:r>
                      <a:r>
                        <a:rPr lang="de-CH" sz="2400" b="1" dirty="0">
                          <a:solidFill>
                            <a:srgbClr val="495354"/>
                          </a:solidFill>
                          <a:effectLst/>
                        </a:rPr>
                        <a:t> </a:t>
                      </a:r>
                      <a:r>
                        <a:rPr lang="de-CH" sz="2400" b="1" dirty="0" err="1">
                          <a:solidFill>
                            <a:srgbClr val="495354"/>
                          </a:solidFill>
                          <a:effectLst/>
                        </a:rPr>
                        <a:t>of</a:t>
                      </a:r>
                      <a:r>
                        <a:rPr lang="de-CH" sz="2400" b="1" dirty="0">
                          <a:solidFill>
                            <a:srgbClr val="495354"/>
                          </a:solidFill>
                          <a:effectLst/>
                        </a:rPr>
                        <a:t> soft </a:t>
                      </a:r>
                      <a:r>
                        <a:rPr lang="de-CH" sz="2400" b="1" dirty="0" err="1">
                          <a:solidFill>
                            <a:srgbClr val="495354"/>
                          </a:solidFill>
                          <a:effectLst/>
                        </a:rPr>
                        <a:t>palate</a:t>
                      </a:r>
                      <a:r>
                        <a:rPr lang="de-CH" sz="2400" b="1" dirty="0">
                          <a:solidFill>
                            <a:srgbClr val="495354"/>
                          </a:solidFill>
                          <a:effectLst/>
                        </a:rPr>
                        <a:t> and </a:t>
                      </a:r>
                      <a:r>
                        <a:rPr lang="de-CH" sz="2400" b="1" dirty="0" err="1">
                          <a:solidFill>
                            <a:srgbClr val="495354"/>
                          </a:solidFill>
                          <a:effectLst/>
                        </a:rPr>
                        <a:t>larynx</a:t>
                      </a:r>
                      <a:endParaRPr lang="de-CH" sz="2400" b="1" dirty="0">
                        <a:solidFill>
                          <a:srgbClr val="495354"/>
                        </a:solidFill>
                        <a:effectLst/>
                      </a:endParaRPr>
                    </a:p>
                  </a:txBody>
                  <a:tcPr marL="101284" marR="101284" marT="67523" marB="6752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443962750"/>
                  </a:ext>
                </a:extLst>
              </a:tr>
            </a:tbl>
          </a:graphicData>
        </a:graphic>
      </p:graphicFrame>
    </p:spTree>
    <p:extLst>
      <p:ext uri="{BB962C8B-B14F-4D97-AF65-F5344CB8AC3E}">
        <p14:creationId xmlns:p14="http://schemas.microsoft.com/office/powerpoint/2010/main" val="25404896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182E69-3C14-9505-EEA0-003640895778}"/>
              </a:ext>
            </a:extLst>
          </p:cNvPr>
          <p:cNvSpPr>
            <a:spLocks noGrp="1"/>
          </p:cNvSpPr>
          <p:nvPr>
            <p:ph type="title"/>
          </p:nvPr>
        </p:nvSpPr>
        <p:spPr>
          <a:xfrm>
            <a:off x="2725445" y="214205"/>
            <a:ext cx="5965054" cy="806727"/>
          </a:xfrm>
        </p:spPr>
        <p:txBody>
          <a:bodyPr/>
          <a:lstStyle/>
          <a:p>
            <a:r>
              <a:rPr lang="el-GR" b="1" dirty="0">
                <a:solidFill>
                  <a:schemeClr val="accent4"/>
                </a:solidFill>
              </a:rPr>
              <a:t>ΧΙΙ. </a:t>
            </a:r>
            <a:r>
              <a:rPr lang="en-US" b="1" dirty="0">
                <a:solidFill>
                  <a:schemeClr val="accent4"/>
                </a:solidFill>
              </a:rPr>
              <a:t>Hypoglossal</a:t>
            </a:r>
            <a:r>
              <a:rPr lang="el-GR" b="1" dirty="0">
                <a:solidFill>
                  <a:schemeClr val="accent4"/>
                </a:solidFill>
              </a:rPr>
              <a:t> </a:t>
            </a:r>
            <a:r>
              <a:rPr lang="en-US" b="1" dirty="0">
                <a:solidFill>
                  <a:schemeClr val="accent4"/>
                </a:solidFill>
              </a:rPr>
              <a:t>Nerve</a:t>
            </a:r>
            <a:endParaRPr lang="el-GR" b="1" dirty="0">
              <a:solidFill>
                <a:schemeClr val="accent4"/>
              </a:solidFill>
            </a:endParaRPr>
          </a:p>
        </p:txBody>
      </p:sp>
      <p:grpSp>
        <p:nvGrpSpPr>
          <p:cNvPr id="7" name="Group 1">
            <a:extLst>
              <a:ext uri="{FF2B5EF4-FFF2-40B4-BE49-F238E27FC236}">
                <a16:creationId xmlns:a16="http://schemas.microsoft.com/office/drawing/2014/main" id="{083F9C2A-67C4-87D4-CDCC-E1F7CCFE7564}"/>
              </a:ext>
            </a:extLst>
          </p:cNvPr>
          <p:cNvGrpSpPr/>
          <p:nvPr/>
        </p:nvGrpSpPr>
        <p:grpSpPr>
          <a:xfrm>
            <a:off x="525276" y="1282315"/>
            <a:ext cx="11141447" cy="5273456"/>
            <a:chOff x="1274412" y="2410150"/>
            <a:chExt cx="10191447" cy="4288884"/>
          </a:xfrm>
        </p:grpSpPr>
        <p:pic>
          <p:nvPicPr>
            <p:cNvPr id="8" name="Εικόνα 7">
              <a:extLst>
                <a:ext uri="{FF2B5EF4-FFF2-40B4-BE49-F238E27FC236}">
                  <a16:creationId xmlns:a16="http://schemas.microsoft.com/office/drawing/2014/main" id="{7EF42FD6-0D72-E4F9-8CE9-3B6D6B043181}"/>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9" name="Ευθεία γραμμή σύνδεσης 8">
              <a:extLst>
                <a:ext uri="{FF2B5EF4-FFF2-40B4-BE49-F238E27FC236}">
                  <a16:creationId xmlns:a16="http://schemas.microsoft.com/office/drawing/2014/main" id="{527CC71E-8253-C44D-45C9-58A0904E3963}"/>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C504C84-C459-02B6-F73B-3BBD3A843023}"/>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ABADE5A5-9536-573D-017C-FB627BE9A414}"/>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56BE6A7D-FCCE-AC3D-BB2A-B0E562325018}"/>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AC0055B7-AF2E-1CEA-D2F3-7C667404AA3F}"/>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DB61A963-95EC-D980-570C-A64B002EF12A}"/>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24B3B10C-C52C-5111-94A4-713F5A91A535}"/>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a:extLst>
                <a:ext uri="{FF2B5EF4-FFF2-40B4-BE49-F238E27FC236}">
                  <a16:creationId xmlns:a16="http://schemas.microsoft.com/office/drawing/2014/main" id="{EEF402E1-8DD6-C70E-A39A-E1761A56C642}"/>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DDCA5C06-C912-00AB-320E-D3C9F3CD222F}"/>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681CF6BC-79E1-CD63-BDA9-A728DBDC7F5D}"/>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C36A8C27-C0D8-E89A-B6CB-1C2D76BDA202}"/>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id="{959680F2-C80D-101C-D074-761FB2BA0941}"/>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3A1C824-8327-2057-BC7D-C70097DA52DD}"/>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22" name="TextBox 21">
              <a:extLst>
                <a:ext uri="{FF2B5EF4-FFF2-40B4-BE49-F238E27FC236}">
                  <a16:creationId xmlns:a16="http://schemas.microsoft.com/office/drawing/2014/main" id="{2AE01FE5-7EF0-0A9A-594E-95878FF34810}"/>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23" name="TextBox 22">
              <a:extLst>
                <a:ext uri="{FF2B5EF4-FFF2-40B4-BE49-F238E27FC236}">
                  <a16:creationId xmlns:a16="http://schemas.microsoft.com/office/drawing/2014/main" id="{7B262CA0-3657-CDD5-8159-69C23A96D6B2}"/>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24" name="TextBox 23">
              <a:extLst>
                <a:ext uri="{FF2B5EF4-FFF2-40B4-BE49-F238E27FC236}">
                  <a16:creationId xmlns:a16="http://schemas.microsoft.com/office/drawing/2014/main" id="{41811185-06FD-C531-9F57-829995729D04}"/>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25" name="TextBox 24">
              <a:extLst>
                <a:ext uri="{FF2B5EF4-FFF2-40B4-BE49-F238E27FC236}">
                  <a16:creationId xmlns:a16="http://schemas.microsoft.com/office/drawing/2014/main" id="{6DC59AD2-BBA4-1323-4D91-26B999A08B97}"/>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26" name="TextBox 25">
              <a:extLst>
                <a:ext uri="{FF2B5EF4-FFF2-40B4-BE49-F238E27FC236}">
                  <a16:creationId xmlns:a16="http://schemas.microsoft.com/office/drawing/2014/main" id="{9A902203-CE41-7446-9291-29880D8601B1}"/>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27" name="TextBox 26">
              <a:extLst>
                <a:ext uri="{FF2B5EF4-FFF2-40B4-BE49-F238E27FC236}">
                  <a16:creationId xmlns:a16="http://schemas.microsoft.com/office/drawing/2014/main" id="{F3BB5745-C558-234D-0325-77305FC6C869}"/>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28" name="TextBox 27">
              <a:extLst>
                <a:ext uri="{FF2B5EF4-FFF2-40B4-BE49-F238E27FC236}">
                  <a16:creationId xmlns:a16="http://schemas.microsoft.com/office/drawing/2014/main" id="{6D6222AD-0342-9D74-FF3B-D9047A60B114}"/>
                </a:ext>
              </a:extLst>
            </p:cNvPr>
            <p:cNvSpPr txBox="1"/>
            <p:nvPr/>
          </p:nvSpPr>
          <p:spPr>
            <a:xfrm>
              <a:off x="1279446" y="4841994"/>
              <a:ext cx="2337441" cy="275345"/>
            </a:xfrm>
            <a:prstGeom prst="rect">
              <a:avLst/>
            </a:prstGeom>
            <a:noFill/>
          </p:spPr>
          <p:txBody>
            <a:bodyPr wrap="square" rtlCol="0">
              <a:spAutoFit/>
            </a:bodyPr>
            <a:lstStyle/>
            <a:p>
              <a:r>
                <a:rPr lang="en-US" sz="1600" dirty="0"/>
                <a:t>VIII. Vestibulocochlear n.</a:t>
              </a:r>
              <a:endParaRPr lang="el-GR" sz="1600" dirty="0"/>
            </a:p>
          </p:txBody>
        </p:sp>
        <p:sp>
          <p:nvSpPr>
            <p:cNvPr id="29" name="TextBox 28">
              <a:extLst>
                <a:ext uri="{FF2B5EF4-FFF2-40B4-BE49-F238E27FC236}">
                  <a16:creationId xmlns:a16="http://schemas.microsoft.com/office/drawing/2014/main" id="{86591867-E593-12CA-F53E-F3D6B202BAC3}"/>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30" name="TextBox 29">
              <a:extLst>
                <a:ext uri="{FF2B5EF4-FFF2-40B4-BE49-F238E27FC236}">
                  <a16:creationId xmlns:a16="http://schemas.microsoft.com/office/drawing/2014/main" id="{92F8C610-CD34-CDEC-4672-14043DA8B71F}"/>
                </a:ext>
              </a:extLst>
            </p:cNvPr>
            <p:cNvSpPr txBox="1"/>
            <p:nvPr/>
          </p:nvSpPr>
          <p:spPr>
            <a:xfrm>
              <a:off x="1274412" y="5095909"/>
              <a:ext cx="2169459"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31" name="TextBox 30">
              <a:extLst>
                <a:ext uri="{FF2B5EF4-FFF2-40B4-BE49-F238E27FC236}">
                  <a16:creationId xmlns:a16="http://schemas.microsoft.com/office/drawing/2014/main" id="{9936B92B-E5AE-9633-4DE9-F33AA3CF56F1}"/>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32" name="TextBox 31">
              <a:extLst>
                <a:ext uri="{FF2B5EF4-FFF2-40B4-BE49-F238E27FC236}">
                  <a16:creationId xmlns:a16="http://schemas.microsoft.com/office/drawing/2014/main" id="{6CD39FF7-2BB4-0875-2C62-26D32D090915}"/>
                </a:ext>
              </a:extLst>
            </p:cNvPr>
            <p:cNvSpPr txBox="1"/>
            <p:nvPr/>
          </p:nvSpPr>
          <p:spPr>
            <a:xfrm>
              <a:off x="9711283" y="5149204"/>
              <a:ext cx="1754576" cy="275345"/>
            </a:xfrm>
            <a:prstGeom prst="rect">
              <a:avLst/>
            </a:prstGeom>
            <a:noFill/>
          </p:spPr>
          <p:txBody>
            <a:bodyPr wrap="square" rtlCol="0">
              <a:spAutoFit/>
            </a:bodyPr>
            <a:lstStyle/>
            <a:p>
              <a:r>
                <a:rPr lang="el-GR" sz="1600" b="1" dirty="0"/>
                <a:t>ΧΙΙ. </a:t>
              </a:r>
              <a:r>
                <a:rPr lang="en-US" sz="1600" b="1" dirty="0"/>
                <a:t>Hypoglossal n.</a:t>
              </a:r>
              <a:endParaRPr lang="el-GR" sz="1600" b="1" dirty="0"/>
            </a:p>
          </p:txBody>
        </p:sp>
      </p:grpSp>
    </p:spTree>
    <p:extLst>
      <p:ext uri="{BB962C8B-B14F-4D97-AF65-F5344CB8AC3E}">
        <p14:creationId xmlns:p14="http://schemas.microsoft.com/office/powerpoint/2010/main" val="25732650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2190E0-AFD5-9F29-BF4F-646B1529E9D2}"/>
              </a:ext>
            </a:extLst>
          </p:cNvPr>
          <p:cNvSpPr>
            <a:spLocks noGrp="1"/>
          </p:cNvSpPr>
          <p:nvPr>
            <p:ph type="title"/>
          </p:nvPr>
        </p:nvSpPr>
        <p:spPr>
          <a:xfrm>
            <a:off x="7795260" y="47978"/>
            <a:ext cx="4491990" cy="603956"/>
          </a:xfrm>
        </p:spPr>
        <p:txBody>
          <a:bodyPr>
            <a:normAutofit fontScale="90000"/>
          </a:bodyPr>
          <a:lstStyle/>
          <a:p>
            <a:r>
              <a:rPr lang="de-CH" sz="4000" b="1" dirty="0" err="1">
                <a:solidFill>
                  <a:schemeClr val="accent6">
                    <a:lumMod val="50000"/>
                  </a:schemeClr>
                </a:solidFill>
              </a:rPr>
              <a:t>Hypoglossal</a:t>
            </a:r>
            <a:r>
              <a:rPr lang="de-CH" sz="4000" b="1" dirty="0">
                <a:solidFill>
                  <a:schemeClr val="accent6">
                    <a:lumMod val="50000"/>
                  </a:schemeClr>
                </a:solidFill>
              </a:rPr>
              <a:t> nerve</a:t>
            </a:r>
            <a:endParaRPr lang="el-GR" sz="40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3B8EDBAD-6D20-4308-E065-18861086A195}"/>
              </a:ext>
            </a:extLst>
          </p:cNvPr>
          <p:cNvSpPr>
            <a:spLocks noGrp="1"/>
          </p:cNvSpPr>
          <p:nvPr>
            <p:ph idx="1"/>
          </p:nvPr>
        </p:nvSpPr>
        <p:spPr>
          <a:xfrm>
            <a:off x="338668" y="148590"/>
            <a:ext cx="6886222" cy="6551365"/>
          </a:xfrm>
        </p:spPr>
        <p:txBody>
          <a:bodyPr>
            <a:normAutofit fontScale="92500" lnSpcReduction="10000"/>
          </a:bodyPr>
          <a:lstStyle/>
          <a:p>
            <a:pPr algn="just"/>
            <a:r>
              <a:rPr lang="de-CH" dirty="0"/>
              <a:t>The </a:t>
            </a:r>
            <a:r>
              <a:rPr lang="de-CH" dirty="0" err="1"/>
              <a:t>hypoglossal</a:t>
            </a:r>
            <a:r>
              <a:rPr lang="de-CH" dirty="0"/>
              <a:t> nerve, </a:t>
            </a:r>
            <a:r>
              <a:rPr lang="de-CH" dirty="0" err="1"/>
              <a:t>is</a:t>
            </a:r>
            <a:r>
              <a:rPr lang="de-CH" dirty="0"/>
              <a:t> </a:t>
            </a:r>
            <a:r>
              <a:rPr lang="de-CH" b="1" dirty="0" err="1">
                <a:solidFill>
                  <a:schemeClr val="accent6">
                    <a:lumMod val="50000"/>
                  </a:schemeClr>
                </a:solidFill>
              </a:rPr>
              <a:t>primarily</a:t>
            </a:r>
            <a:r>
              <a:rPr lang="de-CH" b="1" dirty="0">
                <a:solidFill>
                  <a:schemeClr val="accent6">
                    <a:lumMod val="50000"/>
                  </a:schemeClr>
                </a:solidFill>
              </a:rPr>
              <a:t> a </a:t>
            </a:r>
            <a:r>
              <a:rPr lang="de-CH" b="1" dirty="0" err="1">
                <a:solidFill>
                  <a:schemeClr val="accent6">
                    <a:lumMod val="50000"/>
                  </a:schemeClr>
                </a:solidFill>
              </a:rPr>
              <a:t>motor</a:t>
            </a:r>
            <a:r>
              <a:rPr lang="de-CH" b="1" dirty="0">
                <a:solidFill>
                  <a:schemeClr val="accent6">
                    <a:lumMod val="50000"/>
                  </a:schemeClr>
                </a:solidFill>
              </a:rPr>
              <a:t> nerve </a:t>
            </a:r>
            <a:r>
              <a:rPr lang="de-CH" dirty="0" err="1"/>
              <a:t>which</a:t>
            </a:r>
            <a:r>
              <a:rPr lang="de-CH" dirty="0"/>
              <a:t> </a:t>
            </a:r>
            <a:r>
              <a:rPr lang="de-CH" dirty="0" err="1"/>
              <a:t>arises</a:t>
            </a:r>
            <a:r>
              <a:rPr lang="de-CH" dirty="0"/>
              <a:t> </a:t>
            </a:r>
            <a:r>
              <a:rPr lang="de-CH" dirty="0" err="1"/>
              <a:t>as</a:t>
            </a:r>
            <a:r>
              <a:rPr lang="de-CH" dirty="0"/>
              <a:t> a </a:t>
            </a:r>
            <a:r>
              <a:rPr lang="de-CH" dirty="0" err="1"/>
              <a:t>series</a:t>
            </a:r>
            <a:r>
              <a:rPr lang="de-CH" dirty="0"/>
              <a:t> </a:t>
            </a:r>
            <a:r>
              <a:rPr lang="de-CH" dirty="0" err="1"/>
              <a:t>of</a:t>
            </a:r>
            <a:r>
              <a:rPr lang="de-CH" dirty="0"/>
              <a:t> </a:t>
            </a:r>
            <a:r>
              <a:rPr lang="de-CH" dirty="0" err="1"/>
              <a:t>rootlets</a:t>
            </a:r>
            <a:r>
              <a:rPr lang="de-CH" dirty="0"/>
              <a:t> </a:t>
            </a:r>
            <a:r>
              <a:rPr lang="de-CH" dirty="0" err="1"/>
              <a:t>from</a:t>
            </a:r>
            <a:r>
              <a:rPr lang="de-CH" dirty="0"/>
              <a:t> </a:t>
            </a:r>
            <a:r>
              <a:rPr lang="de-CH" dirty="0" err="1"/>
              <a:t>the</a:t>
            </a:r>
            <a:r>
              <a:rPr lang="de-CH" dirty="0"/>
              <a:t> lateral </a:t>
            </a:r>
            <a:r>
              <a:rPr lang="de-CH" dirty="0" err="1"/>
              <a:t>surface</a:t>
            </a:r>
            <a:r>
              <a:rPr lang="de-CH" dirty="0"/>
              <a:t> </a:t>
            </a:r>
            <a:r>
              <a:rPr lang="de-CH" dirty="0" err="1"/>
              <a:t>of</a:t>
            </a:r>
            <a:r>
              <a:rPr lang="de-CH" dirty="0"/>
              <a:t> </a:t>
            </a:r>
            <a:r>
              <a:rPr lang="de-CH" dirty="0" err="1"/>
              <a:t>the</a:t>
            </a:r>
            <a:r>
              <a:rPr lang="de-CH" dirty="0"/>
              <a:t> </a:t>
            </a:r>
            <a:r>
              <a:rPr lang="de-CH" dirty="0" err="1"/>
              <a:t>medulla</a:t>
            </a:r>
            <a:r>
              <a:rPr lang="de-CH" dirty="0"/>
              <a:t> </a:t>
            </a:r>
            <a:r>
              <a:rPr lang="de-CH" dirty="0" err="1"/>
              <a:t>oblongata</a:t>
            </a:r>
            <a:r>
              <a:rPr lang="de-CH" dirty="0"/>
              <a:t>.</a:t>
            </a:r>
          </a:p>
          <a:p>
            <a:pPr algn="just"/>
            <a:r>
              <a:rPr lang="de-CH" dirty="0" err="1"/>
              <a:t>It</a:t>
            </a:r>
            <a:r>
              <a:rPr lang="de-CH" dirty="0"/>
              <a:t> </a:t>
            </a:r>
            <a:r>
              <a:rPr lang="de-CH" dirty="0" err="1"/>
              <a:t>supplies</a:t>
            </a:r>
            <a:r>
              <a:rPr lang="de-CH" dirty="0"/>
              <a:t> </a:t>
            </a:r>
            <a:r>
              <a:rPr lang="de-CH" b="1" dirty="0" err="1">
                <a:solidFill>
                  <a:schemeClr val="accent6">
                    <a:lumMod val="50000"/>
                  </a:schemeClr>
                </a:solidFill>
              </a:rPr>
              <a:t>motor</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(GSE)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extrinsic</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a:t>
            </a:r>
            <a:r>
              <a:rPr lang="de-CH" b="1" dirty="0" err="1">
                <a:solidFill>
                  <a:schemeClr val="accent6">
                    <a:lumMod val="50000"/>
                  </a:schemeClr>
                </a:solidFill>
              </a:rPr>
              <a:t>with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exception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palatoglossus</a:t>
            </a:r>
            <a:r>
              <a:rPr lang="de-CH" b="1" dirty="0">
                <a:solidFill>
                  <a:schemeClr val="accent6">
                    <a:lumMod val="50000"/>
                  </a:schemeClr>
                </a:solidFill>
              </a:rPr>
              <a:t> (i.e. </a:t>
            </a:r>
            <a:r>
              <a:rPr lang="de-CH" b="1" dirty="0" err="1">
                <a:solidFill>
                  <a:schemeClr val="accent6">
                    <a:lumMod val="50000"/>
                  </a:schemeClr>
                </a:solidFill>
              </a:rPr>
              <a:t>genioglossus</a:t>
            </a:r>
            <a:r>
              <a:rPr lang="de-CH" b="1" dirty="0">
                <a:solidFill>
                  <a:schemeClr val="accent6">
                    <a:lumMod val="50000"/>
                  </a:schemeClr>
                </a:solidFill>
              </a:rPr>
              <a:t>, </a:t>
            </a:r>
            <a:r>
              <a:rPr lang="de-CH" b="1" dirty="0" err="1">
                <a:solidFill>
                  <a:schemeClr val="accent6">
                    <a:lumMod val="50000"/>
                  </a:schemeClr>
                </a:solidFill>
              </a:rPr>
              <a:t>hyoglossus</a:t>
            </a:r>
            <a:r>
              <a:rPr lang="de-CH" b="1" dirty="0">
                <a:solidFill>
                  <a:schemeClr val="accent6">
                    <a:lumMod val="50000"/>
                  </a:schemeClr>
                </a:solidFill>
              </a:rPr>
              <a:t> and </a:t>
            </a:r>
            <a:r>
              <a:rPr lang="de-CH" b="1" dirty="0" err="1">
                <a:solidFill>
                  <a:schemeClr val="accent6">
                    <a:lumMod val="50000"/>
                  </a:schemeClr>
                </a:solidFill>
              </a:rPr>
              <a:t>styloglossus</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well</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all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intrinsic</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(superior longitudinal </a:t>
            </a:r>
            <a:r>
              <a:rPr lang="de-CH" b="1" dirty="0" err="1">
                <a:solidFill>
                  <a:schemeClr val="accent6">
                    <a:lumMod val="50000"/>
                  </a:schemeClr>
                </a:solidFill>
              </a:rPr>
              <a:t>muscle</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inferior longitudinal </a:t>
            </a:r>
            <a:r>
              <a:rPr lang="de-CH" b="1" dirty="0" err="1">
                <a:solidFill>
                  <a:schemeClr val="accent6">
                    <a:lumMod val="50000"/>
                  </a:schemeClr>
                </a:solidFill>
              </a:rPr>
              <a:t>muscle</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a:t>
            </a:r>
            <a:r>
              <a:rPr lang="de-CH" b="1" dirty="0" err="1">
                <a:solidFill>
                  <a:schemeClr val="accent6">
                    <a:lumMod val="50000"/>
                  </a:schemeClr>
                </a:solidFill>
              </a:rPr>
              <a:t>transverse</a:t>
            </a:r>
            <a:r>
              <a:rPr lang="de-CH" b="1" dirty="0">
                <a:solidFill>
                  <a:schemeClr val="accent6">
                    <a:lumMod val="50000"/>
                  </a:schemeClr>
                </a:solidFill>
              </a:rPr>
              <a:t> </a:t>
            </a:r>
            <a:r>
              <a:rPr lang="de-CH" b="1" dirty="0" err="1">
                <a:solidFill>
                  <a:schemeClr val="accent6">
                    <a:lumMod val="50000"/>
                  </a:schemeClr>
                </a:solidFill>
              </a:rPr>
              <a:t>muscle</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and </a:t>
            </a:r>
            <a:r>
              <a:rPr lang="de-CH" b="1" dirty="0" err="1">
                <a:solidFill>
                  <a:schemeClr val="accent6">
                    <a:lumMod val="50000"/>
                  </a:schemeClr>
                </a:solidFill>
              </a:rPr>
              <a:t>vertical</a:t>
            </a:r>
            <a:r>
              <a:rPr lang="de-CH" b="1" dirty="0">
                <a:solidFill>
                  <a:schemeClr val="accent6">
                    <a:lumMod val="50000"/>
                  </a:schemeClr>
                </a:solidFill>
              </a:rPr>
              <a:t> </a:t>
            </a:r>
            <a:r>
              <a:rPr lang="de-CH" b="1" dirty="0" err="1">
                <a:solidFill>
                  <a:schemeClr val="accent6">
                    <a:lumMod val="50000"/>
                  </a:schemeClr>
                </a:solidFill>
              </a:rPr>
              <a:t>muscle</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a:t>
            </a:r>
          </a:p>
          <a:p>
            <a:pPr algn="just"/>
            <a:r>
              <a:rPr lang="de-CH" b="1" dirty="0">
                <a:solidFill>
                  <a:schemeClr val="accent6">
                    <a:lumMod val="50000"/>
                  </a:schemeClr>
                </a:solidFill>
              </a:rPr>
              <a:t>The </a:t>
            </a:r>
            <a:r>
              <a:rPr lang="de-CH" b="1" dirty="0" err="1">
                <a:solidFill>
                  <a:schemeClr val="accent6">
                    <a:lumMod val="50000"/>
                  </a:schemeClr>
                </a:solidFill>
              </a:rPr>
              <a:t>hypoglossal</a:t>
            </a:r>
            <a:r>
              <a:rPr lang="de-CH" b="1" dirty="0">
                <a:solidFill>
                  <a:schemeClr val="accent6">
                    <a:lumMod val="50000"/>
                  </a:schemeClr>
                </a:solidFill>
              </a:rPr>
              <a:t> nerve (CN XII) </a:t>
            </a:r>
            <a:r>
              <a:rPr lang="de-CH" b="1" dirty="0" err="1">
                <a:solidFill>
                  <a:schemeClr val="accent6">
                    <a:lumMod val="50000"/>
                  </a:schemeClr>
                </a:solidFill>
              </a:rPr>
              <a:t>arises</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 </a:t>
            </a:r>
            <a:r>
              <a:rPr lang="de-CH" b="1" dirty="0" err="1">
                <a:solidFill>
                  <a:schemeClr val="accent6">
                    <a:lumMod val="50000"/>
                  </a:schemeClr>
                </a:solidFill>
              </a:rPr>
              <a:t>series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rootlets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hypoglossal</a:t>
            </a:r>
            <a:r>
              <a:rPr lang="de-CH" b="1" dirty="0">
                <a:solidFill>
                  <a:schemeClr val="accent6">
                    <a:lumMod val="50000"/>
                  </a:schemeClr>
                </a:solidFill>
              </a:rPr>
              <a:t> </a:t>
            </a:r>
            <a:r>
              <a:rPr lang="de-CH" b="1" dirty="0" err="1">
                <a:solidFill>
                  <a:schemeClr val="accent6">
                    <a:lumMod val="50000"/>
                  </a:schemeClr>
                </a:solidFill>
              </a:rPr>
              <a:t>nucleus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medulla</a:t>
            </a:r>
            <a:r>
              <a:rPr lang="de-CH" b="1" dirty="0">
                <a:solidFill>
                  <a:schemeClr val="accent6">
                    <a:lumMod val="50000"/>
                  </a:schemeClr>
                </a:solidFill>
              </a:rPr>
              <a:t> </a:t>
            </a:r>
            <a:r>
              <a:rPr lang="de-CH" b="1" dirty="0" err="1">
                <a:solidFill>
                  <a:schemeClr val="accent6">
                    <a:lumMod val="50000"/>
                  </a:schemeClr>
                </a:solidFill>
              </a:rPr>
              <a:t>oblongata</a:t>
            </a:r>
            <a:r>
              <a:rPr lang="de-CH" dirty="0"/>
              <a:t>. The </a:t>
            </a:r>
            <a:r>
              <a:rPr lang="de-CH" dirty="0" err="1"/>
              <a:t>rootlets</a:t>
            </a:r>
            <a:r>
              <a:rPr lang="de-CH" dirty="0"/>
              <a:t> </a:t>
            </a:r>
            <a:r>
              <a:rPr lang="de-CH" dirty="0" err="1"/>
              <a:t>combine</a:t>
            </a:r>
            <a:r>
              <a:rPr lang="de-CH" dirty="0"/>
              <a:t> </a:t>
            </a:r>
            <a:r>
              <a:rPr lang="de-CH" dirty="0" err="1"/>
              <a:t>to</a:t>
            </a:r>
            <a:r>
              <a:rPr lang="de-CH" dirty="0"/>
              <a:t> form </a:t>
            </a:r>
            <a:r>
              <a:rPr lang="de-CH" dirty="0" err="1"/>
              <a:t>the</a:t>
            </a:r>
            <a:r>
              <a:rPr lang="de-CH" dirty="0"/>
              <a:t> nerve proper, </a:t>
            </a:r>
            <a:r>
              <a:rPr lang="de-CH" dirty="0" err="1"/>
              <a:t>which</a:t>
            </a:r>
            <a:r>
              <a:rPr lang="de-CH" dirty="0"/>
              <a:t> </a:t>
            </a:r>
            <a:r>
              <a:rPr lang="de-CH" dirty="0" err="1"/>
              <a:t>then</a:t>
            </a:r>
            <a:r>
              <a:rPr lang="de-CH" dirty="0"/>
              <a:t> </a:t>
            </a:r>
            <a:r>
              <a:rPr lang="de-CH" b="1" dirty="0" err="1">
                <a:solidFill>
                  <a:schemeClr val="accent6">
                    <a:lumMod val="50000"/>
                  </a:schemeClr>
                </a:solidFill>
              </a:rPr>
              <a:t>exits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cranium</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hypoglossal</a:t>
            </a:r>
            <a:r>
              <a:rPr lang="de-CH" b="1" dirty="0">
                <a:solidFill>
                  <a:schemeClr val="accent6">
                    <a:lumMod val="50000"/>
                  </a:schemeClr>
                </a:solidFill>
              </a:rPr>
              <a:t> </a:t>
            </a:r>
            <a:r>
              <a:rPr lang="de-CH" b="1" dirty="0" err="1">
                <a:solidFill>
                  <a:schemeClr val="accent6">
                    <a:lumMod val="50000"/>
                  </a:schemeClr>
                </a:solidFill>
              </a:rPr>
              <a:t>canal</a:t>
            </a:r>
            <a:r>
              <a:rPr lang="de-CH" b="1" dirty="0">
                <a:solidFill>
                  <a:schemeClr val="accent6">
                    <a:lumMod val="50000"/>
                  </a:schemeClr>
                </a:solidFill>
              </a:rPr>
              <a:t>.</a:t>
            </a:r>
            <a:br>
              <a:rPr lang="de-CH" dirty="0"/>
            </a:br>
            <a:r>
              <a:rPr lang="de-CH" dirty="0"/>
              <a:t>﻿</a:t>
            </a:r>
            <a:r>
              <a:rPr lang="de-CH" dirty="0" err="1"/>
              <a:t>During</a:t>
            </a:r>
            <a:r>
              <a:rPr lang="de-CH" dirty="0"/>
              <a:t> </a:t>
            </a:r>
            <a:r>
              <a:rPr lang="de-CH" dirty="0" err="1"/>
              <a:t>its</a:t>
            </a:r>
            <a:r>
              <a:rPr lang="de-CH" dirty="0"/>
              <a:t> </a:t>
            </a:r>
            <a:r>
              <a:rPr lang="de-CH" dirty="0" err="1"/>
              <a:t>course</a:t>
            </a:r>
            <a:r>
              <a:rPr lang="de-CH" dirty="0"/>
              <a:t>, </a:t>
            </a:r>
            <a:r>
              <a:rPr lang="de-CH" dirty="0" err="1"/>
              <a:t>the</a:t>
            </a:r>
            <a:r>
              <a:rPr lang="de-CH" dirty="0"/>
              <a:t> </a:t>
            </a:r>
            <a:r>
              <a:rPr lang="de-CH" dirty="0" err="1"/>
              <a:t>hypoglossal</a:t>
            </a:r>
            <a:r>
              <a:rPr lang="de-CH" dirty="0"/>
              <a:t> nerve </a:t>
            </a:r>
            <a:r>
              <a:rPr lang="de-CH" dirty="0" err="1"/>
              <a:t>receives</a:t>
            </a:r>
            <a:r>
              <a:rPr lang="de-CH" dirty="0"/>
              <a:t> </a:t>
            </a:r>
            <a:r>
              <a:rPr lang="de-CH" dirty="0" err="1"/>
              <a:t>the</a:t>
            </a:r>
            <a:r>
              <a:rPr lang="de-CH" dirty="0"/>
              <a:t> </a:t>
            </a:r>
            <a:r>
              <a:rPr lang="de-CH" dirty="0" err="1"/>
              <a:t>fibers</a:t>
            </a:r>
            <a:r>
              <a:rPr lang="de-CH" dirty="0"/>
              <a:t> </a:t>
            </a:r>
            <a:r>
              <a:rPr lang="de-CH" dirty="0" err="1"/>
              <a:t>from</a:t>
            </a:r>
            <a:r>
              <a:rPr lang="de-CH" dirty="0"/>
              <a:t> spinal nerve C1 (and/</a:t>
            </a:r>
            <a:r>
              <a:rPr lang="de-CH" dirty="0" err="1"/>
              <a:t>or</a:t>
            </a:r>
            <a:r>
              <a:rPr lang="de-CH" dirty="0"/>
              <a:t> C2) </a:t>
            </a:r>
            <a:r>
              <a:rPr lang="de-CH" dirty="0" err="1"/>
              <a:t>which</a:t>
            </a:r>
            <a:r>
              <a:rPr lang="de-CH" dirty="0"/>
              <a:t> ‘</a:t>
            </a:r>
            <a:r>
              <a:rPr lang="de-CH" dirty="0" err="1"/>
              <a:t>piggyback</a:t>
            </a:r>
            <a:r>
              <a:rPr lang="de-CH" dirty="0"/>
              <a:t>’ </a:t>
            </a:r>
            <a:r>
              <a:rPr lang="de-CH" dirty="0" err="1"/>
              <a:t>the</a:t>
            </a:r>
            <a:r>
              <a:rPr lang="de-CH" dirty="0"/>
              <a:t> nerve, but do not mix </a:t>
            </a:r>
            <a:r>
              <a:rPr lang="de-CH" dirty="0" err="1"/>
              <a:t>with</a:t>
            </a:r>
            <a:r>
              <a:rPr lang="de-CH" dirty="0"/>
              <a:t> it. </a:t>
            </a:r>
            <a:r>
              <a:rPr lang="de-CH" dirty="0" err="1"/>
              <a:t>They</a:t>
            </a:r>
            <a:r>
              <a:rPr lang="de-CH" dirty="0"/>
              <a:t> </a:t>
            </a:r>
            <a:r>
              <a:rPr lang="de-CH" dirty="0" err="1"/>
              <a:t>leave</a:t>
            </a:r>
            <a:r>
              <a:rPr lang="de-CH" dirty="0"/>
              <a:t> </a:t>
            </a:r>
            <a:r>
              <a:rPr lang="de-CH" dirty="0" err="1"/>
              <a:t>the</a:t>
            </a:r>
            <a:r>
              <a:rPr lang="de-CH" dirty="0"/>
              <a:t> </a:t>
            </a:r>
            <a:r>
              <a:rPr lang="de-CH" dirty="0" err="1"/>
              <a:t>hypoglossal</a:t>
            </a:r>
            <a:r>
              <a:rPr lang="de-CH" dirty="0"/>
              <a:t> nerve </a:t>
            </a:r>
            <a:r>
              <a:rPr lang="de-CH" dirty="0" err="1"/>
              <a:t>as</a:t>
            </a:r>
            <a:r>
              <a:rPr lang="de-CH" dirty="0"/>
              <a:t> a </a:t>
            </a:r>
            <a:r>
              <a:rPr lang="de-CH" dirty="0" err="1"/>
              <a:t>series</a:t>
            </a:r>
            <a:r>
              <a:rPr lang="de-CH" dirty="0"/>
              <a:t> </a:t>
            </a:r>
            <a:r>
              <a:rPr lang="de-CH" dirty="0" err="1"/>
              <a:t>of</a:t>
            </a:r>
            <a:r>
              <a:rPr lang="de-CH" dirty="0"/>
              <a:t> </a:t>
            </a:r>
            <a:r>
              <a:rPr lang="de-CH" dirty="0" err="1"/>
              <a:t>branches</a:t>
            </a:r>
            <a:r>
              <a:rPr lang="de-CH" dirty="0"/>
              <a:t>: meningeal </a:t>
            </a:r>
            <a:r>
              <a:rPr lang="de-CH" dirty="0" err="1"/>
              <a:t>branch</a:t>
            </a:r>
            <a:r>
              <a:rPr lang="de-CH" dirty="0"/>
              <a:t>, superior root </a:t>
            </a:r>
            <a:r>
              <a:rPr lang="de-CH" dirty="0" err="1"/>
              <a:t>of</a:t>
            </a:r>
            <a:r>
              <a:rPr lang="de-CH" dirty="0"/>
              <a:t> </a:t>
            </a:r>
            <a:r>
              <a:rPr lang="de-CH" dirty="0" err="1"/>
              <a:t>ansa</a:t>
            </a:r>
            <a:r>
              <a:rPr lang="de-CH" dirty="0"/>
              <a:t> cervicalis, </a:t>
            </a:r>
            <a:r>
              <a:rPr lang="de-CH" dirty="0" err="1"/>
              <a:t>thyrohyoid</a:t>
            </a:r>
            <a:r>
              <a:rPr lang="de-CH" dirty="0"/>
              <a:t> </a:t>
            </a:r>
            <a:r>
              <a:rPr lang="de-CH" dirty="0" err="1"/>
              <a:t>branch</a:t>
            </a:r>
            <a:r>
              <a:rPr lang="de-CH" dirty="0"/>
              <a:t> and </a:t>
            </a:r>
            <a:r>
              <a:rPr lang="de-CH" dirty="0" err="1"/>
              <a:t>geniohyoid</a:t>
            </a:r>
            <a:r>
              <a:rPr lang="de-CH" dirty="0"/>
              <a:t> </a:t>
            </a:r>
            <a:r>
              <a:rPr lang="de-CH" dirty="0" err="1"/>
              <a:t>branch</a:t>
            </a:r>
            <a:r>
              <a:rPr lang="de-CH" dirty="0"/>
              <a:t>.</a:t>
            </a:r>
          </a:p>
          <a:p>
            <a:pPr algn="just"/>
            <a:r>
              <a:rPr lang="de-CH" b="1" dirty="0">
                <a:solidFill>
                  <a:schemeClr val="accent6">
                    <a:lumMod val="50000"/>
                  </a:schemeClr>
                </a:solidFill>
              </a:rPr>
              <a:t>The </a:t>
            </a:r>
            <a:r>
              <a:rPr lang="de-CH" b="1" dirty="0" err="1">
                <a:solidFill>
                  <a:schemeClr val="accent6">
                    <a:lumMod val="50000"/>
                  </a:schemeClr>
                </a:solidFill>
              </a:rPr>
              <a:t>only</a:t>
            </a:r>
            <a:r>
              <a:rPr lang="de-CH" b="1" dirty="0">
                <a:solidFill>
                  <a:schemeClr val="accent6">
                    <a:lumMod val="50000"/>
                  </a:schemeClr>
                </a:solidFill>
              </a:rPr>
              <a:t> '</a:t>
            </a:r>
            <a:r>
              <a:rPr lang="de-CH" b="1" dirty="0" err="1">
                <a:solidFill>
                  <a:schemeClr val="accent6">
                    <a:lumMod val="50000"/>
                  </a:schemeClr>
                </a:solidFill>
              </a:rPr>
              <a:t>true</a:t>
            </a:r>
            <a:r>
              <a:rPr lang="de-CH" b="1" dirty="0">
                <a:solidFill>
                  <a:schemeClr val="accent6">
                    <a:lumMod val="50000"/>
                  </a:schemeClr>
                </a:solidFill>
              </a:rPr>
              <a:t>' </a:t>
            </a:r>
            <a:r>
              <a:rPr lang="de-CH" b="1" dirty="0" err="1">
                <a:solidFill>
                  <a:schemeClr val="accent6">
                    <a:lumMod val="50000"/>
                  </a:schemeClr>
                </a:solidFill>
              </a:rPr>
              <a:t>branches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hypoglossal</a:t>
            </a:r>
            <a:r>
              <a:rPr lang="de-CH" b="1" dirty="0">
                <a:solidFill>
                  <a:schemeClr val="accent6">
                    <a:lumMod val="50000"/>
                  </a:schemeClr>
                </a:solidFill>
              </a:rPr>
              <a:t> nerve </a:t>
            </a:r>
            <a:r>
              <a:rPr lang="de-CH" b="1" dirty="0" err="1">
                <a:solidFill>
                  <a:schemeClr val="accent6">
                    <a:lumMod val="50000"/>
                  </a:schemeClr>
                </a:solidFill>
              </a:rPr>
              <a:t>are</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terminal </a:t>
            </a:r>
            <a:r>
              <a:rPr lang="de-CH" b="1" dirty="0" err="1">
                <a:solidFill>
                  <a:schemeClr val="accent6">
                    <a:lumMod val="50000"/>
                  </a:schemeClr>
                </a:solidFill>
              </a:rPr>
              <a:t>lingual</a:t>
            </a:r>
            <a:r>
              <a:rPr lang="de-CH" b="1" dirty="0">
                <a:solidFill>
                  <a:schemeClr val="accent6">
                    <a:lumMod val="50000"/>
                  </a:schemeClr>
                </a:solidFill>
              </a:rPr>
              <a:t> </a:t>
            </a:r>
            <a:r>
              <a:rPr lang="de-CH" b="1" dirty="0" err="1">
                <a:solidFill>
                  <a:schemeClr val="accent6">
                    <a:lumMod val="50000"/>
                  </a:schemeClr>
                </a:solidFill>
              </a:rPr>
              <a:t>branches</a:t>
            </a:r>
            <a:r>
              <a:rPr lang="de-CH" b="1" dirty="0">
                <a:solidFill>
                  <a:schemeClr val="accent6">
                    <a:lumMod val="50000"/>
                  </a:schemeClr>
                </a:solidFill>
              </a:rPr>
              <a:t> </a:t>
            </a:r>
            <a:r>
              <a:rPr lang="de-CH" b="1" dirty="0" err="1">
                <a:solidFill>
                  <a:schemeClr val="accent6">
                    <a:lumMod val="50000"/>
                  </a:schemeClr>
                </a:solidFill>
              </a:rPr>
              <a:t>that</a:t>
            </a:r>
            <a:r>
              <a:rPr lang="de-CH" b="1" dirty="0">
                <a:solidFill>
                  <a:schemeClr val="accent6">
                    <a:lumMod val="50000"/>
                  </a:schemeClr>
                </a:solidFill>
              </a:rPr>
              <a:t> </a:t>
            </a:r>
            <a:r>
              <a:rPr lang="de-CH" b="1" dirty="0" err="1">
                <a:solidFill>
                  <a:schemeClr val="accent6">
                    <a:lumMod val="50000"/>
                  </a:schemeClr>
                </a:solidFill>
              </a:rPr>
              <a:t>innervate</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These </a:t>
            </a:r>
            <a:r>
              <a:rPr lang="de-CH" b="1" dirty="0" err="1">
                <a:solidFill>
                  <a:schemeClr val="accent6">
                    <a:lumMod val="50000"/>
                  </a:schemeClr>
                </a:solidFill>
              </a:rPr>
              <a:t>branches</a:t>
            </a:r>
            <a:r>
              <a:rPr lang="de-CH" b="1" dirty="0">
                <a:solidFill>
                  <a:schemeClr val="accent6">
                    <a:lumMod val="50000"/>
                  </a:schemeClr>
                </a:solidFill>
              </a:rPr>
              <a:t> </a:t>
            </a:r>
            <a:r>
              <a:rPr lang="de-CH" b="1" dirty="0" err="1">
                <a:solidFill>
                  <a:schemeClr val="accent6">
                    <a:lumMod val="50000"/>
                  </a:schemeClr>
                </a:solidFill>
              </a:rPr>
              <a:t>supply</a:t>
            </a:r>
            <a:r>
              <a:rPr lang="de-CH" b="1" dirty="0">
                <a:solidFill>
                  <a:schemeClr val="accent6">
                    <a:lumMod val="50000"/>
                  </a:schemeClr>
                </a:solidFill>
              </a:rPr>
              <a:t> all </a:t>
            </a:r>
            <a:r>
              <a:rPr lang="de-CH" b="1" dirty="0" err="1">
                <a:solidFill>
                  <a:schemeClr val="accent6">
                    <a:lumMod val="50000"/>
                  </a:schemeClr>
                </a:solidFill>
              </a:rPr>
              <a:t>extrinsic</a:t>
            </a:r>
            <a:r>
              <a:rPr lang="de-CH" b="1" dirty="0">
                <a:solidFill>
                  <a:schemeClr val="accent6">
                    <a:lumMod val="50000"/>
                  </a:schemeClr>
                </a:solidFill>
              </a:rPr>
              <a:t> and </a:t>
            </a:r>
            <a:r>
              <a:rPr lang="de-CH" b="1" dirty="0" err="1">
                <a:solidFill>
                  <a:schemeClr val="accent6">
                    <a:lumMod val="50000"/>
                  </a:schemeClr>
                </a:solidFill>
              </a:rPr>
              <a:t>intrinsic</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a:t>
            </a:r>
            <a:r>
              <a:rPr lang="de-CH" b="1" dirty="0" err="1">
                <a:solidFill>
                  <a:schemeClr val="accent6">
                    <a:lumMod val="50000"/>
                  </a:schemeClr>
                </a:solidFill>
              </a:rPr>
              <a:t>with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exception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palatoglossus</a:t>
            </a:r>
            <a:r>
              <a:rPr lang="de-CH" b="1" dirty="0">
                <a:solidFill>
                  <a:schemeClr val="accent6">
                    <a:lumMod val="50000"/>
                  </a:schemeClr>
                </a:solidFill>
              </a:rPr>
              <a:t> </a:t>
            </a:r>
            <a:r>
              <a:rPr lang="de-CH" b="1" dirty="0" err="1">
                <a:solidFill>
                  <a:schemeClr val="accent6">
                    <a:lumMod val="50000"/>
                  </a:schemeClr>
                </a:solidFill>
              </a:rPr>
              <a:t>muscle</a:t>
            </a:r>
            <a:r>
              <a:rPr lang="de-CH" b="1" dirty="0">
                <a:solidFill>
                  <a:schemeClr val="accent6">
                    <a:lumMod val="50000"/>
                  </a:schemeClr>
                </a:solidFill>
              </a:rPr>
              <a:t>,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is</a:t>
            </a:r>
            <a:r>
              <a:rPr lang="de-CH" b="1" dirty="0">
                <a:solidFill>
                  <a:schemeClr val="accent6">
                    <a:lumMod val="50000"/>
                  </a:schemeClr>
                </a:solidFill>
              </a:rPr>
              <a:t> </a:t>
            </a:r>
            <a:r>
              <a:rPr lang="de-CH" b="1" dirty="0" err="1">
                <a:solidFill>
                  <a:schemeClr val="accent6">
                    <a:lumMod val="50000"/>
                  </a:schemeClr>
                </a:solidFill>
              </a:rPr>
              <a:t>supplied</a:t>
            </a:r>
            <a:r>
              <a:rPr lang="de-CH" b="1" dirty="0">
                <a:solidFill>
                  <a:schemeClr val="accent6">
                    <a:lumMod val="50000"/>
                  </a:schemeClr>
                </a:solidFill>
              </a:rPr>
              <a:t> </a:t>
            </a:r>
            <a:r>
              <a:rPr lang="de-CH" b="1" dirty="0" err="1">
                <a:solidFill>
                  <a:schemeClr val="accent6">
                    <a:lumMod val="50000"/>
                  </a:schemeClr>
                </a:solidFill>
              </a:rPr>
              <a:t>by</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vagus</a:t>
            </a:r>
            <a:r>
              <a:rPr lang="de-CH" b="1" dirty="0">
                <a:solidFill>
                  <a:schemeClr val="accent6">
                    <a:lumMod val="50000"/>
                  </a:schemeClr>
                </a:solidFill>
              </a:rPr>
              <a:t> nerve.</a:t>
            </a:r>
          </a:p>
          <a:p>
            <a:endParaRPr lang="el-GR" dirty="0"/>
          </a:p>
        </p:txBody>
      </p:sp>
      <p:pic>
        <p:nvPicPr>
          <p:cNvPr id="48130" name="Picture 2" descr="Overview of the hypoglossal nerve">
            <a:extLst>
              <a:ext uri="{FF2B5EF4-FFF2-40B4-BE49-F238E27FC236}">
                <a16:creationId xmlns:a16="http://schemas.microsoft.com/office/drawing/2014/main" id="{421C41BD-34A6-6B80-A31F-CFCB7D172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889" y="651934"/>
            <a:ext cx="4885265" cy="6158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0393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1AD3037-611D-1432-3313-13B164074DA6}"/>
              </a:ext>
            </a:extLst>
          </p:cNvPr>
          <p:cNvSpPr>
            <a:spLocks noGrp="1"/>
          </p:cNvSpPr>
          <p:nvPr>
            <p:ph idx="1"/>
          </p:nvPr>
        </p:nvSpPr>
        <p:spPr>
          <a:xfrm>
            <a:off x="470807" y="881743"/>
            <a:ext cx="5570764" cy="5728634"/>
          </a:xfrm>
        </p:spPr>
        <p:txBody>
          <a:bodyPr>
            <a:normAutofit/>
          </a:bodyPr>
          <a:lstStyle/>
          <a:p>
            <a:pPr algn="just"/>
            <a:r>
              <a:rPr kumimoji="0" lang="en-US" sz="2800" b="1" i="0" u="none" strike="noStrike" kern="1200" cap="none" spc="0" normalizeH="0" baseline="0" noProof="0" dirty="0">
                <a:ln/>
                <a:solidFill>
                  <a:srgbClr val="B64926"/>
                </a:solidFill>
                <a:effectLst/>
                <a:uLnTx/>
                <a:uFillTx/>
                <a:latin typeface="Calibri" panose="020F0502020204030204"/>
                <a:ea typeface="+mn-ea"/>
                <a:cs typeface="+mn-cs"/>
              </a:rPr>
              <a:t>Function</a:t>
            </a:r>
            <a: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t>: </a:t>
            </a:r>
            <a:r>
              <a:rPr lang="en" dirty="0"/>
              <a:t>Somatic motor to intrinsic and extrinsic muscles of the tongue (not to palatoglossus)</a:t>
            </a:r>
          </a:p>
          <a:p>
            <a:pPr algn="just"/>
            <a:r>
              <a:rPr kumimoji="0" lang="en-US" sz="2800" b="1" i="0" u="none" strike="noStrike" kern="1200" cap="none" spc="0" normalizeH="0" baseline="0" noProof="0" dirty="0" err="1">
                <a:ln/>
                <a:solidFill>
                  <a:srgbClr val="B64926"/>
                </a:solidFill>
                <a:effectLst/>
                <a:uLnTx/>
                <a:uFillTx/>
                <a:latin typeface="Calibri" panose="020F0502020204030204"/>
                <a:ea typeface="+mn-ea"/>
                <a:cs typeface="+mn-cs"/>
              </a:rPr>
              <a:t>Emergemce</a:t>
            </a:r>
            <a:r>
              <a:rPr kumimoji="0" lang="en-US" sz="2800" b="1" i="0" u="none" strike="noStrike" kern="1200" cap="none" spc="0" normalizeH="0" baseline="0" noProof="0" dirty="0">
                <a:ln/>
                <a:solidFill>
                  <a:srgbClr val="B64926"/>
                </a:solidFill>
                <a:effectLst/>
                <a:uLnTx/>
                <a:uFillTx/>
                <a:latin typeface="Calibri" panose="020F0502020204030204"/>
                <a:ea typeface="+mn-ea"/>
                <a:cs typeface="+mn-cs"/>
              </a:rPr>
              <a:t>:</a:t>
            </a:r>
            <a: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t> </a:t>
            </a:r>
            <a:r>
              <a:rPr lang="en" dirty="0"/>
              <a:t>medulla via purely motor rootlets.</a:t>
            </a:r>
            <a:endParaRPr kumimoji="0" lang="el-GR" sz="2800" b="0" i="0" u="none" strike="noStrike" kern="1200" cap="none" spc="0" normalizeH="0" baseline="0" noProof="0" dirty="0">
              <a:ln/>
              <a:solidFill>
                <a:prstClr val="black"/>
              </a:solidFill>
              <a:effectLst/>
              <a:uLnTx/>
              <a:uFillTx/>
              <a:latin typeface="Calibri" panose="020F0502020204030204"/>
              <a:ea typeface="+mn-ea"/>
              <a:cs typeface="+mn-cs"/>
            </a:endParaRPr>
          </a:p>
          <a:p>
            <a:pPr lvl="0" algn="just">
              <a:defRPr/>
            </a:pPr>
            <a:r>
              <a:rPr kumimoji="0" lang="en-US" sz="2800" b="1" i="0" u="none" strike="noStrike" kern="1200" cap="none" spc="0" normalizeH="0" baseline="0" noProof="0" dirty="0">
                <a:ln/>
                <a:solidFill>
                  <a:srgbClr val="B64926"/>
                </a:solidFill>
                <a:effectLst/>
                <a:uLnTx/>
                <a:uFillTx/>
                <a:latin typeface="Calibri" panose="020F0502020204030204"/>
                <a:ea typeface="+mn-ea"/>
                <a:cs typeface="+mn-cs"/>
              </a:rPr>
              <a:t>Course:</a:t>
            </a:r>
            <a: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t> </a:t>
            </a:r>
            <a:r>
              <a:rPr lang="en" dirty="0"/>
              <a:t>exits skull through hypoglossal canal → joins cervical plexus branches → passes under posterior cranial fossa dura → curves down and laterally around angle of mandible → to the tongue.</a:t>
            </a:r>
            <a:endParaRPr lang="el-GR" dirty="0"/>
          </a:p>
        </p:txBody>
      </p:sp>
      <p:grpSp>
        <p:nvGrpSpPr>
          <p:cNvPr id="2" name="Group 1"/>
          <p:cNvGrpSpPr/>
          <p:nvPr/>
        </p:nvGrpSpPr>
        <p:grpSpPr>
          <a:xfrm>
            <a:off x="6294665" y="1452876"/>
            <a:ext cx="5490014" cy="3869653"/>
            <a:chOff x="4533674" y="3347575"/>
            <a:chExt cx="5167215" cy="3426088"/>
          </a:xfrm>
        </p:grpSpPr>
        <p:pic>
          <p:nvPicPr>
            <p:cNvPr id="4" name="Εικόνα 3">
              <a:extLst>
                <a:ext uri="{FF2B5EF4-FFF2-40B4-BE49-F238E27FC236}">
                  <a16:creationId xmlns:a16="http://schemas.microsoft.com/office/drawing/2014/main" id="{E81552FC-CA78-E3F9-17E5-953D9D39E75C}"/>
                </a:ext>
              </a:extLst>
            </p:cNvPr>
            <p:cNvPicPr>
              <a:picLocks noChangeAspect="1"/>
            </p:cNvPicPr>
            <p:nvPr/>
          </p:nvPicPr>
          <p:blipFill>
            <a:blip r:embed="rId2"/>
            <a:stretch>
              <a:fillRect/>
            </a:stretch>
          </p:blipFill>
          <p:spPr>
            <a:xfrm>
              <a:off x="4533674" y="3347575"/>
              <a:ext cx="5167215" cy="3426088"/>
            </a:xfrm>
            <a:prstGeom prst="rect">
              <a:avLst/>
            </a:prstGeom>
          </p:spPr>
        </p:pic>
        <p:sp>
          <p:nvSpPr>
            <p:cNvPr id="5" name="TextBox 4">
              <a:extLst>
                <a:ext uri="{FF2B5EF4-FFF2-40B4-BE49-F238E27FC236}">
                  <a16:creationId xmlns:a16="http://schemas.microsoft.com/office/drawing/2014/main" id="{65A35CFA-6A5E-0F65-BF6F-B7CBF411115E}"/>
                </a:ext>
              </a:extLst>
            </p:cNvPr>
            <p:cNvSpPr txBox="1"/>
            <p:nvPr/>
          </p:nvSpPr>
          <p:spPr>
            <a:xfrm>
              <a:off x="6622741" y="3670020"/>
              <a:ext cx="2317073" cy="276999"/>
            </a:xfrm>
            <a:prstGeom prst="rect">
              <a:avLst/>
            </a:prstGeom>
            <a:solidFill>
              <a:schemeClr val="bg1"/>
            </a:solidFill>
          </p:spPr>
          <p:txBody>
            <a:bodyPr wrap="square" rtlCol="0">
              <a:spAutoFit/>
            </a:bodyPr>
            <a:lstStyle/>
            <a:p>
              <a:r>
                <a:rPr lang="el-GR" sz="1200" dirty="0"/>
                <a:t>Υπογλώσσιο νεύρο</a:t>
              </a:r>
            </a:p>
          </p:txBody>
        </p:sp>
        <p:sp>
          <p:nvSpPr>
            <p:cNvPr id="6" name="TextBox 5">
              <a:extLst>
                <a:ext uri="{FF2B5EF4-FFF2-40B4-BE49-F238E27FC236}">
                  <a16:creationId xmlns:a16="http://schemas.microsoft.com/office/drawing/2014/main" id="{5AA828AB-41A0-027C-AAE4-CD581F697223}"/>
                </a:ext>
              </a:extLst>
            </p:cNvPr>
            <p:cNvSpPr txBox="1"/>
            <p:nvPr/>
          </p:nvSpPr>
          <p:spPr>
            <a:xfrm>
              <a:off x="4966317" y="5743853"/>
              <a:ext cx="1283563" cy="276999"/>
            </a:xfrm>
            <a:prstGeom prst="rect">
              <a:avLst/>
            </a:prstGeom>
            <a:solidFill>
              <a:schemeClr val="bg1"/>
            </a:solidFill>
          </p:spPr>
          <p:txBody>
            <a:bodyPr wrap="square" rtlCol="0">
              <a:spAutoFit/>
            </a:bodyPr>
            <a:lstStyle/>
            <a:p>
              <a:r>
                <a:rPr lang="el-GR" sz="1200" dirty="0"/>
                <a:t>Αυχενική αγκύλη</a:t>
              </a:r>
            </a:p>
          </p:txBody>
        </p:sp>
      </p:grpSp>
    </p:spTree>
    <p:extLst>
      <p:ext uri="{BB962C8B-B14F-4D97-AF65-F5344CB8AC3E}">
        <p14:creationId xmlns:p14="http://schemas.microsoft.com/office/powerpoint/2010/main" val="39533366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732FD9-9F6B-935C-A5A4-021F7296DB50}"/>
              </a:ext>
            </a:extLst>
          </p:cNvPr>
          <p:cNvSpPr>
            <a:spLocks noGrp="1"/>
          </p:cNvSpPr>
          <p:nvPr>
            <p:ph type="title"/>
          </p:nvPr>
        </p:nvSpPr>
        <p:spPr>
          <a:xfrm>
            <a:off x="542543" y="440744"/>
            <a:ext cx="2340006" cy="762338"/>
          </a:xfrm>
        </p:spPr>
        <p:txBody>
          <a:bodyPr>
            <a:normAutofit/>
          </a:bodyPr>
          <a:lstStyle/>
          <a:p>
            <a:r>
              <a:rPr lang="en-US" sz="3200" b="1" dirty="0">
                <a:solidFill>
                  <a:schemeClr val="accent4"/>
                </a:solidFill>
              </a:rPr>
              <a:t>Branches</a:t>
            </a:r>
            <a:endParaRPr lang="el-GR" sz="3200" b="1" dirty="0">
              <a:solidFill>
                <a:schemeClr val="accent4"/>
              </a:solidFill>
            </a:endParaRPr>
          </a:p>
        </p:txBody>
      </p:sp>
      <p:sp>
        <p:nvSpPr>
          <p:cNvPr id="3" name="Θέση περιεχομένου 2">
            <a:extLst>
              <a:ext uri="{FF2B5EF4-FFF2-40B4-BE49-F238E27FC236}">
                <a16:creationId xmlns:a16="http://schemas.microsoft.com/office/drawing/2014/main" id="{BCD0C442-D27D-4089-2243-FE8DE06BFE55}"/>
              </a:ext>
            </a:extLst>
          </p:cNvPr>
          <p:cNvSpPr>
            <a:spLocks noGrp="1"/>
          </p:cNvSpPr>
          <p:nvPr>
            <p:ph idx="1"/>
          </p:nvPr>
        </p:nvSpPr>
        <p:spPr>
          <a:xfrm>
            <a:off x="367394" y="1280604"/>
            <a:ext cx="5265963" cy="5079375"/>
          </a:xfrm>
        </p:spPr>
        <p:txBody>
          <a:bodyPr>
            <a:normAutofit/>
          </a:bodyPr>
          <a:lstStyle/>
          <a:p>
            <a:r>
              <a:rPr lang="en" b="1" dirty="0"/>
              <a:t>meningeal branch </a:t>
            </a:r>
            <a:r>
              <a:rPr lang="en" dirty="0"/>
              <a:t>→ returns to skull via hypoglossal canal (supplies dura + posterior cranial fossa lining). </a:t>
            </a:r>
          </a:p>
          <a:p>
            <a:r>
              <a:rPr lang="en" b="1" dirty="0"/>
              <a:t>Superior root of </a:t>
            </a:r>
            <a:r>
              <a:rPr lang="en" b="1" dirty="0" err="1"/>
              <a:t>ansa</a:t>
            </a:r>
            <a:r>
              <a:rPr lang="en" b="1" dirty="0"/>
              <a:t> cervicalis </a:t>
            </a:r>
            <a:r>
              <a:rPr lang="en" dirty="0"/>
              <a:t>→ supplies infrahyoid muscles (carries fibers from cervical plexus).</a:t>
            </a:r>
          </a:p>
          <a:p>
            <a:r>
              <a:rPr lang="en" b="1" dirty="0"/>
              <a:t>Terminal lingual branches</a:t>
            </a:r>
            <a:r>
              <a:rPr lang="en" dirty="0"/>
              <a:t> → innervate styloglossus, hyoglossus, genioglossus and intrinsic tongue muscles.</a:t>
            </a:r>
          </a:p>
        </p:txBody>
      </p:sp>
      <p:sp>
        <p:nvSpPr>
          <p:cNvPr id="4" name="Τίτλος 1">
            <a:extLst>
              <a:ext uri="{FF2B5EF4-FFF2-40B4-BE49-F238E27FC236}">
                <a16:creationId xmlns:a16="http://schemas.microsoft.com/office/drawing/2014/main" id="{B1F20DBB-CBE3-3761-430F-4741F186EA39}"/>
              </a:ext>
            </a:extLst>
          </p:cNvPr>
          <p:cNvSpPr txBox="1">
            <a:spLocks/>
          </p:cNvSpPr>
          <p:nvPr/>
        </p:nvSpPr>
        <p:spPr>
          <a:xfrm>
            <a:off x="6651517" y="432898"/>
            <a:ext cx="2556054" cy="8777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4"/>
                </a:solidFill>
              </a:rPr>
              <a:t>Lesions</a:t>
            </a:r>
            <a:endParaRPr lang="el-GR" sz="3200" b="1" dirty="0">
              <a:solidFill>
                <a:schemeClr val="accent4"/>
              </a:solidFill>
            </a:endParaRPr>
          </a:p>
        </p:txBody>
      </p:sp>
      <p:sp>
        <p:nvSpPr>
          <p:cNvPr id="5" name="Θέση περιεχομένου 2">
            <a:extLst>
              <a:ext uri="{FF2B5EF4-FFF2-40B4-BE49-F238E27FC236}">
                <a16:creationId xmlns:a16="http://schemas.microsoft.com/office/drawing/2014/main" id="{F1062DF5-8DA1-3429-2C26-8DC7D5FCA365}"/>
              </a:ext>
            </a:extLst>
          </p:cNvPr>
          <p:cNvSpPr txBox="1">
            <a:spLocks/>
          </p:cNvSpPr>
          <p:nvPr/>
        </p:nvSpPr>
        <p:spPr>
          <a:xfrm>
            <a:off x="6531428" y="1372864"/>
            <a:ext cx="5078185" cy="4619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 b="1" dirty="0"/>
              <a:t>Hypoglossal nerve injury </a:t>
            </a:r>
            <a:r>
              <a:rPr lang="en" dirty="0"/>
              <a:t>→ paralysis of ipsilateral half of tongue (after time, the tongue atrophies, appearing wrinkled and flaccid) → on protrusion the tongue deviates toward the side of the lesion.</a:t>
            </a:r>
          </a:p>
          <a:p>
            <a:pPr algn="just"/>
            <a:r>
              <a:rPr lang="en" b="1" dirty="0"/>
              <a:t>Causes: </a:t>
            </a:r>
            <a:r>
              <a:rPr lang="en" dirty="0"/>
              <a:t>neck strain / skull base fracture.</a:t>
            </a:r>
            <a:endParaRPr lang="el-GR" dirty="0"/>
          </a:p>
        </p:txBody>
      </p:sp>
    </p:spTree>
    <p:extLst>
      <p:ext uri="{BB962C8B-B14F-4D97-AF65-F5344CB8AC3E}">
        <p14:creationId xmlns:p14="http://schemas.microsoft.com/office/powerpoint/2010/main" val="7809156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a:extLst>
              <a:ext uri="{FF2B5EF4-FFF2-40B4-BE49-F238E27FC236}">
                <a16:creationId xmlns:a16="http://schemas.microsoft.com/office/drawing/2014/main" id="{88EC9738-C46F-DF1D-F8CB-7862B8AAEC09}"/>
              </a:ext>
            </a:extLst>
          </p:cNvPr>
          <p:cNvGraphicFramePr>
            <a:graphicFrameLocks noGrp="1"/>
          </p:cNvGraphicFramePr>
          <p:nvPr>
            <p:extLst>
              <p:ext uri="{D42A27DB-BD31-4B8C-83A1-F6EECF244321}">
                <p14:modId xmlns:p14="http://schemas.microsoft.com/office/powerpoint/2010/main" val="3380121186"/>
              </p:ext>
            </p:extLst>
          </p:nvPr>
        </p:nvGraphicFramePr>
        <p:xfrm>
          <a:off x="451557" y="327378"/>
          <a:ext cx="11255022" cy="6633564"/>
        </p:xfrm>
        <a:graphic>
          <a:graphicData uri="http://schemas.openxmlformats.org/drawingml/2006/table">
            <a:tbl>
              <a:tblPr/>
              <a:tblGrid>
                <a:gridCol w="2970533">
                  <a:extLst>
                    <a:ext uri="{9D8B030D-6E8A-4147-A177-3AD203B41FA5}">
                      <a16:colId xmlns:a16="http://schemas.microsoft.com/office/drawing/2014/main" val="4145583033"/>
                    </a:ext>
                  </a:extLst>
                </a:gridCol>
                <a:gridCol w="8284489">
                  <a:extLst>
                    <a:ext uri="{9D8B030D-6E8A-4147-A177-3AD203B41FA5}">
                      <a16:colId xmlns:a16="http://schemas.microsoft.com/office/drawing/2014/main" val="3322324788"/>
                    </a:ext>
                  </a:extLst>
                </a:gridCol>
              </a:tblGrid>
              <a:tr h="335781">
                <a:tc gridSpan="2">
                  <a:txBody>
                    <a:bodyPr/>
                    <a:lstStyle/>
                    <a:p>
                      <a:pPr algn="l">
                        <a:buNone/>
                      </a:pPr>
                      <a:r>
                        <a:rPr lang="de-CH" sz="2800" b="1" dirty="0">
                          <a:solidFill>
                            <a:schemeClr val="accent6">
                              <a:lumMod val="50000"/>
                            </a:schemeClr>
                          </a:solidFill>
                        </a:rPr>
                        <a:t>Key </a:t>
                      </a:r>
                      <a:r>
                        <a:rPr lang="de-CH" sz="2800" b="1" dirty="0" err="1">
                          <a:solidFill>
                            <a:schemeClr val="accent6">
                              <a:lumMod val="50000"/>
                            </a:schemeClr>
                          </a:solidFill>
                        </a:rPr>
                        <a:t>points</a:t>
                      </a:r>
                      <a:r>
                        <a:rPr lang="de-CH" sz="2800" b="1" dirty="0">
                          <a:solidFill>
                            <a:schemeClr val="accent6">
                              <a:lumMod val="50000"/>
                            </a:schemeClr>
                          </a:solidFill>
                        </a:rPr>
                        <a:t> </a:t>
                      </a:r>
                      <a:r>
                        <a:rPr lang="de-CH" sz="2800" b="1" dirty="0" err="1">
                          <a:solidFill>
                            <a:schemeClr val="accent6">
                              <a:lumMod val="50000"/>
                            </a:schemeClr>
                          </a:solidFill>
                        </a:rPr>
                        <a:t>about</a:t>
                      </a:r>
                      <a:r>
                        <a:rPr lang="de-CH" sz="2800" b="1" dirty="0">
                          <a:solidFill>
                            <a:schemeClr val="accent6">
                              <a:lumMod val="50000"/>
                            </a:schemeClr>
                          </a:solidFill>
                        </a:rPr>
                        <a:t> </a:t>
                      </a:r>
                      <a:r>
                        <a:rPr lang="de-CH" sz="2800" b="1" dirty="0" err="1">
                          <a:solidFill>
                            <a:schemeClr val="accent6">
                              <a:lumMod val="50000"/>
                            </a:schemeClr>
                          </a:solidFill>
                        </a:rPr>
                        <a:t>the</a:t>
                      </a:r>
                      <a:r>
                        <a:rPr lang="de-CH" sz="2800" b="1" dirty="0">
                          <a:solidFill>
                            <a:schemeClr val="accent6">
                              <a:lumMod val="50000"/>
                            </a:schemeClr>
                          </a:solidFill>
                        </a:rPr>
                        <a:t> </a:t>
                      </a:r>
                      <a:r>
                        <a:rPr lang="de-CH" sz="2800" b="1" dirty="0" err="1">
                          <a:solidFill>
                            <a:schemeClr val="accent6">
                              <a:lumMod val="50000"/>
                            </a:schemeClr>
                          </a:solidFill>
                        </a:rPr>
                        <a:t>hypoglossal</a:t>
                      </a:r>
                      <a:r>
                        <a:rPr lang="de-CH" sz="2800" b="1" dirty="0">
                          <a:solidFill>
                            <a:schemeClr val="accent6">
                              <a:lumMod val="50000"/>
                            </a:schemeClr>
                          </a:solidFill>
                        </a:rPr>
                        <a:t> nerve (CN XII)</a:t>
                      </a:r>
                    </a:p>
                  </a:txBody>
                  <a:tcPr marL="46969" marR="46969" marT="23485" marB="23485" anchor="ctr">
                    <a:solidFill>
                      <a:srgbClr val="F7F7F7"/>
                    </a:solidFill>
                  </a:tcPr>
                </a:tc>
                <a:tc hMerge="1">
                  <a:txBody>
                    <a:bodyPr/>
                    <a:lstStyle/>
                    <a:p>
                      <a:endParaRPr lang="el-GR"/>
                    </a:p>
                  </a:txBody>
                  <a:tcPr/>
                </a:tc>
                <a:extLst>
                  <a:ext uri="{0D108BD9-81ED-4DB2-BD59-A6C34878D82A}">
                    <a16:rowId xmlns:a16="http://schemas.microsoft.com/office/drawing/2014/main" val="1761767908"/>
                  </a:ext>
                </a:extLst>
              </a:tr>
              <a:tr h="1685894">
                <a:tc>
                  <a:txBody>
                    <a:bodyPr/>
                    <a:lstStyle/>
                    <a:p>
                      <a:pPr algn="l" fontAlgn="t">
                        <a:buNone/>
                      </a:pPr>
                      <a:r>
                        <a:rPr lang="de-CH" sz="2800" b="1">
                          <a:solidFill>
                            <a:schemeClr val="accent6">
                              <a:lumMod val="50000"/>
                            </a:schemeClr>
                          </a:solidFill>
                          <a:effectLst/>
                          <a:latin typeface="PlutoSansMedium"/>
                        </a:rPr>
                        <a:t>Structure and features</a:t>
                      </a:r>
                    </a:p>
                  </a:txBody>
                  <a:tcPr marL="73389" marR="73389" marT="48926" marB="489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algn="l" fontAlgn="t">
                        <a:buNone/>
                      </a:pPr>
                      <a:r>
                        <a:rPr lang="de-CH" sz="2000" b="1">
                          <a:solidFill>
                            <a:srgbClr val="495354"/>
                          </a:solidFill>
                          <a:effectLst/>
                          <a:latin typeface="PlutoSansMedium"/>
                        </a:rPr>
                        <a:t>Fibers</a:t>
                      </a:r>
                      <a:r>
                        <a:rPr lang="de-CH" sz="2000" b="1">
                          <a:solidFill>
                            <a:srgbClr val="495354"/>
                          </a:solidFill>
                          <a:effectLst/>
                        </a:rPr>
                        <a:t>: General somatic efferent (GSE)</a:t>
                      </a:r>
                      <a:br>
                        <a:rPr lang="de-CH" sz="2000" b="1">
                          <a:solidFill>
                            <a:srgbClr val="495354"/>
                          </a:solidFill>
                          <a:effectLst/>
                          <a:latin typeface="PlutoSansMedium"/>
                        </a:rPr>
                      </a:br>
                      <a:r>
                        <a:rPr lang="de-CH" sz="2000" b="1">
                          <a:solidFill>
                            <a:srgbClr val="495354"/>
                          </a:solidFill>
                          <a:effectLst/>
                          <a:latin typeface="PlutoSansMedium"/>
                        </a:rPr>
                        <a:t>Origin</a:t>
                      </a:r>
                      <a:r>
                        <a:rPr lang="de-CH" sz="2000" b="1">
                          <a:solidFill>
                            <a:srgbClr val="495354"/>
                          </a:solidFill>
                          <a:effectLst/>
                        </a:rPr>
                        <a:t>: Medulla oblongata (between pyramid and olive)</a:t>
                      </a:r>
                      <a:br>
                        <a:rPr lang="de-CH" sz="2000" b="1">
                          <a:solidFill>
                            <a:srgbClr val="495354"/>
                          </a:solidFill>
                          <a:effectLst/>
                          <a:latin typeface="PlutoSansMedium"/>
                        </a:rPr>
                      </a:br>
                      <a:r>
                        <a:rPr lang="de-CH" sz="2000" b="1">
                          <a:solidFill>
                            <a:srgbClr val="495354"/>
                          </a:solidFill>
                          <a:effectLst/>
                          <a:latin typeface="PlutoSansMedium"/>
                        </a:rPr>
                        <a:t>Exits skull</a:t>
                      </a:r>
                      <a:r>
                        <a:rPr lang="de-CH" sz="2000" b="1">
                          <a:solidFill>
                            <a:srgbClr val="495354"/>
                          </a:solidFill>
                          <a:effectLst/>
                        </a:rPr>
                        <a:t>: Hypoglossal canal</a:t>
                      </a:r>
                      <a:br>
                        <a:rPr lang="de-CH" sz="2000" b="1">
                          <a:solidFill>
                            <a:srgbClr val="495354"/>
                          </a:solidFill>
                          <a:effectLst/>
                          <a:latin typeface="PlutoSansMedium"/>
                        </a:rPr>
                      </a:br>
                      <a:r>
                        <a:rPr lang="de-CH" sz="2000" b="1">
                          <a:solidFill>
                            <a:srgbClr val="495354"/>
                          </a:solidFill>
                          <a:effectLst/>
                          <a:latin typeface="PlutoSansMedium"/>
                        </a:rPr>
                        <a:t>Associated nuclei</a:t>
                      </a:r>
                      <a:r>
                        <a:rPr lang="de-CH" sz="2000" b="1">
                          <a:solidFill>
                            <a:srgbClr val="495354"/>
                          </a:solidFill>
                          <a:effectLst/>
                        </a:rPr>
                        <a:t>: Nucleus of hypoglossal nerve</a:t>
                      </a:r>
                    </a:p>
                  </a:txBody>
                  <a:tcPr marL="73389" marR="73389" marT="48926" marB="489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583027919"/>
                  </a:ext>
                </a:extLst>
              </a:tr>
              <a:tr h="2441397">
                <a:tc>
                  <a:txBody>
                    <a:bodyPr/>
                    <a:lstStyle/>
                    <a:p>
                      <a:pPr algn="l" fontAlgn="t">
                        <a:buNone/>
                      </a:pPr>
                      <a:r>
                        <a:rPr lang="de-CH" sz="2800" b="1">
                          <a:solidFill>
                            <a:schemeClr val="accent6">
                              <a:lumMod val="50000"/>
                            </a:schemeClr>
                          </a:solidFill>
                          <a:effectLst/>
                          <a:latin typeface="PlutoSansMedium"/>
                        </a:rPr>
                        <a:t>Branches</a:t>
                      </a:r>
                    </a:p>
                  </a:txBody>
                  <a:tcPr marL="73389" marR="73389" marT="48926" marB="489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l" fontAlgn="t">
                        <a:buNone/>
                      </a:pPr>
                      <a:r>
                        <a:rPr lang="de-CH" sz="2000" b="1" dirty="0">
                          <a:solidFill>
                            <a:srgbClr val="495354"/>
                          </a:solidFill>
                          <a:effectLst/>
                        </a:rPr>
                        <a:t>Lingual </a:t>
                      </a:r>
                      <a:r>
                        <a:rPr lang="de-CH" sz="2000" b="1" dirty="0" err="1">
                          <a:solidFill>
                            <a:srgbClr val="495354"/>
                          </a:solidFill>
                          <a:effectLst/>
                        </a:rPr>
                        <a:t>branches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hypoglossal</a:t>
                      </a:r>
                      <a:r>
                        <a:rPr lang="de-CH" sz="2000" b="1" dirty="0">
                          <a:solidFill>
                            <a:srgbClr val="495354"/>
                          </a:solidFill>
                          <a:effectLst/>
                        </a:rPr>
                        <a:t> nerve</a:t>
                      </a:r>
                      <a:br>
                        <a:rPr lang="de-CH" sz="2000" b="1" i="1" dirty="0">
                          <a:solidFill>
                            <a:srgbClr val="495354"/>
                          </a:solidFill>
                          <a:effectLst/>
                        </a:rPr>
                      </a:br>
                      <a:br>
                        <a:rPr lang="de-CH" sz="2000" b="1" i="1" dirty="0">
                          <a:solidFill>
                            <a:srgbClr val="495354"/>
                          </a:solidFill>
                          <a:effectLst/>
                        </a:rPr>
                      </a:br>
                      <a:r>
                        <a:rPr lang="de-CH" sz="2000" b="1" i="1" dirty="0">
                          <a:solidFill>
                            <a:srgbClr val="495354"/>
                          </a:solidFill>
                          <a:effectLst/>
                        </a:rPr>
                        <a:t>Note </a:t>
                      </a:r>
                      <a:r>
                        <a:rPr lang="de-CH" sz="2000" b="1" i="1" dirty="0" err="1">
                          <a:solidFill>
                            <a:srgbClr val="495354"/>
                          </a:solidFill>
                          <a:effectLst/>
                        </a:rPr>
                        <a:t>that</a:t>
                      </a:r>
                      <a:r>
                        <a:rPr lang="de-CH" sz="2000" b="1" i="1" dirty="0">
                          <a:solidFill>
                            <a:srgbClr val="495354"/>
                          </a:solidFill>
                          <a:effectLst/>
                        </a:rPr>
                        <a:t> </a:t>
                      </a:r>
                      <a:r>
                        <a:rPr lang="de-CH" sz="2000" b="1" i="1" dirty="0" err="1">
                          <a:solidFill>
                            <a:srgbClr val="495354"/>
                          </a:solidFill>
                          <a:effectLst/>
                        </a:rPr>
                        <a:t>whilst</a:t>
                      </a:r>
                      <a:r>
                        <a:rPr lang="de-CH" sz="2000" b="1" i="1" dirty="0">
                          <a:solidFill>
                            <a:srgbClr val="495354"/>
                          </a:solidFill>
                          <a:effectLst/>
                        </a:rPr>
                        <a:t> </a:t>
                      </a:r>
                      <a:r>
                        <a:rPr lang="de-CH" sz="2000" b="1" i="1" dirty="0" err="1">
                          <a:solidFill>
                            <a:srgbClr val="495354"/>
                          </a:solidFill>
                          <a:effectLst/>
                        </a:rPr>
                        <a:t>the</a:t>
                      </a:r>
                      <a:r>
                        <a:rPr lang="de-CH" sz="2000" b="1" i="1" dirty="0">
                          <a:solidFill>
                            <a:srgbClr val="495354"/>
                          </a:solidFill>
                          <a:effectLst/>
                        </a:rPr>
                        <a:t> </a:t>
                      </a:r>
                      <a:r>
                        <a:rPr lang="de-CH" sz="2000" b="1" i="1" dirty="0" err="1">
                          <a:solidFill>
                            <a:srgbClr val="495354"/>
                          </a:solidFill>
                          <a:effectLst/>
                        </a:rPr>
                        <a:t>following</a:t>
                      </a:r>
                      <a:r>
                        <a:rPr lang="de-CH" sz="2000" b="1" i="1" dirty="0">
                          <a:solidFill>
                            <a:srgbClr val="495354"/>
                          </a:solidFill>
                          <a:effectLst/>
                        </a:rPr>
                        <a:t> </a:t>
                      </a:r>
                      <a:r>
                        <a:rPr lang="de-CH" sz="2000" b="1" i="1" dirty="0" err="1">
                          <a:solidFill>
                            <a:srgbClr val="495354"/>
                          </a:solidFill>
                          <a:effectLst/>
                        </a:rPr>
                        <a:t>branches</a:t>
                      </a:r>
                      <a:r>
                        <a:rPr lang="de-CH" sz="2000" b="1" i="1" dirty="0">
                          <a:solidFill>
                            <a:srgbClr val="495354"/>
                          </a:solidFill>
                          <a:effectLst/>
                        </a:rPr>
                        <a:t> </a:t>
                      </a:r>
                      <a:r>
                        <a:rPr lang="de-CH" sz="2000" b="1" i="1" dirty="0" err="1">
                          <a:solidFill>
                            <a:srgbClr val="495354"/>
                          </a:solidFill>
                          <a:effectLst/>
                        </a:rPr>
                        <a:t>are</a:t>
                      </a:r>
                      <a:r>
                        <a:rPr lang="de-CH" sz="2000" b="1" i="1" dirty="0">
                          <a:solidFill>
                            <a:srgbClr val="495354"/>
                          </a:solidFill>
                          <a:effectLst/>
                        </a:rPr>
                        <a:t> </a:t>
                      </a:r>
                      <a:r>
                        <a:rPr lang="de-CH" sz="2000" b="1" i="1" dirty="0" err="1">
                          <a:solidFill>
                            <a:srgbClr val="495354"/>
                          </a:solidFill>
                          <a:effectLst/>
                        </a:rPr>
                        <a:t>given</a:t>
                      </a:r>
                      <a:r>
                        <a:rPr lang="de-CH" sz="2000" b="1" i="1" dirty="0">
                          <a:solidFill>
                            <a:srgbClr val="495354"/>
                          </a:solidFill>
                          <a:effectLst/>
                        </a:rPr>
                        <a:t> off </a:t>
                      </a:r>
                      <a:r>
                        <a:rPr lang="de-CH" sz="2000" b="1" i="1" dirty="0" err="1">
                          <a:solidFill>
                            <a:srgbClr val="495354"/>
                          </a:solidFill>
                          <a:effectLst/>
                        </a:rPr>
                        <a:t>by</a:t>
                      </a:r>
                      <a:r>
                        <a:rPr lang="de-CH" sz="2000" b="1" i="1" dirty="0">
                          <a:solidFill>
                            <a:srgbClr val="495354"/>
                          </a:solidFill>
                          <a:effectLst/>
                        </a:rPr>
                        <a:t> </a:t>
                      </a:r>
                      <a:r>
                        <a:rPr lang="de-CH" sz="2000" b="1" i="1" dirty="0" err="1">
                          <a:solidFill>
                            <a:srgbClr val="495354"/>
                          </a:solidFill>
                          <a:effectLst/>
                        </a:rPr>
                        <a:t>the</a:t>
                      </a:r>
                      <a:r>
                        <a:rPr lang="de-CH" sz="2000" b="1" i="1" dirty="0">
                          <a:solidFill>
                            <a:srgbClr val="495354"/>
                          </a:solidFill>
                          <a:effectLst/>
                        </a:rPr>
                        <a:t> </a:t>
                      </a:r>
                      <a:r>
                        <a:rPr lang="de-CH" sz="2000" b="1" i="1" dirty="0" err="1">
                          <a:solidFill>
                            <a:srgbClr val="495354"/>
                          </a:solidFill>
                          <a:effectLst/>
                        </a:rPr>
                        <a:t>hypoglossal</a:t>
                      </a:r>
                      <a:r>
                        <a:rPr lang="de-CH" sz="2000" b="1" i="1" dirty="0">
                          <a:solidFill>
                            <a:srgbClr val="495354"/>
                          </a:solidFill>
                          <a:effectLst/>
                        </a:rPr>
                        <a:t> nerve, </a:t>
                      </a:r>
                      <a:r>
                        <a:rPr lang="de-CH" sz="2000" b="1" i="1" dirty="0" err="1">
                          <a:solidFill>
                            <a:srgbClr val="495354"/>
                          </a:solidFill>
                          <a:effectLst/>
                        </a:rPr>
                        <a:t>their</a:t>
                      </a:r>
                      <a:r>
                        <a:rPr lang="de-CH" sz="2000" b="1" i="1" dirty="0">
                          <a:solidFill>
                            <a:srgbClr val="495354"/>
                          </a:solidFill>
                          <a:effectLst/>
                        </a:rPr>
                        <a:t> </a:t>
                      </a:r>
                      <a:r>
                        <a:rPr lang="de-CH" sz="2000" b="1" i="1" dirty="0" err="1">
                          <a:solidFill>
                            <a:srgbClr val="495354"/>
                          </a:solidFill>
                          <a:effectLst/>
                        </a:rPr>
                        <a:t>fibers</a:t>
                      </a:r>
                      <a:r>
                        <a:rPr lang="de-CH" sz="2000" b="1" i="1" dirty="0">
                          <a:solidFill>
                            <a:srgbClr val="495354"/>
                          </a:solidFill>
                          <a:effectLst/>
                        </a:rPr>
                        <a:t> </a:t>
                      </a:r>
                      <a:r>
                        <a:rPr lang="de-CH" sz="2000" b="1" i="1" dirty="0" err="1">
                          <a:solidFill>
                            <a:srgbClr val="495354"/>
                          </a:solidFill>
                          <a:effectLst/>
                        </a:rPr>
                        <a:t>originate</a:t>
                      </a:r>
                      <a:r>
                        <a:rPr lang="de-CH" sz="2000" b="1" i="1" dirty="0">
                          <a:solidFill>
                            <a:srgbClr val="495354"/>
                          </a:solidFill>
                          <a:effectLst/>
                        </a:rPr>
                        <a:t> </a:t>
                      </a:r>
                      <a:r>
                        <a:rPr lang="de-CH" sz="2000" b="1" i="1" dirty="0" err="1">
                          <a:solidFill>
                            <a:srgbClr val="495354"/>
                          </a:solidFill>
                          <a:effectLst/>
                        </a:rPr>
                        <a:t>from</a:t>
                      </a:r>
                      <a:r>
                        <a:rPr lang="de-CH" sz="2000" b="1" i="1" dirty="0">
                          <a:solidFill>
                            <a:srgbClr val="495354"/>
                          </a:solidFill>
                          <a:effectLst/>
                        </a:rPr>
                        <a:t> </a:t>
                      </a:r>
                      <a:r>
                        <a:rPr lang="de-CH" sz="2000" b="1" i="1" dirty="0" err="1">
                          <a:solidFill>
                            <a:srgbClr val="495354"/>
                          </a:solidFill>
                          <a:effectLst/>
                        </a:rPr>
                        <a:t>the</a:t>
                      </a:r>
                      <a:r>
                        <a:rPr lang="de-CH" sz="2000" b="1" i="1" dirty="0">
                          <a:solidFill>
                            <a:srgbClr val="495354"/>
                          </a:solidFill>
                          <a:effectLst/>
                        </a:rPr>
                        <a:t> </a:t>
                      </a:r>
                      <a:r>
                        <a:rPr lang="de-CH" sz="2000" b="1" i="1" dirty="0" err="1">
                          <a:solidFill>
                            <a:srgbClr val="495354"/>
                          </a:solidFill>
                          <a:effectLst/>
                        </a:rPr>
                        <a:t>cervical</a:t>
                      </a:r>
                      <a:r>
                        <a:rPr lang="de-CH" sz="2000" b="1" i="1" dirty="0">
                          <a:solidFill>
                            <a:srgbClr val="495354"/>
                          </a:solidFill>
                          <a:effectLst/>
                        </a:rPr>
                        <a:t> </a:t>
                      </a:r>
                      <a:r>
                        <a:rPr lang="de-CH" sz="2000" b="1" i="1" dirty="0" err="1">
                          <a:solidFill>
                            <a:srgbClr val="495354"/>
                          </a:solidFill>
                          <a:effectLst/>
                        </a:rPr>
                        <a:t>plexus</a:t>
                      </a:r>
                      <a:r>
                        <a:rPr lang="de-CH" sz="2000" b="1" i="1" dirty="0">
                          <a:solidFill>
                            <a:srgbClr val="495354"/>
                          </a:solidFill>
                          <a:effectLst/>
                        </a:rPr>
                        <a:t> (C1-2):</a:t>
                      </a:r>
                      <a:br>
                        <a:rPr lang="de-CH" sz="2000" b="1" dirty="0">
                          <a:solidFill>
                            <a:srgbClr val="495354"/>
                          </a:solidFill>
                          <a:effectLst/>
                        </a:rPr>
                      </a:br>
                      <a:r>
                        <a:rPr lang="de-CH" sz="2000" b="1" dirty="0">
                          <a:solidFill>
                            <a:srgbClr val="495354"/>
                          </a:solidFill>
                          <a:effectLst/>
                        </a:rPr>
                        <a:t>Meningeal </a:t>
                      </a:r>
                      <a:r>
                        <a:rPr lang="de-CH" sz="2000" b="1" dirty="0" err="1">
                          <a:solidFill>
                            <a:srgbClr val="495354"/>
                          </a:solidFill>
                          <a:effectLst/>
                        </a:rPr>
                        <a:t>branch</a:t>
                      </a:r>
                      <a:br>
                        <a:rPr lang="de-CH" sz="2000" b="1" dirty="0">
                          <a:solidFill>
                            <a:srgbClr val="495354"/>
                          </a:solidFill>
                          <a:effectLst/>
                        </a:rPr>
                      </a:br>
                      <a:r>
                        <a:rPr lang="de-CH" sz="2000" b="1" dirty="0">
                          <a:solidFill>
                            <a:srgbClr val="495354"/>
                          </a:solidFill>
                          <a:effectLst/>
                        </a:rPr>
                        <a:t>Superior root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ansa</a:t>
                      </a:r>
                      <a:r>
                        <a:rPr lang="de-CH" sz="2000" b="1" dirty="0">
                          <a:solidFill>
                            <a:srgbClr val="495354"/>
                          </a:solidFill>
                          <a:effectLst/>
                        </a:rPr>
                        <a:t> cervicalis</a:t>
                      </a:r>
                      <a:br>
                        <a:rPr lang="de-CH" sz="2000" b="1" dirty="0">
                          <a:solidFill>
                            <a:srgbClr val="495354"/>
                          </a:solidFill>
                          <a:effectLst/>
                        </a:rPr>
                      </a:br>
                      <a:r>
                        <a:rPr lang="de-CH" sz="2000" b="1" dirty="0" err="1">
                          <a:solidFill>
                            <a:srgbClr val="495354"/>
                          </a:solidFill>
                          <a:effectLst/>
                        </a:rPr>
                        <a:t>Thyrohyoid</a:t>
                      </a:r>
                      <a:r>
                        <a:rPr lang="de-CH" sz="2000" b="1" dirty="0">
                          <a:solidFill>
                            <a:srgbClr val="495354"/>
                          </a:solidFill>
                          <a:effectLst/>
                        </a:rPr>
                        <a:t> </a:t>
                      </a:r>
                      <a:r>
                        <a:rPr lang="de-CH" sz="2000" b="1" dirty="0" err="1">
                          <a:solidFill>
                            <a:srgbClr val="495354"/>
                          </a:solidFill>
                          <a:effectLst/>
                        </a:rPr>
                        <a:t>branch</a:t>
                      </a:r>
                      <a:r>
                        <a:rPr lang="de-CH" sz="2000" b="1" dirty="0">
                          <a:solidFill>
                            <a:srgbClr val="495354"/>
                          </a:solidFill>
                          <a:effectLst/>
                        </a:rPr>
                        <a:t> </a:t>
                      </a:r>
                      <a:br>
                        <a:rPr lang="de-CH" sz="2000" b="1" dirty="0">
                          <a:solidFill>
                            <a:srgbClr val="495354"/>
                          </a:solidFill>
                          <a:effectLst/>
                        </a:rPr>
                      </a:br>
                      <a:r>
                        <a:rPr lang="de-CH" sz="2000" b="1" dirty="0" err="1">
                          <a:solidFill>
                            <a:srgbClr val="495354"/>
                          </a:solidFill>
                          <a:effectLst/>
                        </a:rPr>
                        <a:t>Geniohyoid</a:t>
                      </a:r>
                      <a:r>
                        <a:rPr lang="de-CH" sz="2000" b="1" dirty="0">
                          <a:solidFill>
                            <a:srgbClr val="495354"/>
                          </a:solidFill>
                          <a:effectLst/>
                        </a:rPr>
                        <a:t> </a:t>
                      </a:r>
                      <a:r>
                        <a:rPr lang="de-CH" sz="2000" b="1" dirty="0" err="1">
                          <a:solidFill>
                            <a:srgbClr val="495354"/>
                          </a:solidFill>
                          <a:effectLst/>
                        </a:rPr>
                        <a:t>branch</a:t>
                      </a:r>
                      <a:r>
                        <a:rPr lang="de-CH" sz="2000" b="1" dirty="0">
                          <a:solidFill>
                            <a:srgbClr val="495354"/>
                          </a:solidFill>
                          <a:effectLst/>
                        </a:rPr>
                        <a:t> </a:t>
                      </a:r>
                    </a:p>
                  </a:txBody>
                  <a:tcPr marL="73389" marR="73389" marT="48926" marB="489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135852690"/>
                  </a:ext>
                </a:extLst>
              </a:tr>
              <a:tr h="1937728">
                <a:tc>
                  <a:txBody>
                    <a:bodyPr/>
                    <a:lstStyle/>
                    <a:p>
                      <a:pPr algn="l" fontAlgn="t">
                        <a:buNone/>
                      </a:pPr>
                      <a:r>
                        <a:rPr lang="de-CH" sz="2800" b="1" dirty="0" err="1">
                          <a:solidFill>
                            <a:schemeClr val="accent6">
                              <a:lumMod val="50000"/>
                            </a:schemeClr>
                          </a:solidFill>
                          <a:effectLst/>
                          <a:latin typeface="PlutoSansMedium"/>
                        </a:rPr>
                        <a:t>Function</a:t>
                      </a:r>
                      <a:endParaRPr lang="de-CH" sz="2800" b="1" dirty="0">
                        <a:solidFill>
                          <a:schemeClr val="accent6">
                            <a:lumMod val="50000"/>
                          </a:schemeClr>
                        </a:solidFill>
                        <a:effectLst/>
                        <a:latin typeface="PlutoSansMedium"/>
                      </a:endParaRPr>
                    </a:p>
                  </a:txBody>
                  <a:tcPr marL="73389" marR="73389" marT="48926" marB="489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l" fontAlgn="t">
                        <a:buNone/>
                      </a:pPr>
                      <a:r>
                        <a:rPr lang="de-CH" sz="2000" b="1" dirty="0">
                          <a:solidFill>
                            <a:srgbClr val="495354"/>
                          </a:solidFill>
                          <a:effectLst/>
                          <a:latin typeface="PlutoSansMedium"/>
                        </a:rPr>
                        <a:t>Motor </a:t>
                      </a:r>
                      <a:r>
                        <a:rPr lang="de-CH" sz="2000" b="1" dirty="0" err="1">
                          <a:solidFill>
                            <a:srgbClr val="495354"/>
                          </a:solidFill>
                          <a:effectLst/>
                          <a:latin typeface="PlutoSansMedium"/>
                        </a:rPr>
                        <a:t>innervation</a:t>
                      </a:r>
                      <a:r>
                        <a:rPr lang="de-CH" sz="2000" b="1" dirty="0">
                          <a:solidFill>
                            <a:srgbClr val="495354"/>
                          </a:solidFill>
                          <a:effectLst/>
                        </a:rPr>
                        <a:t>:</a:t>
                      </a:r>
                      <a:br>
                        <a:rPr lang="de-CH" sz="2000" b="1" dirty="0">
                          <a:solidFill>
                            <a:srgbClr val="495354"/>
                          </a:solidFill>
                          <a:effectLst/>
                        </a:rPr>
                      </a:br>
                      <a:r>
                        <a:rPr lang="de-CH" sz="2000" b="1" dirty="0" err="1">
                          <a:solidFill>
                            <a:srgbClr val="495354"/>
                          </a:solidFill>
                          <a:effectLst/>
                        </a:rPr>
                        <a:t>Extrinsic</a:t>
                      </a:r>
                      <a:r>
                        <a:rPr lang="de-CH" sz="2000" b="1" dirty="0">
                          <a:solidFill>
                            <a:srgbClr val="495354"/>
                          </a:solidFill>
                          <a:effectLst/>
                        </a:rPr>
                        <a:t> </a:t>
                      </a:r>
                      <a:r>
                        <a:rPr lang="de-CH" sz="2000" b="1" dirty="0" err="1">
                          <a:solidFill>
                            <a:srgbClr val="495354"/>
                          </a:solidFill>
                          <a:effectLst/>
                        </a:rPr>
                        <a:t>muscles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the</a:t>
                      </a:r>
                      <a:r>
                        <a:rPr lang="de-CH" sz="2000" b="1" dirty="0">
                          <a:solidFill>
                            <a:srgbClr val="495354"/>
                          </a:solidFill>
                          <a:effectLst/>
                        </a:rPr>
                        <a:t> </a:t>
                      </a:r>
                      <a:r>
                        <a:rPr lang="de-CH" sz="2000" b="1" dirty="0" err="1">
                          <a:solidFill>
                            <a:srgbClr val="495354"/>
                          </a:solidFill>
                          <a:effectLst/>
                        </a:rPr>
                        <a:t>tongue</a:t>
                      </a:r>
                      <a:r>
                        <a:rPr lang="de-CH" sz="2000" b="1" dirty="0">
                          <a:solidFill>
                            <a:srgbClr val="495354"/>
                          </a:solidFill>
                          <a:effectLst/>
                        </a:rPr>
                        <a:t>: </a:t>
                      </a:r>
                      <a:r>
                        <a:rPr lang="de-CH" sz="2000" b="1" dirty="0" err="1">
                          <a:solidFill>
                            <a:srgbClr val="495354"/>
                          </a:solidFill>
                          <a:effectLst/>
                        </a:rPr>
                        <a:t>genioglossus</a:t>
                      </a:r>
                      <a:r>
                        <a:rPr lang="de-CH" sz="2000" b="1" dirty="0">
                          <a:solidFill>
                            <a:srgbClr val="495354"/>
                          </a:solidFill>
                          <a:effectLst/>
                        </a:rPr>
                        <a:t>, </a:t>
                      </a:r>
                      <a:r>
                        <a:rPr lang="de-CH" sz="2000" b="1" dirty="0" err="1">
                          <a:solidFill>
                            <a:srgbClr val="495354"/>
                          </a:solidFill>
                          <a:effectLst/>
                        </a:rPr>
                        <a:t>hyoglossus</a:t>
                      </a:r>
                      <a:r>
                        <a:rPr lang="de-CH" sz="2000" b="1" dirty="0">
                          <a:solidFill>
                            <a:srgbClr val="495354"/>
                          </a:solidFill>
                          <a:effectLst/>
                        </a:rPr>
                        <a:t> and </a:t>
                      </a:r>
                      <a:r>
                        <a:rPr lang="de-CH" sz="2000" b="1" dirty="0" err="1">
                          <a:solidFill>
                            <a:srgbClr val="495354"/>
                          </a:solidFill>
                          <a:effectLst/>
                        </a:rPr>
                        <a:t>styloglossus</a:t>
                      </a:r>
                      <a:br>
                        <a:rPr lang="de-CH" sz="2000" b="1" dirty="0">
                          <a:solidFill>
                            <a:srgbClr val="495354"/>
                          </a:solidFill>
                          <a:effectLst/>
                        </a:rPr>
                      </a:br>
                      <a:r>
                        <a:rPr lang="de-CH" sz="2000" b="1" dirty="0" err="1">
                          <a:solidFill>
                            <a:srgbClr val="495354"/>
                          </a:solidFill>
                          <a:effectLst/>
                        </a:rPr>
                        <a:t>Intrinsic</a:t>
                      </a:r>
                      <a:r>
                        <a:rPr lang="de-CH" sz="2000" b="1" dirty="0">
                          <a:solidFill>
                            <a:srgbClr val="495354"/>
                          </a:solidFill>
                          <a:effectLst/>
                        </a:rPr>
                        <a:t> </a:t>
                      </a:r>
                      <a:r>
                        <a:rPr lang="de-CH" sz="2000" b="1" dirty="0" err="1">
                          <a:solidFill>
                            <a:srgbClr val="495354"/>
                          </a:solidFill>
                          <a:effectLst/>
                        </a:rPr>
                        <a:t>muscles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the</a:t>
                      </a:r>
                      <a:r>
                        <a:rPr lang="de-CH" sz="2000" b="1" dirty="0">
                          <a:solidFill>
                            <a:srgbClr val="495354"/>
                          </a:solidFill>
                          <a:effectLst/>
                        </a:rPr>
                        <a:t> </a:t>
                      </a:r>
                      <a:r>
                        <a:rPr lang="de-CH" sz="2000" b="1" dirty="0" err="1">
                          <a:solidFill>
                            <a:srgbClr val="495354"/>
                          </a:solidFill>
                          <a:effectLst/>
                        </a:rPr>
                        <a:t>tongue</a:t>
                      </a:r>
                      <a:r>
                        <a:rPr lang="de-CH" sz="2000" b="1" dirty="0">
                          <a:solidFill>
                            <a:srgbClr val="495354"/>
                          </a:solidFill>
                          <a:effectLst/>
                        </a:rPr>
                        <a:t>: superior longitudinal </a:t>
                      </a:r>
                      <a:r>
                        <a:rPr lang="de-CH" sz="2000" b="1" dirty="0" err="1">
                          <a:solidFill>
                            <a:srgbClr val="495354"/>
                          </a:solidFill>
                          <a:effectLst/>
                        </a:rPr>
                        <a:t>lingual</a:t>
                      </a:r>
                      <a:r>
                        <a:rPr lang="de-CH" sz="2000" b="1" dirty="0">
                          <a:solidFill>
                            <a:srgbClr val="495354"/>
                          </a:solidFill>
                          <a:effectLst/>
                        </a:rPr>
                        <a:t>, inferior longitudinal </a:t>
                      </a:r>
                      <a:r>
                        <a:rPr lang="de-CH" sz="2000" b="1" dirty="0" err="1">
                          <a:solidFill>
                            <a:srgbClr val="495354"/>
                          </a:solidFill>
                          <a:effectLst/>
                        </a:rPr>
                        <a:t>lingual</a:t>
                      </a:r>
                      <a:r>
                        <a:rPr lang="de-CH" sz="2000" b="1" dirty="0">
                          <a:solidFill>
                            <a:srgbClr val="495354"/>
                          </a:solidFill>
                          <a:effectLst/>
                        </a:rPr>
                        <a:t>, </a:t>
                      </a:r>
                      <a:r>
                        <a:rPr lang="de-CH" sz="2000" b="1" dirty="0" err="1">
                          <a:solidFill>
                            <a:srgbClr val="495354"/>
                          </a:solidFill>
                          <a:effectLst/>
                        </a:rPr>
                        <a:t>transversus</a:t>
                      </a:r>
                      <a:r>
                        <a:rPr lang="de-CH" sz="2000" b="1" dirty="0">
                          <a:solidFill>
                            <a:srgbClr val="495354"/>
                          </a:solidFill>
                          <a:effectLst/>
                        </a:rPr>
                        <a:t> </a:t>
                      </a:r>
                      <a:r>
                        <a:rPr lang="de-CH" sz="2000" b="1" dirty="0" err="1">
                          <a:solidFill>
                            <a:srgbClr val="495354"/>
                          </a:solidFill>
                          <a:effectLst/>
                        </a:rPr>
                        <a:t>linguae</a:t>
                      </a:r>
                      <a:r>
                        <a:rPr lang="de-CH" sz="2000" b="1" dirty="0">
                          <a:solidFill>
                            <a:srgbClr val="495354"/>
                          </a:solidFill>
                          <a:effectLst/>
                        </a:rPr>
                        <a:t> and </a:t>
                      </a:r>
                      <a:r>
                        <a:rPr lang="de-CH" sz="2000" b="1" dirty="0" err="1">
                          <a:solidFill>
                            <a:srgbClr val="495354"/>
                          </a:solidFill>
                          <a:effectLst/>
                        </a:rPr>
                        <a:t>verticalis</a:t>
                      </a:r>
                      <a:r>
                        <a:rPr lang="de-CH" sz="2000" b="1" dirty="0">
                          <a:solidFill>
                            <a:srgbClr val="495354"/>
                          </a:solidFill>
                          <a:effectLst/>
                        </a:rPr>
                        <a:t> </a:t>
                      </a:r>
                      <a:r>
                        <a:rPr lang="de-CH" sz="2000" b="1" dirty="0" err="1">
                          <a:solidFill>
                            <a:srgbClr val="495354"/>
                          </a:solidFill>
                          <a:effectLst/>
                        </a:rPr>
                        <a:t>linguae</a:t>
                      </a:r>
                      <a:r>
                        <a:rPr lang="de-CH" sz="2000" b="1" dirty="0">
                          <a:solidFill>
                            <a:srgbClr val="495354"/>
                          </a:solidFill>
                          <a:effectLst/>
                        </a:rPr>
                        <a:t> </a:t>
                      </a:r>
                      <a:r>
                        <a:rPr lang="de-CH" sz="2000" b="1" dirty="0" err="1">
                          <a:solidFill>
                            <a:srgbClr val="495354"/>
                          </a:solidFill>
                          <a:effectLst/>
                        </a:rPr>
                        <a:t>muscle</a:t>
                      </a:r>
                      <a:endParaRPr lang="de-CH" sz="2000" b="1" dirty="0">
                        <a:solidFill>
                          <a:srgbClr val="495354"/>
                        </a:solidFill>
                        <a:effectLst/>
                      </a:endParaRPr>
                    </a:p>
                  </a:txBody>
                  <a:tcPr marL="73389" marR="73389" marT="48926" marB="489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38055876"/>
                  </a:ext>
                </a:extLst>
              </a:tr>
            </a:tbl>
          </a:graphicData>
        </a:graphic>
      </p:graphicFrame>
    </p:spTree>
    <p:extLst>
      <p:ext uri="{BB962C8B-B14F-4D97-AF65-F5344CB8AC3E}">
        <p14:creationId xmlns:p14="http://schemas.microsoft.com/office/powerpoint/2010/main" val="31044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Ways to Instantly Stimulate Your Vagus Nerve to Relieve Inflamma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92" y="162065"/>
            <a:ext cx="6834961" cy="6564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92898" y="1382751"/>
            <a:ext cx="4899101" cy="2308324"/>
          </a:xfrm>
          <a:prstGeom prst="rect">
            <a:avLst/>
          </a:prstGeom>
          <a:noFill/>
        </p:spPr>
        <p:txBody>
          <a:bodyPr wrap="square" rtlCol="0">
            <a:spAutoFit/>
          </a:bodyPr>
          <a:lstStyle/>
          <a:p>
            <a:pPr algn="ctr"/>
            <a:r>
              <a:rPr lang="en-US" sz="3600" b="1" dirty="0">
                <a:solidFill>
                  <a:srgbClr val="C00000"/>
                </a:solidFill>
              </a:rPr>
              <a:t>THANK YOU</a:t>
            </a:r>
          </a:p>
          <a:p>
            <a:pPr algn="ctr"/>
            <a:endParaRPr lang="en-US" sz="3600" b="1" dirty="0">
              <a:solidFill>
                <a:srgbClr val="C00000"/>
              </a:solidFill>
            </a:endParaRPr>
          </a:p>
          <a:p>
            <a:pPr algn="ctr"/>
            <a:endParaRPr lang="en-US" sz="3600" b="1" dirty="0">
              <a:solidFill>
                <a:srgbClr val="C00000"/>
              </a:solidFill>
            </a:endParaRPr>
          </a:p>
          <a:p>
            <a:pPr algn="ctr"/>
            <a:r>
              <a:rPr lang="en-US" sz="3600" b="1" dirty="0">
                <a:solidFill>
                  <a:srgbClr val="C00000"/>
                </a:solidFill>
              </a:rPr>
              <a:t>QUESTIONS?</a:t>
            </a:r>
            <a:endParaRPr lang="el-GR" sz="3600" b="1" dirty="0">
              <a:solidFill>
                <a:srgbClr val="C00000"/>
              </a:solidFill>
            </a:endParaRPr>
          </a:p>
        </p:txBody>
      </p:sp>
    </p:spTree>
    <p:extLst>
      <p:ext uri="{BB962C8B-B14F-4D97-AF65-F5344CB8AC3E}">
        <p14:creationId xmlns:p14="http://schemas.microsoft.com/office/powerpoint/2010/main" val="49543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7C5E33-17D8-30E9-418D-2574ABE4D6ED}"/>
              </a:ext>
            </a:extLst>
          </p:cNvPr>
          <p:cNvSpPr>
            <a:spLocks noGrp="1"/>
          </p:cNvSpPr>
          <p:nvPr>
            <p:ph type="title"/>
          </p:nvPr>
        </p:nvSpPr>
        <p:spPr>
          <a:xfrm>
            <a:off x="756356" y="79022"/>
            <a:ext cx="4639733" cy="1027289"/>
          </a:xfrm>
        </p:spPr>
        <p:txBody>
          <a:bodyPr>
            <a:normAutofit/>
          </a:bodyPr>
          <a:lstStyle/>
          <a:p>
            <a:r>
              <a:rPr lang="de-CH" sz="3200" b="1" dirty="0" err="1">
                <a:solidFill>
                  <a:schemeClr val="accent6">
                    <a:lumMod val="50000"/>
                  </a:schemeClr>
                </a:solidFill>
              </a:rPr>
              <a:t>Ventricles</a:t>
            </a:r>
            <a:r>
              <a:rPr lang="de-CH" sz="3200" b="1" dirty="0">
                <a:solidFill>
                  <a:schemeClr val="accent6">
                    <a:lumMod val="50000"/>
                  </a:schemeClr>
                </a:solidFill>
              </a:rPr>
              <a:t> </a:t>
            </a:r>
            <a:r>
              <a:rPr lang="de-CH" sz="3200" b="1" dirty="0" err="1">
                <a:solidFill>
                  <a:schemeClr val="accent6">
                    <a:lumMod val="50000"/>
                  </a:schemeClr>
                </a:solidFill>
              </a:rPr>
              <a:t>of</a:t>
            </a:r>
            <a:r>
              <a:rPr lang="de-CH" sz="3200" b="1" dirty="0">
                <a:solidFill>
                  <a:schemeClr val="accent6">
                    <a:lumMod val="50000"/>
                  </a:schemeClr>
                </a:solidFill>
              </a:rPr>
              <a:t> </a:t>
            </a:r>
            <a:r>
              <a:rPr lang="de-CH" sz="3200" b="1" dirty="0" err="1">
                <a:solidFill>
                  <a:schemeClr val="accent6">
                    <a:lumMod val="50000"/>
                  </a:schemeClr>
                </a:solidFill>
              </a:rPr>
              <a:t>the</a:t>
            </a:r>
            <a:r>
              <a:rPr lang="de-CH" sz="3200" b="1" dirty="0">
                <a:solidFill>
                  <a:schemeClr val="accent6">
                    <a:lumMod val="50000"/>
                  </a:schemeClr>
                </a:solidFill>
              </a:rPr>
              <a:t> </a:t>
            </a:r>
            <a:r>
              <a:rPr lang="de-CH" sz="3200" b="1" dirty="0" err="1">
                <a:solidFill>
                  <a:schemeClr val="accent6">
                    <a:lumMod val="50000"/>
                  </a:schemeClr>
                </a:solidFill>
              </a:rPr>
              <a:t>brain</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AE0EE3DA-6113-C524-BF41-30F12765AA2B}"/>
              </a:ext>
            </a:extLst>
          </p:cNvPr>
          <p:cNvSpPr>
            <a:spLocks noGrp="1"/>
          </p:cNvSpPr>
          <p:nvPr>
            <p:ph idx="1"/>
          </p:nvPr>
        </p:nvSpPr>
        <p:spPr>
          <a:xfrm>
            <a:off x="372534" y="801511"/>
            <a:ext cx="4639733" cy="5892800"/>
          </a:xfrm>
        </p:spPr>
        <p:txBody>
          <a:bodyPr>
            <a:normAutofit/>
          </a:bodyPr>
          <a:lstStyle/>
          <a:p>
            <a:pPr algn="just"/>
            <a:r>
              <a:rPr lang="de-CH" dirty="0"/>
              <a:t>The </a:t>
            </a:r>
            <a:r>
              <a:rPr lang="de-CH" dirty="0" err="1"/>
              <a:t>ventricles</a:t>
            </a:r>
            <a:r>
              <a:rPr lang="de-CH" dirty="0"/>
              <a:t> </a:t>
            </a:r>
            <a:r>
              <a:rPr lang="de-CH" dirty="0" err="1"/>
              <a:t>of</a:t>
            </a:r>
            <a:r>
              <a:rPr lang="de-CH" dirty="0"/>
              <a:t> </a:t>
            </a:r>
            <a:r>
              <a:rPr lang="de-CH" dirty="0" err="1"/>
              <a:t>the</a:t>
            </a:r>
            <a:r>
              <a:rPr lang="de-CH" dirty="0"/>
              <a:t> </a:t>
            </a:r>
            <a:r>
              <a:rPr lang="de-CH" dirty="0" err="1"/>
              <a:t>brain</a:t>
            </a:r>
            <a:r>
              <a:rPr lang="de-CH" dirty="0"/>
              <a:t> </a:t>
            </a:r>
            <a:r>
              <a:rPr lang="de-CH" dirty="0" err="1"/>
              <a:t>are</a:t>
            </a:r>
            <a:r>
              <a:rPr lang="de-CH" dirty="0"/>
              <a:t> an </a:t>
            </a:r>
            <a:r>
              <a:rPr lang="de-CH" dirty="0" err="1"/>
              <a:t>interconnected</a:t>
            </a:r>
            <a:r>
              <a:rPr lang="de-CH" dirty="0"/>
              <a:t> network </a:t>
            </a:r>
            <a:r>
              <a:rPr lang="de-CH" dirty="0" err="1"/>
              <a:t>of</a:t>
            </a:r>
            <a:r>
              <a:rPr lang="de-CH" dirty="0"/>
              <a:t> </a:t>
            </a:r>
            <a:r>
              <a:rPr lang="de-CH" dirty="0" err="1"/>
              <a:t>cavities</a:t>
            </a:r>
            <a:r>
              <a:rPr lang="de-CH" dirty="0"/>
              <a:t> </a:t>
            </a:r>
            <a:r>
              <a:rPr lang="de-CH" dirty="0" err="1"/>
              <a:t>filled</a:t>
            </a:r>
            <a:r>
              <a:rPr lang="de-CH" dirty="0"/>
              <a:t> </a:t>
            </a:r>
            <a:r>
              <a:rPr lang="de-CH" dirty="0" err="1"/>
              <a:t>with</a:t>
            </a:r>
            <a:r>
              <a:rPr lang="de-CH" dirty="0"/>
              <a:t> </a:t>
            </a:r>
            <a:r>
              <a:rPr lang="de-CH" dirty="0" err="1"/>
              <a:t>cerebrospinal</a:t>
            </a:r>
            <a:r>
              <a:rPr lang="de-CH" dirty="0"/>
              <a:t> fluid (CSF) </a:t>
            </a:r>
            <a:r>
              <a:rPr lang="de-CH" dirty="0" err="1"/>
              <a:t>located</a:t>
            </a:r>
            <a:r>
              <a:rPr lang="de-CH" dirty="0"/>
              <a:t> </a:t>
            </a:r>
            <a:r>
              <a:rPr lang="de-CH" dirty="0" err="1"/>
              <a:t>within</a:t>
            </a:r>
            <a:r>
              <a:rPr lang="de-CH" dirty="0"/>
              <a:t> </a:t>
            </a:r>
            <a:r>
              <a:rPr lang="de-CH" dirty="0" err="1"/>
              <a:t>the</a:t>
            </a:r>
            <a:r>
              <a:rPr lang="de-CH" dirty="0"/>
              <a:t> </a:t>
            </a:r>
            <a:r>
              <a:rPr lang="de-CH" dirty="0" err="1"/>
              <a:t>brain</a:t>
            </a:r>
            <a:r>
              <a:rPr lang="de-CH" dirty="0"/>
              <a:t> </a:t>
            </a:r>
            <a:r>
              <a:rPr lang="de-CH" dirty="0" err="1"/>
              <a:t>parenchyma</a:t>
            </a:r>
            <a:r>
              <a:rPr lang="de-CH" dirty="0"/>
              <a:t>.</a:t>
            </a:r>
          </a:p>
          <a:p>
            <a:pPr algn="just"/>
            <a:r>
              <a:rPr lang="de-CH" dirty="0"/>
              <a:t>The </a:t>
            </a:r>
            <a:r>
              <a:rPr lang="de-CH" dirty="0" err="1"/>
              <a:t>ventricular</a:t>
            </a:r>
            <a:r>
              <a:rPr lang="de-CH" dirty="0"/>
              <a:t> </a:t>
            </a:r>
            <a:r>
              <a:rPr lang="de-CH" dirty="0" err="1"/>
              <a:t>system</a:t>
            </a:r>
            <a:r>
              <a:rPr lang="de-CH" dirty="0"/>
              <a:t> </a:t>
            </a:r>
            <a:r>
              <a:rPr lang="de-CH" dirty="0" err="1"/>
              <a:t>consists</a:t>
            </a:r>
            <a:r>
              <a:rPr lang="de-CH" dirty="0"/>
              <a:t> </a:t>
            </a:r>
            <a:r>
              <a:rPr lang="de-CH" dirty="0" err="1"/>
              <a:t>of</a:t>
            </a:r>
            <a:r>
              <a:rPr lang="de-CH" dirty="0"/>
              <a:t> </a:t>
            </a:r>
          </a:p>
          <a:p>
            <a:pPr algn="just"/>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two</a:t>
            </a:r>
            <a:r>
              <a:rPr lang="de-CH" sz="2400" b="1" dirty="0">
                <a:solidFill>
                  <a:schemeClr val="accent6">
                    <a:lumMod val="50000"/>
                  </a:schemeClr>
                </a:solidFill>
              </a:rPr>
              <a:t> lateral </a:t>
            </a:r>
            <a:r>
              <a:rPr lang="de-CH" sz="2400" b="1" dirty="0" err="1">
                <a:solidFill>
                  <a:schemeClr val="accent6">
                    <a:lumMod val="50000"/>
                  </a:schemeClr>
                </a:solidFill>
              </a:rPr>
              <a:t>ventricles</a:t>
            </a:r>
            <a:r>
              <a:rPr lang="de-CH" sz="2400" b="1" dirty="0">
                <a:solidFill>
                  <a:schemeClr val="accent6">
                    <a:lumMod val="50000"/>
                  </a:schemeClr>
                </a:solidFill>
              </a:rPr>
              <a:t>,</a:t>
            </a:r>
          </a:p>
          <a:p>
            <a:pPr algn="just"/>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third</a:t>
            </a:r>
            <a:r>
              <a:rPr lang="de-CH" sz="2400" b="1" dirty="0">
                <a:solidFill>
                  <a:schemeClr val="accent6">
                    <a:lumMod val="50000"/>
                  </a:schemeClr>
                </a:solidFill>
              </a:rPr>
              <a:t> </a:t>
            </a:r>
            <a:r>
              <a:rPr lang="de-CH" sz="2400" b="1" dirty="0" err="1">
                <a:solidFill>
                  <a:schemeClr val="accent6">
                    <a:lumMod val="50000"/>
                  </a:schemeClr>
                </a:solidFill>
              </a:rPr>
              <a:t>ventricle</a:t>
            </a:r>
            <a:endParaRPr lang="de-CH" sz="2400" b="1" dirty="0">
              <a:solidFill>
                <a:schemeClr val="accent6">
                  <a:lumMod val="50000"/>
                </a:schemeClr>
              </a:solidFill>
            </a:endParaRPr>
          </a:p>
          <a:p>
            <a:pPr algn="just"/>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fourth</a:t>
            </a:r>
            <a:r>
              <a:rPr lang="de-CH" sz="2400" b="1" dirty="0">
                <a:solidFill>
                  <a:schemeClr val="accent6">
                    <a:lumMod val="50000"/>
                  </a:schemeClr>
                </a:solidFill>
              </a:rPr>
              <a:t> </a:t>
            </a:r>
            <a:r>
              <a:rPr lang="de-CH" sz="2400" b="1" dirty="0" err="1">
                <a:solidFill>
                  <a:schemeClr val="accent6">
                    <a:lumMod val="50000"/>
                  </a:schemeClr>
                </a:solidFill>
              </a:rPr>
              <a:t>ventricle</a:t>
            </a:r>
            <a:r>
              <a:rPr lang="de-CH" sz="2400" b="1" dirty="0">
                <a:solidFill>
                  <a:schemeClr val="accent6">
                    <a:lumMod val="50000"/>
                  </a:schemeClr>
                </a:solidFill>
              </a:rPr>
              <a:t>. </a:t>
            </a:r>
          </a:p>
          <a:p>
            <a:pPr algn="just"/>
            <a:r>
              <a:rPr lang="de-CH" dirty="0"/>
              <a:t>The </a:t>
            </a:r>
            <a:r>
              <a:rPr lang="de-CH" dirty="0" err="1"/>
              <a:t>choroid</a:t>
            </a:r>
            <a:r>
              <a:rPr lang="de-CH" dirty="0"/>
              <a:t> </a:t>
            </a:r>
            <a:r>
              <a:rPr lang="de-CH" dirty="0" err="1"/>
              <a:t>plexuses</a:t>
            </a:r>
            <a:r>
              <a:rPr lang="de-CH" dirty="0"/>
              <a:t>, </a:t>
            </a:r>
            <a:r>
              <a:rPr lang="de-CH" dirty="0" err="1"/>
              <a:t>located</a:t>
            </a:r>
            <a:r>
              <a:rPr lang="de-CH" dirty="0"/>
              <a:t> </a:t>
            </a:r>
            <a:r>
              <a:rPr lang="de-CH" dirty="0" err="1"/>
              <a:t>within</a:t>
            </a:r>
            <a:r>
              <a:rPr lang="de-CH" dirty="0"/>
              <a:t> </a:t>
            </a:r>
            <a:r>
              <a:rPr lang="de-CH" dirty="0" err="1"/>
              <a:t>each</a:t>
            </a:r>
            <a:r>
              <a:rPr lang="de-CH" dirty="0"/>
              <a:t> </a:t>
            </a:r>
            <a:r>
              <a:rPr lang="de-CH" dirty="0" err="1"/>
              <a:t>ventricle</a:t>
            </a:r>
            <a:r>
              <a:rPr lang="de-CH" dirty="0"/>
              <a:t>, </a:t>
            </a:r>
            <a:r>
              <a:rPr lang="de-CH" dirty="0" err="1"/>
              <a:t>produce</a:t>
            </a:r>
            <a:r>
              <a:rPr lang="de-CH" dirty="0"/>
              <a:t> CSF </a:t>
            </a:r>
            <a:r>
              <a:rPr lang="de-CH" dirty="0" err="1"/>
              <a:t>which</a:t>
            </a:r>
            <a:r>
              <a:rPr lang="de-CH" dirty="0"/>
              <a:t> </a:t>
            </a:r>
            <a:r>
              <a:rPr lang="de-CH" dirty="0" err="1"/>
              <a:t>fills</a:t>
            </a:r>
            <a:r>
              <a:rPr lang="de-CH" dirty="0"/>
              <a:t> </a:t>
            </a:r>
            <a:r>
              <a:rPr lang="de-CH" dirty="0" err="1"/>
              <a:t>the</a:t>
            </a:r>
            <a:r>
              <a:rPr lang="de-CH" dirty="0"/>
              <a:t> </a:t>
            </a:r>
            <a:r>
              <a:rPr lang="de-CH" dirty="0" err="1"/>
              <a:t>ventricles</a:t>
            </a:r>
            <a:r>
              <a:rPr lang="de-CH" dirty="0"/>
              <a:t> and </a:t>
            </a:r>
            <a:r>
              <a:rPr lang="de-CH" dirty="0" err="1"/>
              <a:t>subarachnoid</a:t>
            </a:r>
            <a:r>
              <a:rPr lang="de-CH" dirty="0"/>
              <a:t> </a:t>
            </a:r>
            <a:r>
              <a:rPr lang="de-CH" dirty="0" err="1"/>
              <a:t>space</a:t>
            </a:r>
            <a:r>
              <a:rPr lang="de-CH" dirty="0"/>
              <a:t>. This fluid </a:t>
            </a:r>
            <a:r>
              <a:rPr lang="de-CH" dirty="0" err="1"/>
              <a:t>cushions</a:t>
            </a:r>
            <a:r>
              <a:rPr lang="de-CH" dirty="0"/>
              <a:t> </a:t>
            </a:r>
            <a:r>
              <a:rPr lang="de-CH" dirty="0" err="1"/>
              <a:t>the</a:t>
            </a:r>
            <a:r>
              <a:rPr lang="de-CH" dirty="0"/>
              <a:t> </a:t>
            </a:r>
            <a:r>
              <a:rPr lang="de-CH" dirty="0" err="1"/>
              <a:t>brain</a:t>
            </a:r>
            <a:r>
              <a:rPr lang="de-CH" dirty="0"/>
              <a:t> and spinal </a:t>
            </a:r>
            <a:r>
              <a:rPr lang="de-CH" dirty="0" err="1"/>
              <a:t>cord</a:t>
            </a:r>
            <a:r>
              <a:rPr lang="de-CH" dirty="0"/>
              <a:t> </a:t>
            </a:r>
            <a:r>
              <a:rPr lang="de-CH" dirty="0" err="1"/>
              <a:t>from</a:t>
            </a:r>
            <a:r>
              <a:rPr lang="de-CH" dirty="0"/>
              <a:t> </a:t>
            </a:r>
            <a:r>
              <a:rPr lang="de-CH" dirty="0" err="1"/>
              <a:t>injury</a:t>
            </a:r>
            <a:r>
              <a:rPr lang="de-CH" dirty="0"/>
              <a:t> and also </a:t>
            </a:r>
            <a:r>
              <a:rPr lang="de-CH" dirty="0" err="1"/>
              <a:t>serves</a:t>
            </a:r>
            <a:r>
              <a:rPr lang="de-CH" dirty="0"/>
              <a:t> </a:t>
            </a:r>
            <a:r>
              <a:rPr lang="de-CH" dirty="0" err="1"/>
              <a:t>as</a:t>
            </a:r>
            <a:r>
              <a:rPr lang="de-CH" dirty="0"/>
              <a:t> a </a:t>
            </a:r>
            <a:r>
              <a:rPr lang="de-CH" dirty="0" err="1"/>
              <a:t>nutrient</a:t>
            </a:r>
            <a:r>
              <a:rPr lang="de-CH" dirty="0"/>
              <a:t> </a:t>
            </a:r>
            <a:r>
              <a:rPr lang="de-CH" dirty="0" err="1"/>
              <a:t>delivery</a:t>
            </a:r>
            <a:r>
              <a:rPr lang="de-CH" dirty="0"/>
              <a:t> and </a:t>
            </a:r>
            <a:r>
              <a:rPr lang="de-CH" dirty="0" err="1"/>
              <a:t>waste</a:t>
            </a:r>
            <a:r>
              <a:rPr lang="de-CH" dirty="0"/>
              <a:t> </a:t>
            </a:r>
            <a:r>
              <a:rPr lang="de-CH" dirty="0" err="1"/>
              <a:t>removal</a:t>
            </a:r>
            <a:r>
              <a:rPr lang="de-CH" dirty="0"/>
              <a:t> </a:t>
            </a:r>
            <a:r>
              <a:rPr lang="de-CH" dirty="0" err="1"/>
              <a:t>system</a:t>
            </a:r>
            <a:r>
              <a:rPr lang="de-CH" dirty="0"/>
              <a:t> </a:t>
            </a:r>
            <a:r>
              <a:rPr lang="de-CH" dirty="0" err="1"/>
              <a:t>for</a:t>
            </a:r>
            <a:r>
              <a:rPr lang="de-CH" dirty="0"/>
              <a:t> </a:t>
            </a:r>
            <a:r>
              <a:rPr lang="de-CH" dirty="0" err="1"/>
              <a:t>the</a:t>
            </a:r>
            <a:r>
              <a:rPr lang="de-CH" dirty="0"/>
              <a:t> </a:t>
            </a:r>
            <a:r>
              <a:rPr lang="de-CH" dirty="0" err="1"/>
              <a:t>brain</a:t>
            </a:r>
            <a:r>
              <a:rPr lang="de-CH" dirty="0"/>
              <a:t>.</a:t>
            </a:r>
            <a:endParaRPr lang="el-GR" dirty="0"/>
          </a:p>
        </p:txBody>
      </p:sp>
      <p:pic>
        <p:nvPicPr>
          <p:cNvPr id="66562" name="Picture 2" descr="Ventricles of the brain">
            <a:extLst>
              <a:ext uri="{FF2B5EF4-FFF2-40B4-BE49-F238E27FC236}">
                <a16:creationId xmlns:a16="http://schemas.microsoft.com/office/drawing/2014/main" id="{5439B58A-4DCD-82E9-EE60-F23921DDB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689" y="79022"/>
            <a:ext cx="6858000" cy="669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29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D70A02A5-FC0D-A1D8-57E3-7189FA4506E9}"/>
              </a:ext>
            </a:extLst>
          </p:cNvPr>
          <p:cNvGraphicFramePr>
            <a:graphicFrameLocks noGrp="1"/>
          </p:cNvGraphicFramePr>
          <p:nvPr>
            <p:extLst>
              <p:ext uri="{D42A27DB-BD31-4B8C-83A1-F6EECF244321}">
                <p14:modId xmlns:p14="http://schemas.microsoft.com/office/powerpoint/2010/main" val="2759467053"/>
              </p:ext>
            </p:extLst>
          </p:nvPr>
        </p:nvGraphicFramePr>
        <p:xfrm>
          <a:off x="0" y="0"/>
          <a:ext cx="12033956" cy="7117118"/>
        </p:xfrm>
        <a:graphic>
          <a:graphicData uri="http://schemas.openxmlformats.org/drawingml/2006/table">
            <a:tbl>
              <a:tblPr/>
              <a:tblGrid>
                <a:gridCol w="2449689">
                  <a:extLst>
                    <a:ext uri="{9D8B030D-6E8A-4147-A177-3AD203B41FA5}">
                      <a16:colId xmlns:a16="http://schemas.microsoft.com/office/drawing/2014/main" val="210442403"/>
                    </a:ext>
                  </a:extLst>
                </a:gridCol>
                <a:gridCol w="9584267">
                  <a:extLst>
                    <a:ext uri="{9D8B030D-6E8A-4147-A177-3AD203B41FA5}">
                      <a16:colId xmlns:a16="http://schemas.microsoft.com/office/drawing/2014/main" val="1020003803"/>
                    </a:ext>
                  </a:extLst>
                </a:gridCol>
              </a:tblGrid>
              <a:tr h="275754">
                <a:tc gridSpan="2">
                  <a:txBody>
                    <a:bodyPr/>
                    <a:lstStyle/>
                    <a:p>
                      <a:pPr>
                        <a:buNone/>
                      </a:pPr>
                      <a:r>
                        <a:rPr lang="de-CH" sz="2000" b="1" u="sng" dirty="0">
                          <a:solidFill>
                            <a:schemeClr val="accent6">
                              <a:lumMod val="50000"/>
                            </a:schemeClr>
                          </a:solidFill>
                        </a:rPr>
                        <a:t>Key </a:t>
                      </a:r>
                      <a:r>
                        <a:rPr lang="de-CH" sz="2000" b="1" u="sng" dirty="0" err="1">
                          <a:solidFill>
                            <a:schemeClr val="accent6">
                              <a:lumMod val="50000"/>
                            </a:schemeClr>
                          </a:solidFill>
                        </a:rPr>
                        <a:t>facts</a:t>
                      </a:r>
                      <a:r>
                        <a:rPr lang="de-CH" sz="2000" b="1" u="sng" dirty="0">
                          <a:solidFill>
                            <a:schemeClr val="accent6">
                              <a:lumMod val="50000"/>
                            </a:schemeClr>
                          </a:solidFill>
                        </a:rPr>
                        <a:t> </a:t>
                      </a:r>
                      <a:r>
                        <a:rPr lang="de-CH" sz="2000" b="1" u="sng" dirty="0" err="1">
                          <a:solidFill>
                            <a:schemeClr val="accent6">
                              <a:lumMod val="50000"/>
                            </a:schemeClr>
                          </a:solidFill>
                        </a:rPr>
                        <a:t>about</a:t>
                      </a:r>
                      <a:r>
                        <a:rPr lang="de-CH" sz="2000" b="1" u="sng" dirty="0">
                          <a:solidFill>
                            <a:schemeClr val="accent6">
                              <a:lumMod val="50000"/>
                            </a:schemeClr>
                          </a:solidFill>
                        </a:rPr>
                        <a:t> </a:t>
                      </a:r>
                      <a:r>
                        <a:rPr lang="de-CH" sz="2000" b="1" u="sng" dirty="0" err="1">
                          <a:solidFill>
                            <a:schemeClr val="accent6">
                              <a:lumMod val="50000"/>
                            </a:schemeClr>
                          </a:solidFill>
                        </a:rPr>
                        <a:t>the</a:t>
                      </a:r>
                      <a:r>
                        <a:rPr lang="de-CH" sz="2000" b="1" u="sng" dirty="0">
                          <a:solidFill>
                            <a:schemeClr val="accent6">
                              <a:lumMod val="50000"/>
                            </a:schemeClr>
                          </a:solidFill>
                        </a:rPr>
                        <a:t> </a:t>
                      </a:r>
                      <a:r>
                        <a:rPr lang="de-CH" sz="2000" b="1" u="sng" dirty="0" err="1">
                          <a:solidFill>
                            <a:schemeClr val="accent6">
                              <a:lumMod val="50000"/>
                            </a:schemeClr>
                          </a:solidFill>
                        </a:rPr>
                        <a:t>production</a:t>
                      </a:r>
                      <a:r>
                        <a:rPr lang="de-CH" sz="2000" b="1" u="sng" dirty="0">
                          <a:solidFill>
                            <a:schemeClr val="accent6">
                              <a:lumMod val="50000"/>
                            </a:schemeClr>
                          </a:solidFill>
                        </a:rPr>
                        <a:t> and </a:t>
                      </a:r>
                      <a:r>
                        <a:rPr lang="de-CH" sz="2000" b="1" u="sng" dirty="0" err="1">
                          <a:solidFill>
                            <a:schemeClr val="accent6">
                              <a:lumMod val="50000"/>
                            </a:schemeClr>
                          </a:solidFill>
                        </a:rPr>
                        <a:t>circulation</a:t>
                      </a:r>
                      <a:r>
                        <a:rPr lang="de-CH" sz="2000" b="1" u="sng" dirty="0">
                          <a:solidFill>
                            <a:schemeClr val="accent6">
                              <a:lumMod val="50000"/>
                            </a:schemeClr>
                          </a:solidFill>
                        </a:rPr>
                        <a:t> </a:t>
                      </a:r>
                      <a:r>
                        <a:rPr lang="de-CH" sz="2000" b="1" u="sng" dirty="0" err="1">
                          <a:solidFill>
                            <a:schemeClr val="accent6">
                              <a:lumMod val="50000"/>
                            </a:schemeClr>
                          </a:solidFill>
                        </a:rPr>
                        <a:t>of</a:t>
                      </a:r>
                      <a:r>
                        <a:rPr lang="de-CH" sz="2000" b="1" u="sng" dirty="0">
                          <a:solidFill>
                            <a:schemeClr val="accent6">
                              <a:lumMod val="50000"/>
                            </a:schemeClr>
                          </a:solidFill>
                        </a:rPr>
                        <a:t> </a:t>
                      </a:r>
                      <a:r>
                        <a:rPr lang="de-CH" sz="2000" b="1" u="sng" dirty="0" err="1">
                          <a:solidFill>
                            <a:schemeClr val="accent6">
                              <a:lumMod val="50000"/>
                            </a:schemeClr>
                          </a:solidFill>
                        </a:rPr>
                        <a:t>cerebrospinal</a:t>
                      </a:r>
                      <a:r>
                        <a:rPr lang="de-CH" sz="2000" b="1" u="sng" dirty="0">
                          <a:solidFill>
                            <a:schemeClr val="accent6">
                              <a:lumMod val="50000"/>
                            </a:schemeClr>
                          </a:solidFill>
                        </a:rPr>
                        <a:t> fluid</a:t>
                      </a:r>
                    </a:p>
                  </a:txBody>
                  <a:tcPr marL="27063" marR="27063" marT="13532" marB="13532" anchor="ctr">
                    <a:solidFill>
                      <a:srgbClr val="F7F7F7"/>
                    </a:solidFill>
                  </a:tcPr>
                </a:tc>
                <a:tc hMerge="1">
                  <a:txBody>
                    <a:bodyPr/>
                    <a:lstStyle/>
                    <a:p>
                      <a:endParaRPr lang="el-GR"/>
                    </a:p>
                  </a:txBody>
                  <a:tcPr/>
                </a:tc>
                <a:extLst>
                  <a:ext uri="{0D108BD9-81ED-4DB2-BD59-A6C34878D82A}">
                    <a16:rowId xmlns:a16="http://schemas.microsoft.com/office/drawing/2014/main" val="2232043337"/>
                  </a:ext>
                </a:extLst>
              </a:tr>
              <a:tr h="1298417">
                <a:tc>
                  <a:txBody>
                    <a:bodyPr/>
                    <a:lstStyle/>
                    <a:p>
                      <a:pPr fontAlgn="t">
                        <a:buNone/>
                      </a:pPr>
                      <a:r>
                        <a:rPr lang="de-CH" sz="2000" b="1" u="sng">
                          <a:solidFill>
                            <a:schemeClr val="accent6">
                              <a:lumMod val="50000"/>
                            </a:schemeClr>
                          </a:solidFill>
                          <a:effectLst/>
                          <a:latin typeface="PlutoSansMedium"/>
                        </a:rPr>
                        <a:t>Cerebrospinal fluid (CSF)</a:t>
                      </a:r>
                    </a:p>
                  </a:txBody>
                  <a:tcPr marL="42287" marR="42287" marT="28191" marB="2819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495354"/>
                          </a:solidFill>
                          <a:effectLst/>
                          <a:latin typeface="PlutoSansMedium"/>
                        </a:rPr>
                        <a:t>Definition</a:t>
                      </a:r>
                      <a:r>
                        <a:rPr lang="de-CH" sz="1600" b="1" dirty="0">
                          <a:solidFill>
                            <a:srgbClr val="495354"/>
                          </a:solidFill>
                          <a:effectLst/>
                        </a:rPr>
                        <a:t>: Clear, plasma-like fluid, </a:t>
                      </a:r>
                      <a:r>
                        <a:rPr lang="de-CH" sz="1600" b="1" dirty="0" err="1">
                          <a:solidFill>
                            <a:srgbClr val="495354"/>
                          </a:solidFill>
                          <a:effectLst/>
                        </a:rPr>
                        <a:t>that</a:t>
                      </a:r>
                      <a:r>
                        <a:rPr lang="de-CH" sz="1600" b="1" dirty="0">
                          <a:solidFill>
                            <a:srgbClr val="495354"/>
                          </a:solidFill>
                          <a:effectLst/>
                        </a:rPr>
                        <a:t> </a:t>
                      </a:r>
                      <a:r>
                        <a:rPr lang="de-CH" sz="1600" b="1" dirty="0" err="1">
                          <a:solidFill>
                            <a:srgbClr val="495354"/>
                          </a:solidFill>
                          <a:effectLst/>
                        </a:rPr>
                        <a:t>circulates</a:t>
                      </a:r>
                      <a:r>
                        <a:rPr lang="de-CH" sz="1600" b="1" dirty="0">
                          <a:solidFill>
                            <a:srgbClr val="495354"/>
                          </a:solidFill>
                          <a:effectLst/>
                        </a:rPr>
                        <a:t> </a:t>
                      </a:r>
                      <a:r>
                        <a:rPr lang="de-CH" sz="1600" b="1" dirty="0" err="1">
                          <a:solidFill>
                            <a:srgbClr val="495354"/>
                          </a:solidFill>
                          <a:effectLst/>
                        </a:rPr>
                        <a:t>within</a:t>
                      </a:r>
                      <a:r>
                        <a:rPr lang="de-CH" sz="1600" b="1" dirty="0">
                          <a:solidFill>
                            <a:srgbClr val="495354"/>
                          </a:solidFill>
                          <a:effectLst/>
                        </a:rPr>
                        <a:t> </a:t>
                      </a:r>
                      <a:r>
                        <a:rPr lang="de-CH" sz="1600" b="1" dirty="0" err="1">
                          <a:solidFill>
                            <a:srgbClr val="495354"/>
                          </a:solidFill>
                          <a:effectLst/>
                        </a:rPr>
                        <a:t>the</a:t>
                      </a:r>
                      <a:r>
                        <a:rPr lang="de-CH" sz="1600" b="1" dirty="0">
                          <a:solidFill>
                            <a:srgbClr val="495354"/>
                          </a:solidFill>
                          <a:effectLst/>
                        </a:rPr>
                        <a:t> </a:t>
                      </a:r>
                      <a:r>
                        <a:rPr lang="de-CH" sz="1600" b="1" dirty="0" err="1">
                          <a:solidFill>
                            <a:srgbClr val="495354"/>
                          </a:solidFill>
                          <a:effectLst/>
                        </a:rPr>
                        <a:t>system</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cavities</a:t>
                      </a:r>
                      <a:r>
                        <a:rPr lang="de-CH" sz="1600" b="1" dirty="0">
                          <a:solidFill>
                            <a:srgbClr val="495354"/>
                          </a:solidFill>
                          <a:effectLst/>
                        </a:rPr>
                        <a:t> </a:t>
                      </a:r>
                      <a:r>
                        <a:rPr lang="de-CH" sz="1600" b="1" dirty="0" err="1">
                          <a:solidFill>
                            <a:srgbClr val="495354"/>
                          </a:solidFill>
                          <a:effectLst/>
                        </a:rPr>
                        <a:t>found</a:t>
                      </a:r>
                      <a:r>
                        <a:rPr lang="de-CH" sz="1600" b="1" dirty="0">
                          <a:solidFill>
                            <a:srgbClr val="495354"/>
                          </a:solidFill>
                          <a:effectLst/>
                        </a:rPr>
                        <a:t> </a:t>
                      </a:r>
                      <a:r>
                        <a:rPr lang="de-CH" sz="1600" b="1" dirty="0" err="1">
                          <a:solidFill>
                            <a:srgbClr val="495354"/>
                          </a:solidFill>
                          <a:effectLst/>
                        </a:rPr>
                        <a:t>throughout</a:t>
                      </a:r>
                      <a:r>
                        <a:rPr lang="de-CH" sz="1600" b="1" dirty="0">
                          <a:solidFill>
                            <a:srgbClr val="495354"/>
                          </a:solidFill>
                          <a:effectLst/>
                        </a:rPr>
                        <a:t> </a:t>
                      </a:r>
                      <a:r>
                        <a:rPr lang="de-CH" sz="1600" b="1" dirty="0" err="1">
                          <a:solidFill>
                            <a:srgbClr val="495354"/>
                          </a:solidFill>
                          <a:effectLst/>
                        </a:rPr>
                        <a:t>the</a:t>
                      </a:r>
                      <a:r>
                        <a:rPr lang="de-CH" sz="1600" b="1" dirty="0">
                          <a:solidFill>
                            <a:srgbClr val="495354"/>
                          </a:solidFill>
                          <a:effectLst/>
                        </a:rPr>
                        <a:t> CNS</a:t>
                      </a:r>
                      <a:br>
                        <a:rPr lang="de-CH" sz="1600" b="1" dirty="0">
                          <a:solidFill>
                            <a:srgbClr val="495354"/>
                          </a:solidFill>
                          <a:effectLst/>
                          <a:latin typeface="PlutoSansMedium"/>
                        </a:rPr>
                      </a:br>
                      <a:r>
                        <a:rPr lang="de-CH" sz="1600" b="1" dirty="0" err="1">
                          <a:solidFill>
                            <a:srgbClr val="495354"/>
                          </a:solidFill>
                          <a:effectLst/>
                          <a:latin typeface="PlutoSansMedium"/>
                        </a:rPr>
                        <a:t>Produced</a:t>
                      </a:r>
                      <a:r>
                        <a:rPr lang="de-CH" sz="1600" b="1" dirty="0">
                          <a:solidFill>
                            <a:srgbClr val="495354"/>
                          </a:solidFill>
                          <a:effectLst/>
                          <a:latin typeface="PlutoSansMedium"/>
                        </a:rPr>
                        <a:t> </a:t>
                      </a:r>
                      <a:r>
                        <a:rPr lang="de-CH" sz="1600" b="1" dirty="0" err="1">
                          <a:solidFill>
                            <a:srgbClr val="495354"/>
                          </a:solidFill>
                          <a:effectLst/>
                          <a:latin typeface="PlutoSansMedium"/>
                        </a:rPr>
                        <a:t>by</a:t>
                      </a:r>
                      <a:r>
                        <a:rPr lang="de-CH" sz="1600" b="1" dirty="0">
                          <a:solidFill>
                            <a:srgbClr val="495354"/>
                          </a:solidFill>
                          <a:effectLst/>
                        </a:rPr>
                        <a:t>: </a:t>
                      </a:r>
                      <a:r>
                        <a:rPr lang="de-CH" sz="1600" b="1" dirty="0" err="1">
                          <a:solidFill>
                            <a:srgbClr val="495354"/>
                          </a:solidFill>
                          <a:effectLst/>
                        </a:rPr>
                        <a:t>Choroid</a:t>
                      </a:r>
                      <a:r>
                        <a:rPr lang="de-CH" sz="1600" b="1" dirty="0">
                          <a:solidFill>
                            <a:srgbClr val="495354"/>
                          </a:solidFill>
                          <a:effectLst/>
                        </a:rPr>
                        <a:t> </a:t>
                      </a:r>
                      <a:r>
                        <a:rPr lang="de-CH" sz="1600" b="1" dirty="0" err="1">
                          <a:solidFill>
                            <a:srgbClr val="495354"/>
                          </a:solidFill>
                          <a:effectLst/>
                        </a:rPr>
                        <a:t>plexus</a:t>
                      </a:r>
                      <a:br>
                        <a:rPr lang="de-CH" sz="1600" b="1" dirty="0">
                          <a:solidFill>
                            <a:srgbClr val="495354"/>
                          </a:solidFill>
                          <a:effectLst/>
                          <a:latin typeface="PlutoSansMedium"/>
                        </a:rPr>
                      </a:br>
                      <a:r>
                        <a:rPr lang="de-CH" sz="1600" b="1" dirty="0" err="1">
                          <a:solidFill>
                            <a:srgbClr val="495354"/>
                          </a:solidFill>
                          <a:effectLst/>
                          <a:latin typeface="PlutoSansMedium"/>
                        </a:rPr>
                        <a:t>Drained</a:t>
                      </a:r>
                      <a:r>
                        <a:rPr lang="de-CH" sz="1600" b="1" dirty="0">
                          <a:solidFill>
                            <a:srgbClr val="495354"/>
                          </a:solidFill>
                          <a:effectLst/>
                          <a:latin typeface="PlutoSansMedium"/>
                        </a:rPr>
                        <a:t> </a:t>
                      </a:r>
                      <a:r>
                        <a:rPr lang="de-CH" sz="1600" b="1" dirty="0" err="1">
                          <a:solidFill>
                            <a:srgbClr val="495354"/>
                          </a:solidFill>
                          <a:effectLst/>
                          <a:latin typeface="PlutoSansMedium"/>
                        </a:rPr>
                        <a:t>by</a:t>
                      </a:r>
                      <a:r>
                        <a:rPr lang="de-CH" sz="1600" b="1" dirty="0">
                          <a:solidFill>
                            <a:srgbClr val="495354"/>
                          </a:solidFill>
                          <a:effectLst/>
                        </a:rPr>
                        <a:t>: Arachnoid </a:t>
                      </a:r>
                      <a:r>
                        <a:rPr lang="de-CH" sz="1600" b="1" dirty="0" err="1">
                          <a:solidFill>
                            <a:srgbClr val="495354"/>
                          </a:solidFill>
                          <a:effectLst/>
                        </a:rPr>
                        <a:t>granulations</a:t>
                      </a:r>
                      <a:br>
                        <a:rPr lang="de-CH" sz="1600" b="1" dirty="0">
                          <a:solidFill>
                            <a:srgbClr val="495354"/>
                          </a:solidFill>
                          <a:effectLst/>
                          <a:latin typeface="PlutoSansMedium"/>
                        </a:rPr>
                      </a:br>
                      <a:r>
                        <a:rPr lang="de-CH" sz="1600" b="1" dirty="0" err="1">
                          <a:solidFill>
                            <a:srgbClr val="495354"/>
                          </a:solidFill>
                          <a:effectLst/>
                          <a:latin typeface="PlutoSansMedium"/>
                        </a:rPr>
                        <a:t>Amount</a:t>
                      </a:r>
                      <a:r>
                        <a:rPr lang="de-CH" sz="1600" b="1" dirty="0">
                          <a:solidFill>
                            <a:srgbClr val="495354"/>
                          </a:solidFill>
                          <a:effectLst/>
                          <a:latin typeface="PlutoSansMedium"/>
                        </a:rPr>
                        <a:t> in </a:t>
                      </a:r>
                      <a:r>
                        <a:rPr lang="de-CH" sz="1600" b="1" dirty="0" err="1">
                          <a:solidFill>
                            <a:srgbClr val="495354"/>
                          </a:solidFill>
                          <a:effectLst/>
                          <a:latin typeface="PlutoSansMedium"/>
                        </a:rPr>
                        <a:t>circulation</a:t>
                      </a:r>
                      <a:r>
                        <a:rPr lang="de-CH" sz="1600" b="1" dirty="0">
                          <a:solidFill>
                            <a:srgbClr val="495354"/>
                          </a:solidFill>
                          <a:effectLst/>
                        </a:rPr>
                        <a:t>: </a:t>
                      </a:r>
                      <a:r>
                        <a:rPr lang="de-CH" sz="1600" b="1" dirty="0" err="1">
                          <a:solidFill>
                            <a:srgbClr val="495354"/>
                          </a:solidFill>
                          <a:effectLst/>
                        </a:rPr>
                        <a:t>Approx</a:t>
                      </a:r>
                      <a:r>
                        <a:rPr lang="de-CH" sz="1600" b="1" dirty="0">
                          <a:solidFill>
                            <a:srgbClr val="495354"/>
                          </a:solidFill>
                          <a:effectLst/>
                        </a:rPr>
                        <a:t> 150 </a:t>
                      </a:r>
                      <a:r>
                        <a:rPr lang="de-CH" sz="1600" b="1" dirty="0" err="1">
                          <a:solidFill>
                            <a:srgbClr val="495354"/>
                          </a:solidFill>
                          <a:effectLst/>
                        </a:rPr>
                        <a:t>milliliters</a:t>
                      </a:r>
                      <a:endParaRPr lang="de-CH" sz="1600" b="1" dirty="0">
                        <a:solidFill>
                          <a:srgbClr val="495354"/>
                        </a:solidFill>
                        <a:effectLst/>
                      </a:endParaRPr>
                    </a:p>
                  </a:txBody>
                  <a:tcPr marL="42287" marR="42287" marT="28191" marB="2819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205765938"/>
                  </a:ext>
                </a:extLst>
              </a:tr>
              <a:tr h="904364">
                <a:tc>
                  <a:txBody>
                    <a:bodyPr/>
                    <a:lstStyle/>
                    <a:p>
                      <a:pPr fontAlgn="t">
                        <a:buNone/>
                      </a:pPr>
                      <a:r>
                        <a:rPr lang="de-CH" sz="2000" b="1" u="sng">
                          <a:solidFill>
                            <a:schemeClr val="accent6">
                              <a:lumMod val="50000"/>
                            </a:schemeClr>
                          </a:solidFill>
                          <a:effectLst/>
                          <a:latin typeface="PlutoSansMedium"/>
                        </a:rPr>
                        <a:t>Choroid plexus</a:t>
                      </a:r>
                    </a:p>
                  </a:txBody>
                  <a:tcPr marL="42287" marR="42287" marT="28191" marB="2819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495354"/>
                          </a:solidFill>
                          <a:effectLst/>
                          <a:latin typeface="PlutoSansMedium"/>
                        </a:rPr>
                        <a:t>Location</a:t>
                      </a:r>
                      <a:r>
                        <a:rPr lang="de-CH" sz="1600" b="1" dirty="0">
                          <a:solidFill>
                            <a:srgbClr val="495354"/>
                          </a:solidFill>
                          <a:effectLst/>
                        </a:rPr>
                        <a:t>: Floor </a:t>
                      </a:r>
                      <a:r>
                        <a:rPr lang="de-CH" sz="1600" b="1" dirty="0" err="1">
                          <a:solidFill>
                            <a:srgbClr val="495354"/>
                          </a:solidFill>
                          <a:effectLst/>
                        </a:rPr>
                        <a:t>of</a:t>
                      </a:r>
                      <a:r>
                        <a:rPr lang="de-CH" sz="1600" b="1" dirty="0">
                          <a:solidFill>
                            <a:srgbClr val="495354"/>
                          </a:solidFill>
                          <a:effectLst/>
                        </a:rPr>
                        <a:t> lateral </a:t>
                      </a:r>
                      <a:r>
                        <a:rPr lang="de-CH" sz="1600" b="1" dirty="0" err="1">
                          <a:solidFill>
                            <a:srgbClr val="495354"/>
                          </a:solidFill>
                          <a:effectLst/>
                        </a:rPr>
                        <a:t>ventricles</a:t>
                      </a:r>
                      <a:r>
                        <a:rPr lang="de-CH" sz="1600" b="1" dirty="0">
                          <a:solidFill>
                            <a:srgbClr val="495354"/>
                          </a:solidFill>
                          <a:effectLst/>
                        </a:rPr>
                        <a:t>/</a:t>
                      </a:r>
                      <a:r>
                        <a:rPr lang="de-CH" sz="1600" b="1" dirty="0" err="1">
                          <a:solidFill>
                            <a:srgbClr val="495354"/>
                          </a:solidFill>
                          <a:effectLst/>
                        </a:rPr>
                        <a:t>roofs</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third</a:t>
                      </a:r>
                      <a:r>
                        <a:rPr lang="de-CH" sz="1600" b="1" dirty="0">
                          <a:solidFill>
                            <a:srgbClr val="495354"/>
                          </a:solidFill>
                          <a:effectLst/>
                        </a:rPr>
                        <a:t> and </a:t>
                      </a:r>
                      <a:r>
                        <a:rPr lang="de-CH" sz="1600" b="1" dirty="0" err="1">
                          <a:solidFill>
                            <a:srgbClr val="495354"/>
                          </a:solidFill>
                          <a:effectLst/>
                        </a:rPr>
                        <a:t>fourth</a:t>
                      </a:r>
                      <a:r>
                        <a:rPr lang="de-CH" sz="1600" b="1" dirty="0">
                          <a:solidFill>
                            <a:srgbClr val="495354"/>
                          </a:solidFill>
                          <a:effectLst/>
                        </a:rPr>
                        <a:t> </a:t>
                      </a:r>
                      <a:r>
                        <a:rPr lang="de-CH" sz="1600" b="1" dirty="0" err="1">
                          <a:solidFill>
                            <a:srgbClr val="495354"/>
                          </a:solidFill>
                          <a:effectLst/>
                        </a:rPr>
                        <a:t>ventricles</a:t>
                      </a:r>
                      <a:br>
                        <a:rPr lang="de-CH" sz="1600" b="1" dirty="0">
                          <a:solidFill>
                            <a:srgbClr val="495354"/>
                          </a:solidFill>
                          <a:effectLst/>
                          <a:latin typeface="PlutoSansMedium"/>
                        </a:rPr>
                      </a:br>
                      <a:r>
                        <a:rPr lang="de-CH" sz="1600" b="1" dirty="0" err="1">
                          <a:solidFill>
                            <a:srgbClr val="495354"/>
                          </a:solidFill>
                          <a:effectLst/>
                          <a:latin typeface="PlutoSansMedium"/>
                        </a:rPr>
                        <a:t>Functions</a:t>
                      </a:r>
                      <a:r>
                        <a:rPr lang="de-CH" sz="1600" b="1" dirty="0">
                          <a:solidFill>
                            <a:srgbClr val="495354"/>
                          </a:solidFill>
                          <a:effectLst/>
                        </a:rPr>
                        <a:t>: </a:t>
                      </a:r>
                      <a:r>
                        <a:rPr lang="de-CH" sz="1600" b="1" dirty="0" err="1">
                          <a:solidFill>
                            <a:srgbClr val="495354"/>
                          </a:solidFill>
                          <a:effectLst/>
                        </a:rPr>
                        <a:t>Production</a:t>
                      </a:r>
                      <a:r>
                        <a:rPr lang="de-CH" sz="1600" b="1" dirty="0">
                          <a:solidFill>
                            <a:srgbClr val="495354"/>
                          </a:solidFill>
                          <a:effectLst/>
                        </a:rPr>
                        <a:t> and </a:t>
                      </a:r>
                      <a:r>
                        <a:rPr lang="de-CH" sz="1600" b="1" dirty="0" err="1">
                          <a:solidFill>
                            <a:srgbClr val="495354"/>
                          </a:solidFill>
                          <a:effectLst/>
                        </a:rPr>
                        <a:t>secretion</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CSF, </a:t>
                      </a:r>
                      <a:r>
                        <a:rPr lang="de-CH" sz="1600" b="1" dirty="0" err="1">
                          <a:solidFill>
                            <a:srgbClr val="495354"/>
                          </a:solidFill>
                          <a:effectLst/>
                        </a:rPr>
                        <a:t>forming</a:t>
                      </a:r>
                      <a:r>
                        <a:rPr lang="de-CH" sz="1600" b="1" dirty="0">
                          <a:solidFill>
                            <a:srgbClr val="495354"/>
                          </a:solidFill>
                          <a:effectLst/>
                        </a:rPr>
                        <a:t> a </a:t>
                      </a:r>
                      <a:r>
                        <a:rPr lang="de-CH" sz="1600" b="1" dirty="0" err="1">
                          <a:solidFill>
                            <a:srgbClr val="495354"/>
                          </a:solidFill>
                          <a:effectLst/>
                        </a:rPr>
                        <a:t>blood</a:t>
                      </a:r>
                      <a:r>
                        <a:rPr lang="de-CH" sz="1600" b="1" dirty="0">
                          <a:solidFill>
                            <a:srgbClr val="495354"/>
                          </a:solidFill>
                          <a:effectLst/>
                        </a:rPr>
                        <a:t>-CSF </a:t>
                      </a:r>
                      <a:r>
                        <a:rPr lang="de-CH" sz="1600" b="1" dirty="0" err="1">
                          <a:solidFill>
                            <a:srgbClr val="495354"/>
                          </a:solidFill>
                          <a:effectLst/>
                        </a:rPr>
                        <a:t>barrier</a:t>
                      </a:r>
                      <a:r>
                        <a:rPr lang="de-CH" sz="1600" b="1" dirty="0">
                          <a:solidFill>
                            <a:srgbClr val="495354"/>
                          </a:solidFill>
                          <a:effectLst/>
                        </a:rPr>
                        <a:t>, </a:t>
                      </a:r>
                      <a:r>
                        <a:rPr lang="de-CH" sz="1600" b="1" dirty="0" err="1">
                          <a:solidFill>
                            <a:srgbClr val="495354"/>
                          </a:solidFill>
                          <a:effectLst/>
                        </a:rPr>
                        <a:t>secretion</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various</a:t>
                      </a:r>
                      <a:r>
                        <a:rPr lang="de-CH" sz="1600" b="1" dirty="0">
                          <a:solidFill>
                            <a:srgbClr val="495354"/>
                          </a:solidFill>
                          <a:effectLst/>
                        </a:rPr>
                        <a:t> </a:t>
                      </a:r>
                      <a:r>
                        <a:rPr lang="de-CH" sz="1600" b="1" dirty="0" err="1">
                          <a:solidFill>
                            <a:srgbClr val="495354"/>
                          </a:solidFill>
                          <a:effectLst/>
                        </a:rPr>
                        <a:t>growth</a:t>
                      </a:r>
                      <a:r>
                        <a:rPr lang="de-CH" sz="1600" b="1" dirty="0">
                          <a:solidFill>
                            <a:srgbClr val="495354"/>
                          </a:solidFill>
                          <a:effectLst/>
                        </a:rPr>
                        <a:t> </a:t>
                      </a:r>
                      <a:r>
                        <a:rPr lang="de-CH" sz="1600" b="1" dirty="0" err="1">
                          <a:solidFill>
                            <a:srgbClr val="495354"/>
                          </a:solidFill>
                          <a:effectLst/>
                        </a:rPr>
                        <a:t>factors</a:t>
                      </a:r>
                      <a:r>
                        <a:rPr lang="de-CH" sz="1600" b="1" dirty="0">
                          <a:solidFill>
                            <a:srgbClr val="495354"/>
                          </a:solidFill>
                          <a:effectLst/>
                        </a:rPr>
                        <a:t>, </a:t>
                      </a:r>
                      <a:r>
                        <a:rPr lang="de-CH" sz="1600" b="1" dirty="0" err="1">
                          <a:solidFill>
                            <a:srgbClr val="495354"/>
                          </a:solidFill>
                          <a:effectLst/>
                        </a:rPr>
                        <a:t>facilitate</a:t>
                      </a:r>
                      <a:r>
                        <a:rPr lang="de-CH" sz="1600" b="1" dirty="0">
                          <a:solidFill>
                            <a:srgbClr val="495354"/>
                          </a:solidFill>
                          <a:effectLst/>
                        </a:rPr>
                        <a:t> </a:t>
                      </a:r>
                      <a:r>
                        <a:rPr lang="de-CH" sz="1600" b="1" dirty="0" err="1">
                          <a:solidFill>
                            <a:srgbClr val="495354"/>
                          </a:solidFill>
                          <a:effectLst/>
                        </a:rPr>
                        <a:t>the</a:t>
                      </a:r>
                      <a:r>
                        <a:rPr lang="de-CH" sz="1600" b="1" dirty="0">
                          <a:solidFill>
                            <a:srgbClr val="495354"/>
                          </a:solidFill>
                          <a:effectLst/>
                        </a:rPr>
                        <a:t> </a:t>
                      </a:r>
                      <a:r>
                        <a:rPr lang="de-CH" sz="1600" b="1" dirty="0" err="1">
                          <a:solidFill>
                            <a:srgbClr val="495354"/>
                          </a:solidFill>
                          <a:effectLst/>
                        </a:rPr>
                        <a:t>brain</a:t>
                      </a:r>
                      <a:r>
                        <a:rPr lang="de-CH" sz="1600" b="1" dirty="0">
                          <a:solidFill>
                            <a:srgbClr val="495354"/>
                          </a:solidFill>
                          <a:effectLst/>
                        </a:rPr>
                        <a:t> </a:t>
                      </a:r>
                      <a:r>
                        <a:rPr lang="de-CH" sz="1600" b="1" dirty="0" err="1">
                          <a:solidFill>
                            <a:srgbClr val="495354"/>
                          </a:solidFill>
                          <a:effectLst/>
                        </a:rPr>
                        <a:t>development</a:t>
                      </a:r>
                      <a:r>
                        <a:rPr lang="de-CH" sz="1600" b="1" dirty="0">
                          <a:solidFill>
                            <a:srgbClr val="495354"/>
                          </a:solidFill>
                          <a:effectLst/>
                        </a:rPr>
                        <a:t>, </a:t>
                      </a:r>
                      <a:r>
                        <a:rPr lang="de-CH" sz="1600" b="1" dirty="0" err="1">
                          <a:solidFill>
                            <a:srgbClr val="495354"/>
                          </a:solidFill>
                          <a:effectLst/>
                        </a:rPr>
                        <a:t>protection</a:t>
                      </a:r>
                      <a:r>
                        <a:rPr lang="de-CH" sz="1600" b="1" dirty="0">
                          <a:solidFill>
                            <a:srgbClr val="495354"/>
                          </a:solidFill>
                          <a:effectLst/>
                        </a:rPr>
                        <a:t> </a:t>
                      </a:r>
                      <a:r>
                        <a:rPr lang="de-CH" sz="1600" b="1" dirty="0" err="1">
                          <a:solidFill>
                            <a:srgbClr val="495354"/>
                          </a:solidFill>
                          <a:effectLst/>
                        </a:rPr>
                        <a:t>from</a:t>
                      </a:r>
                      <a:r>
                        <a:rPr lang="de-CH" sz="1600" b="1" dirty="0">
                          <a:solidFill>
                            <a:srgbClr val="495354"/>
                          </a:solidFill>
                          <a:effectLst/>
                        </a:rPr>
                        <a:t> </a:t>
                      </a:r>
                      <a:r>
                        <a:rPr lang="de-CH" sz="1600" b="1" dirty="0" err="1">
                          <a:solidFill>
                            <a:srgbClr val="495354"/>
                          </a:solidFill>
                          <a:effectLst/>
                        </a:rPr>
                        <a:t>harmful</a:t>
                      </a:r>
                      <a:r>
                        <a:rPr lang="de-CH" sz="1600" b="1" dirty="0">
                          <a:solidFill>
                            <a:srgbClr val="495354"/>
                          </a:solidFill>
                          <a:effectLst/>
                        </a:rPr>
                        <a:t> </a:t>
                      </a:r>
                      <a:r>
                        <a:rPr lang="de-CH" sz="1600" b="1" dirty="0" err="1">
                          <a:solidFill>
                            <a:srgbClr val="495354"/>
                          </a:solidFill>
                          <a:effectLst/>
                        </a:rPr>
                        <a:t>toxins</a:t>
                      </a:r>
                      <a:r>
                        <a:rPr lang="de-CH" sz="1600" b="1" dirty="0">
                          <a:solidFill>
                            <a:srgbClr val="495354"/>
                          </a:solidFill>
                          <a:effectLst/>
                        </a:rPr>
                        <a:t> and </a:t>
                      </a:r>
                      <a:r>
                        <a:rPr lang="de-CH" sz="1600" b="1" dirty="0" err="1">
                          <a:solidFill>
                            <a:srgbClr val="495354"/>
                          </a:solidFill>
                          <a:effectLst/>
                        </a:rPr>
                        <a:t>microbes</a:t>
                      </a:r>
                      <a:endParaRPr lang="de-CH" sz="1600" b="1" dirty="0">
                        <a:solidFill>
                          <a:srgbClr val="495354"/>
                        </a:solidFill>
                        <a:effectLst/>
                      </a:endParaRPr>
                    </a:p>
                  </a:txBody>
                  <a:tcPr marL="42287" marR="42287" marT="28191" marB="2819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271210411"/>
                  </a:ext>
                </a:extLst>
              </a:tr>
              <a:tr h="3780467">
                <a:tc>
                  <a:txBody>
                    <a:bodyPr/>
                    <a:lstStyle/>
                    <a:p>
                      <a:pPr fontAlgn="t">
                        <a:buNone/>
                      </a:pPr>
                      <a:r>
                        <a:rPr lang="de-CH" sz="2000" b="1" u="sng">
                          <a:solidFill>
                            <a:schemeClr val="accent6">
                              <a:lumMod val="50000"/>
                            </a:schemeClr>
                          </a:solidFill>
                          <a:effectLst/>
                          <a:latin typeface="PlutoSansMedium"/>
                        </a:rPr>
                        <a:t>Subarachnoid cisterns</a:t>
                      </a:r>
                    </a:p>
                  </a:txBody>
                  <a:tcPr marL="42287" marR="42287" marT="28191" marB="2819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err="1">
                          <a:solidFill>
                            <a:srgbClr val="495354"/>
                          </a:solidFill>
                          <a:effectLst/>
                          <a:latin typeface="PlutoSansMedium"/>
                        </a:rPr>
                        <a:t>Infratentorial</a:t>
                      </a:r>
                      <a:r>
                        <a:rPr lang="de-CH" sz="1600" b="1" dirty="0">
                          <a:solidFill>
                            <a:srgbClr val="495354"/>
                          </a:solidFill>
                          <a:effectLst/>
                          <a:latin typeface="PlutoSansMedium"/>
                        </a:rPr>
                        <a:t> </a:t>
                      </a:r>
                      <a:r>
                        <a:rPr lang="de-CH" sz="1600" b="1" dirty="0" err="1">
                          <a:solidFill>
                            <a:srgbClr val="495354"/>
                          </a:solidFill>
                          <a:effectLst/>
                          <a:latin typeface="PlutoSansMedium"/>
                        </a:rPr>
                        <a:t>cisterns</a:t>
                      </a:r>
                      <a:r>
                        <a:rPr lang="de-CH" sz="1600" b="1" dirty="0">
                          <a:solidFill>
                            <a:srgbClr val="495354"/>
                          </a:solidFill>
                          <a:effectLst/>
                        </a:rPr>
                        <a:t>:</a:t>
                      </a:r>
                      <a:br>
                        <a:rPr lang="de-CH" sz="1600" b="1" dirty="0">
                          <a:solidFill>
                            <a:srgbClr val="495354"/>
                          </a:solidFill>
                          <a:effectLst/>
                        </a:rPr>
                      </a:br>
                      <a:r>
                        <a:rPr lang="de-CH" sz="1600" b="1" dirty="0">
                          <a:solidFill>
                            <a:srgbClr val="495354"/>
                          </a:solidFill>
                          <a:effectLst/>
                        </a:rPr>
                        <a:t>Basal/ventral </a:t>
                      </a:r>
                      <a:r>
                        <a:rPr lang="de-CH" sz="1600" b="1" dirty="0" err="1">
                          <a:solidFill>
                            <a:srgbClr val="495354"/>
                          </a:solidFill>
                          <a:effectLst/>
                        </a:rPr>
                        <a:t>cisterns</a:t>
                      </a:r>
                      <a:r>
                        <a:rPr lang="de-CH" sz="1600" b="1" dirty="0">
                          <a:solidFill>
                            <a:srgbClr val="495354"/>
                          </a:solidFill>
                          <a:effectLst/>
                        </a:rPr>
                        <a:t>: </a:t>
                      </a:r>
                      <a:r>
                        <a:rPr lang="de-CH" sz="1600" b="1" dirty="0" err="1">
                          <a:solidFill>
                            <a:srgbClr val="495354"/>
                          </a:solidFill>
                          <a:effectLst/>
                        </a:rPr>
                        <a:t>Premedullary</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prepontine</a:t>
                      </a:r>
                      <a:r>
                        <a:rPr lang="de-CH" sz="1600" b="1" dirty="0">
                          <a:solidFill>
                            <a:srgbClr val="495354"/>
                          </a:solidFill>
                          <a:effectLst/>
                        </a:rPr>
                        <a:t> </a:t>
                      </a:r>
                      <a:r>
                        <a:rPr lang="de-CH" sz="1600" b="1" dirty="0" err="1">
                          <a:solidFill>
                            <a:srgbClr val="495354"/>
                          </a:solidFill>
                          <a:effectLst/>
                        </a:rPr>
                        <a:t>cistern</a:t>
                      </a:r>
                      <a:br>
                        <a:rPr lang="de-CH" sz="1600" b="1" dirty="0">
                          <a:solidFill>
                            <a:srgbClr val="495354"/>
                          </a:solidFill>
                          <a:effectLst/>
                        </a:rPr>
                      </a:br>
                      <a:r>
                        <a:rPr lang="de-CH" sz="1600" b="1" dirty="0">
                          <a:solidFill>
                            <a:srgbClr val="495354"/>
                          </a:solidFill>
                          <a:effectLst/>
                        </a:rPr>
                        <a:t>Lateral </a:t>
                      </a:r>
                      <a:r>
                        <a:rPr lang="de-CH" sz="1600" b="1" dirty="0" err="1">
                          <a:solidFill>
                            <a:srgbClr val="495354"/>
                          </a:solidFill>
                          <a:effectLst/>
                        </a:rPr>
                        <a:t>cisterns</a:t>
                      </a:r>
                      <a:r>
                        <a:rPr lang="de-CH" sz="1600" b="1" dirty="0">
                          <a:solidFill>
                            <a:srgbClr val="495354"/>
                          </a:solidFill>
                          <a:effectLst/>
                        </a:rPr>
                        <a:t>: Lateral </a:t>
                      </a:r>
                      <a:r>
                        <a:rPr lang="de-CH" sz="1600" b="1" dirty="0" err="1">
                          <a:solidFill>
                            <a:srgbClr val="495354"/>
                          </a:solidFill>
                          <a:effectLst/>
                        </a:rPr>
                        <a:t>cerebellomedullary</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cerebellopontine</a:t>
                      </a:r>
                      <a:r>
                        <a:rPr lang="de-CH" sz="1600" b="1" dirty="0">
                          <a:solidFill>
                            <a:srgbClr val="495354"/>
                          </a:solidFill>
                          <a:effectLst/>
                        </a:rPr>
                        <a:t> </a:t>
                      </a:r>
                      <a:r>
                        <a:rPr lang="de-CH" sz="1600" b="1" dirty="0" err="1">
                          <a:solidFill>
                            <a:srgbClr val="495354"/>
                          </a:solidFill>
                          <a:effectLst/>
                        </a:rPr>
                        <a:t>cistern</a:t>
                      </a:r>
                      <a:br>
                        <a:rPr lang="de-CH" sz="1600" b="1" dirty="0">
                          <a:solidFill>
                            <a:srgbClr val="495354"/>
                          </a:solidFill>
                          <a:effectLst/>
                        </a:rPr>
                      </a:br>
                      <a:r>
                        <a:rPr lang="de-CH" sz="1600" b="1" dirty="0">
                          <a:solidFill>
                            <a:srgbClr val="495354"/>
                          </a:solidFill>
                          <a:effectLst/>
                        </a:rPr>
                        <a:t>Dorsal </a:t>
                      </a:r>
                      <a:r>
                        <a:rPr lang="de-CH" sz="1600" b="1" dirty="0" err="1">
                          <a:solidFill>
                            <a:srgbClr val="495354"/>
                          </a:solidFill>
                          <a:effectLst/>
                        </a:rPr>
                        <a:t>cisterns</a:t>
                      </a:r>
                      <a:r>
                        <a:rPr lang="de-CH" sz="1600" b="1" dirty="0">
                          <a:solidFill>
                            <a:srgbClr val="495354"/>
                          </a:solidFill>
                          <a:effectLst/>
                        </a:rPr>
                        <a:t> </a:t>
                      </a:r>
                      <a:r>
                        <a:rPr lang="de-CH" sz="1600" b="1" dirty="0" err="1">
                          <a:solidFill>
                            <a:srgbClr val="495354"/>
                          </a:solidFill>
                          <a:effectLst/>
                        </a:rPr>
                        <a:t>Posterior</a:t>
                      </a:r>
                      <a:r>
                        <a:rPr lang="de-CH" sz="1600" b="1" dirty="0">
                          <a:solidFill>
                            <a:srgbClr val="495354"/>
                          </a:solidFill>
                          <a:effectLst/>
                        </a:rPr>
                        <a:t> </a:t>
                      </a:r>
                      <a:r>
                        <a:rPr lang="de-CH" sz="1600" b="1" dirty="0" err="1">
                          <a:solidFill>
                            <a:srgbClr val="495354"/>
                          </a:solidFill>
                          <a:effectLst/>
                        </a:rPr>
                        <a:t>cerebellomedullary</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cisterna</a:t>
                      </a:r>
                      <a:r>
                        <a:rPr lang="de-CH" sz="1600" b="1" dirty="0">
                          <a:solidFill>
                            <a:srgbClr val="495354"/>
                          </a:solidFill>
                          <a:effectLst/>
                        </a:rPr>
                        <a:t> magna)</a:t>
                      </a:r>
                      <a:br>
                        <a:rPr lang="de-CH" sz="1600" b="1" dirty="0">
                          <a:solidFill>
                            <a:srgbClr val="495354"/>
                          </a:solidFill>
                          <a:effectLst/>
                          <a:latin typeface="PlutoSansMedium"/>
                        </a:rPr>
                      </a:br>
                      <a:br>
                        <a:rPr lang="de-CH" sz="1600" b="1" dirty="0">
                          <a:solidFill>
                            <a:srgbClr val="495354"/>
                          </a:solidFill>
                          <a:effectLst/>
                          <a:latin typeface="PlutoSansMedium"/>
                        </a:rPr>
                      </a:br>
                      <a:r>
                        <a:rPr lang="de-CH" sz="1600" b="1" dirty="0" err="1">
                          <a:solidFill>
                            <a:srgbClr val="495354"/>
                          </a:solidFill>
                          <a:effectLst/>
                          <a:latin typeface="PlutoSansMedium"/>
                        </a:rPr>
                        <a:t>Cisterns</a:t>
                      </a:r>
                      <a:r>
                        <a:rPr lang="de-CH" sz="1600" b="1" dirty="0">
                          <a:solidFill>
                            <a:srgbClr val="495354"/>
                          </a:solidFill>
                          <a:effectLst/>
                          <a:latin typeface="PlutoSansMedium"/>
                        </a:rPr>
                        <a:t> at </a:t>
                      </a:r>
                      <a:r>
                        <a:rPr lang="de-CH" sz="1600" b="1" dirty="0" err="1">
                          <a:solidFill>
                            <a:srgbClr val="495354"/>
                          </a:solidFill>
                          <a:effectLst/>
                          <a:latin typeface="PlutoSansMedium"/>
                        </a:rPr>
                        <a:t>the</a:t>
                      </a:r>
                      <a:r>
                        <a:rPr lang="de-CH" sz="1600" b="1" dirty="0">
                          <a:solidFill>
                            <a:srgbClr val="495354"/>
                          </a:solidFill>
                          <a:effectLst/>
                          <a:latin typeface="PlutoSansMedium"/>
                        </a:rPr>
                        <a:t> </a:t>
                      </a:r>
                      <a:r>
                        <a:rPr lang="de-CH" sz="1600" b="1" dirty="0" err="1">
                          <a:solidFill>
                            <a:srgbClr val="495354"/>
                          </a:solidFill>
                          <a:effectLst/>
                          <a:latin typeface="PlutoSansMedium"/>
                        </a:rPr>
                        <a:t>level</a:t>
                      </a:r>
                      <a:r>
                        <a:rPr lang="de-CH" sz="1600" b="1" dirty="0">
                          <a:solidFill>
                            <a:srgbClr val="495354"/>
                          </a:solidFill>
                          <a:effectLst/>
                          <a:latin typeface="PlutoSansMedium"/>
                        </a:rPr>
                        <a:t> </a:t>
                      </a:r>
                      <a:r>
                        <a:rPr lang="de-CH" sz="1600" b="1" dirty="0" err="1">
                          <a:solidFill>
                            <a:srgbClr val="495354"/>
                          </a:solidFill>
                          <a:effectLst/>
                          <a:latin typeface="PlutoSansMedium"/>
                        </a:rPr>
                        <a:t>of</a:t>
                      </a:r>
                      <a:r>
                        <a:rPr lang="de-CH" sz="1600" b="1" dirty="0">
                          <a:solidFill>
                            <a:srgbClr val="495354"/>
                          </a:solidFill>
                          <a:effectLst/>
                          <a:latin typeface="PlutoSansMedium"/>
                        </a:rPr>
                        <a:t> </a:t>
                      </a:r>
                      <a:r>
                        <a:rPr lang="de-CH" sz="1600" b="1" dirty="0" err="1">
                          <a:solidFill>
                            <a:srgbClr val="495354"/>
                          </a:solidFill>
                          <a:effectLst/>
                          <a:latin typeface="PlutoSansMedium"/>
                        </a:rPr>
                        <a:t>the</a:t>
                      </a:r>
                      <a:r>
                        <a:rPr lang="de-CH" sz="1600" b="1" dirty="0">
                          <a:solidFill>
                            <a:srgbClr val="495354"/>
                          </a:solidFill>
                          <a:effectLst/>
                          <a:latin typeface="PlutoSansMedium"/>
                        </a:rPr>
                        <a:t> </a:t>
                      </a:r>
                      <a:r>
                        <a:rPr lang="de-CH" sz="1600" b="1" dirty="0" err="1">
                          <a:solidFill>
                            <a:srgbClr val="495354"/>
                          </a:solidFill>
                          <a:effectLst/>
                          <a:latin typeface="PlutoSansMedium"/>
                        </a:rPr>
                        <a:t>tentorium</a:t>
                      </a:r>
                      <a:r>
                        <a:rPr lang="de-CH" sz="1600" b="1" dirty="0">
                          <a:solidFill>
                            <a:srgbClr val="495354"/>
                          </a:solidFill>
                          <a:effectLst/>
                          <a:latin typeface="PlutoSansMedium"/>
                        </a:rPr>
                        <a:t> </a:t>
                      </a:r>
                      <a:r>
                        <a:rPr lang="de-CH" sz="1600" b="1" dirty="0" err="1">
                          <a:solidFill>
                            <a:srgbClr val="495354"/>
                          </a:solidFill>
                          <a:effectLst/>
                          <a:latin typeface="PlutoSansMedium"/>
                        </a:rPr>
                        <a:t>cerebelli</a:t>
                      </a:r>
                      <a:r>
                        <a:rPr lang="de-CH" sz="1600" b="1" dirty="0">
                          <a:solidFill>
                            <a:srgbClr val="495354"/>
                          </a:solidFill>
                          <a:effectLst/>
                        </a:rPr>
                        <a:t>:</a:t>
                      </a:r>
                      <a:br>
                        <a:rPr lang="de-CH" sz="1600" b="1" dirty="0">
                          <a:solidFill>
                            <a:srgbClr val="495354"/>
                          </a:solidFill>
                          <a:effectLst/>
                        </a:rPr>
                      </a:br>
                      <a:r>
                        <a:rPr lang="de-CH" sz="1600" b="1" dirty="0">
                          <a:solidFill>
                            <a:srgbClr val="495354"/>
                          </a:solidFill>
                          <a:effectLst/>
                        </a:rPr>
                        <a:t>Basal/ventral </a:t>
                      </a:r>
                      <a:r>
                        <a:rPr lang="de-CH" sz="1600" b="1" dirty="0" err="1">
                          <a:solidFill>
                            <a:srgbClr val="495354"/>
                          </a:solidFill>
                          <a:effectLst/>
                        </a:rPr>
                        <a:t>cisterns</a:t>
                      </a:r>
                      <a:r>
                        <a:rPr lang="de-CH" sz="1600" b="1" dirty="0">
                          <a:solidFill>
                            <a:srgbClr val="495354"/>
                          </a:solidFill>
                          <a:effectLst/>
                        </a:rPr>
                        <a:t>: </a:t>
                      </a:r>
                      <a:r>
                        <a:rPr lang="de-CH" sz="1600" b="1" dirty="0" err="1">
                          <a:solidFill>
                            <a:srgbClr val="495354"/>
                          </a:solidFill>
                          <a:effectLst/>
                        </a:rPr>
                        <a:t>Interpeduncular</a:t>
                      </a:r>
                      <a:r>
                        <a:rPr lang="de-CH" sz="1600" b="1" dirty="0">
                          <a:solidFill>
                            <a:srgbClr val="495354"/>
                          </a:solidFill>
                          <a:effectLst/>
                        </a:rPr>
                        <a:t> </a:t>
                      </a:r>
                      <a:r>
                        <a:rPr lang="de-CH" sz="1600" b="1" dirty="0" err="1">
                          <a:solidFill>
                            <a:srgbClr val="495354"/>
                          </a:solidFill>
                          <a:effectLst/>
                        </a:rPr>
                        <a:t>cistern</a:t>
                      </a:r>
                      <a:br>
                        <a:rPr lang="de-CH" sz="1600" b="1" dirty="0">
                          <a:solidFill>
                            <a:srgbClr val="495354"/>
                          </a:solidFill>
                          <a:effectLst/>
                        </a:rPr>
                      </a:br>
                      <a:r>
                        <a:rPr lang="de-CH" sz="1600" b="1" dirty="0">
                          <a:solidFill>
                            <a:srgbClr val="495354"/>
                          </a:solidFill>
                          <a:effectLst/>
                        </a:rPr>
                        <a:t>Lateral </a:t>
                      </a:r>
                      <a:r>
                        <a:rPr lang="de-CH" sz="1600" b="1" dirty="0" err="1">
                          <a:solidFill>
                            <a:srgbClr val="495354"/>
                          </a:solidFill>
                          <a:effectLst/>
                        </a:rPr>
                        <a:t>cisterns</a:t>
                      </a:r>
                      <a:r>
                        <a:rPr lang="de-CH" sz="1600" b="1" dirty="0">
                          <a:solidFill>
                            <a:srgbClr val="495354"/>
                          </a:solidFill>
                          <a:effectLst/>
                        </a:rPr>
                        <a:t>: Ambient </a:t>
                      </a:r>
                      <a:r>
                        <a:rPr lang="de-CH" sz="1600" b="1" dirty="0" err="1">
                          <a:solidFill>
                            <a:srgbClr val="495354"/>
                          </a:solidFill>
                          <a:effectLst/>
                        </a:rPr>
                        <a:t>cistern</a:t>
                      </a:r>
                      <a:r>
                        <a:rPr lang="de-CH" sz="1600" b="1" dirty="0">
                          <a:solidFill>
                            <a:srgbClr val="495354"/>
                          </a:solidFill>
                          <a:effectLst/>
                        </a:rPr>
                        <a:t>, superior </a:t>
                      </a:r>
                      <a:r>
                        <a:rPr lang="de-CH" sz="1600" b="1" dirty="0" err="1">
                          <a:solidFill>
                            <a:srgbClr val="495354"/>
                          </a:solidFill>
                          <a:effectLst/>
                        </a:rPr>
                        <a:t>cerebellar</a:t>
                      </a:r>
                      <a:r>
                        <a:rPr lang="de-CH" sz="1600" b="1" dirty="0">
                          <a:solidFill>
                            <a:srgbClr val="495354"/>
                          </a:solidFill>
                          <a:effectLst/>
                        </a:rPr>
                        <a:t> </a:t>
                      </a:r>
                      <a:r>
                        <a:rPr lang="de-CH" sz="1600" b="1" dirty="0" err="1">
                          <a:solidFill>
                            <a:srgbClr val="495354"/>
                          </a:solidFill>
                          <a:effectLst/>
                        </a:rPr>
                        <a:t>cistern</a:t>
                      </a:r>
                      <a:br>
                        <a:rPr lang="de-CH" sz="1600" b="1" dirty="0">
                          <a:solidFill>
                            <a:srgbClr val="495354"/>
                          </a:solidFill>
                          <a:effectLst/>
                        </a:rPr>
                      </a:br>
                      <a:r>
                        <a:rPr lang="de-CH" sz="1600" b="1" dirty="0">
                          <a:solidFill>
                            <a:srgbClr val="495354"/>
                          </a:solidFill>
                          <a:effectLst/>
                        </a:rPr>
                        <a:t>Dorsal </a:t>
                      </a:r>
                      <a:r>
                        <a:rPr lang="de-CH" sz="1600" b="1" dirty="0" err="1">
                          <a:solidFill>
                            <a:srgbClr val="495354"/>
                          </a:solidFill>
                          <a:effectLst/>
                        </a:rPr>
                        <a:t>cisterns</a:t>
                      </a:r>
                      <a:r>
                        <a:rPr lang="de-CH" sz="1600" b="1" dirty="0">
                          <a:solidFill>
                            <a:srgbClr val="495354"/>
                          </a:solidFill>
                          <a:effectLst/>
                        </a:rPr>
                        <a:t>: </a:t>
                      </a:r>
                      <a:r>
                        <a:rPr lang="de-CH" sz="1600" b="1" dirty="0" err="1">
                          <a:solidFill>
                            <a:srgbClr val="495354"/>
                          </a:solidFill>
                          <a:effectLst/>
                        </a:rPr>
                        <a:t>Quadrigeminal</a:t>
                      </a:r>
                      <a:r>
                        <a:rPr lang="de-CH" sz="1600" b="1" dirty="0">
                          <a:solidFill>
                            <a:srgbClr val="495354"/>
                          </a:solidFill>
                          <a:effectLst/>
                        </a:rPr>
                        <a:t> </a:t>
                      </a:r>
                      <a:r>
                        <a:rPr lang="de-CH" sz="1600" b="1" dirty="0" err="1">
                          <a:solidFill>
                            <a:srgbClr val="495354"/>
                          </a:solidFill>
                          <a:effectLst/>
                        </a:rPr>
                        <a:t>cistern</a:t>
                      </a:r>
                      <a:br>
                        <a:rPr lang="de-CH" sz="1600" b="1" dirty="0">
                          <a:solidFill>
                            <a:srgbClr val="495354"/>
                          </a:solidFill>
                          <a:effectLst/>
                          <a:latin typeface="PlutoSansMedium"/>
                        </a:rPr>
                      </a:br>
                      <a:br>
                        <a:rPr lang="de-CH" sz="1600" b="1" dirty="0">
                          <a:solidFill>
                            <a:srgbClr val="495354"/>
                          </a:solidFill>
                          <a:effectLst/>
                          <a:latin typeface="PlutoSansMedium"/>
                        </a:rPr>
                      </a:br>
                      <a:r>
                        <a:rPr lang="de-CH" sz="1600" b="1" dirty="0" err="1">
                          <a:solidFill>
                            <a:srgbClr val="495354"/>
                          </a:solidFill>
                          <a:effectLst/>
                          <a:latin typeface="PlutoSansMedium"/>
                        </a:rPr>
                        <a:t>Supratentorial</a:t>
                      </a:r>
                      <a:r>
                        <a:rPr lang="de-CH" sz="1600" b="1" dirty="0">
                          <a:solidFill>
                            <a:srgbClr val="495354"/>
                          </a:solidFill>
                          <a:effectLst/>
                          <a:latin typeface="PlutoSansMedium"/>
                        </a:rPr>
                        <a:t> </a:t>
                      </a:r>
                      <a:r>
                        <a:rPr lang="de-CH" sz="1600" b="1" dirty="0" err="1">
                          <a:solidFill>
                            <a:srgbClr val="495354"/>
                          </a:solidFill>
                          <a:effectLst/>
                          <a:latin typeface="PlutoSansMedium"/>
                        </a:rPr>
                        <a:t>cisterns</a:t>
                      </a:r>
                      <a:r>
                        <a:rPr lang="de-CH" sz="1600" b="1" dirty="0">
                          <a:solidFill>
                            <a:srgbClr val="495354"/>
                          </a:solidFill>
                          <a:effectLst/>
                        </a:rPr>
                        <a:t>:</a:t>
                      </a:r>
                      <a:br>
                        <a:rPr lang="de-CH" sz="1600" b="1" dirty="0">
                          <a:solidFill>
                            <a:srgbClr val="495354"/>
                          </a:solidFill>
                          <a:effectLst/>
                        </a:rPr>
                      </a:br>
                      <a:r>
                        <a:rPr lang="de-CH" sz="1600" b="1" dirty="0">
                          <a:solidFill>
                            <a:srgbClr val="495354"/>
                          </a:solidFill>
                          <a:effectLst/>
                        </a:rPr>
                        <a:t>Basal </a:t>
                      </a:r>
                      <a:r>
                        <a:rPr lang="de-CH" sz="1600" b="1" dirty="0" err="1">
                          <a:solidFill>
                            <a:srgbClr val="495354"/>
                          </a:solidFill>
                          <a:effectLst/>
                        </a:rPr>
                        <a:t>cisterns</a:t>
                      </a:r>
                      <a:r>
                        <a:rPr lang="de-CH" sz="1600" b="1" dirty="0">
                          <a:solidFill>
                            <a:srgbClr val="495354"/>
                          </a:solidFill>
                          <a:effectLst/>
                        </a:rPr>
                        <a:t>: </a:t>
                      </a:r>
                      <a:r>
                        <a:rPr lang="de-CH" sz="1600" b="1" dirty="0" err="1">
                          <a:solidFill>
                            <a:srgbClr val="495354"/>
                          </a:solidFill>
                          <a:effectLst/>
                        </a:rPr>
                        <a:t>Hypophyseal</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chiasmatic</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lamina</a:t>
                      </a:r>
                      <a:r>
                        <a:rPr lang="de-CH" sz="1600" b="1" dirty="0">
                          <a:solidFill>
                            <a:srgbClr val="495354"/>
                          </a:solidFill>
                          <a:effectLst/>
                        </a:rPr>
                        <a:t> terminalis</a:t>
                      </a:r>
                      <a:br>
                        <a:rPr lang="de-CH" sz="1600" b="1" dirty="0">
                          <a:solidFill>
                            <a:srgbClr val="495354"/>
                          </a:solidFill>
                          <a:effectLst/>
                        </a:rPr>
                      </a:br>
                      <a:r>
                        <a:rPr lang="de-CH" sz="1600" b="1" dirty="0">
                          <a:solidFill>
                            <a:srgbClr val="495354"/>
                          </a:solidFill>
                          <a:effectLst/>
                        </a:rPr>
                        <a:t>Lateral </a:t>
                      </a:r>
                      <a:r>
                        <a:rPr lang="de-CH" sz="1600" b="1" dirty="0" err="1">
                          <a:solidFill>
                            <a:srgbClr val="495354"/>
                          </a:solidFill>
                          <a:effectLst/>
                        </a:rPr>
                        <a:t>cisterns</a:t>
                      </a:r>
                      <a:r>
                        <a:rPr lang="de-CH" sz="1600" b="1" dirty="0">
                          <a:solidFill>
                            <a:srgbClr val="495354"/>
                          </a:solidFill>
                          <a:effectLst/>
                        </a:rPr>
                        <a:t>: </a:t>
                      </a:r>
                      <a:r>
                        <a:rPr lang="de-CH" sz="1600" b="1" dirty="0" err="1">
                          <a:solidFill>
                            <a:srgbClr val="495354"/>
                          </a:solidFill>
                          <a:effectLst/>
                        </a:rPr>
                        <a:t>Olfactory</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cisterns</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lateral cerebral </a:t>
                      </a:r>
                      <a:r>
                        <a:rPr lang="de-CH" sz="1600" b="1" dirty="0" err="1">
                          <a:solidFill>
                            <a:srgbClr val="495354"/>
                          </a:solidFill>
                          <a:effectLst/>
                        </a:rPr>
                        <a:t>fossa</a:t>
                      </a:r>
                      <a:r>
                        <a:rPr lang="de-CH" sz="1600" b="1" dirty="0">
                          <a:solidFill>
                            <a:srgbClr val="495354"/>
                          </a:solidFill>
                          <a:effectLst/>
                        </a:rPr>
                        <a:t>, </a:t>
                      </a:r>
                      <a:r>
                        <a:rPr lang="de-CH" sz="1600" b="1" dirty="0" err="1">
                          <a:solidFill>
                            <a:srgbClr val="495354"/>
                          </a:solidFill>
                          <a:effectLst/>
                        </a:rPr>
                        <a:t>central</a:t>
                      </a:r>
                      <a:r>
                        <a:rPr lang="de-CH" sz="1600" b="1" dirty="0">
                          <a:solidFill>
                            <a:srgbClr val="495354"/>
                          </a:solidFill>
                          <a:effectLst/>
                        </a:rPr>
                        <a:t> </a:t>
                      </a:r>
                      <a:r>
                        <a:rPr lang="de-CH" sz="1600" b="1" dirty="0" err="1">
                          <a:solidFill>
                            <a:srgbClr val="495354"/>
                          </a:solidFill>
                          <a:effectLst/>
                        </a:rPr>
                        <a:t>sulcus</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central</a:t>
                      </a:r>
                      <a:r>
                        <a:rPr lang="de-CH" sz="1600" b="1" dirty="0">
                          <a:solidFill>
                            <a:srgbClr val="495354"/>
                          </a:solidFill>
                          <a:effectLst/>
                        </a:rPr>
                        <a:t> </a:t>
                      </a:r>
                      <a:r>
                        <a:rPr lang="de-CH" sz="1600" b="1" dirty="0" err="1">
                          <a:solidFill>
                            <a:srgbClr val="495354"/>
                          </a:solidFill>
                          <a:effectLst/>
                        </a:rPr>
                        <a:t>sulcus</a:t>
                      </a:r>
                      <a:br>
                        <a:rPr lang="de-CH" sz="1600" b="1" dirty="0">
                          <a:solidFill>
                            <a:srgbClr val="495354"/>
                          </a:solidFill>
                          <a:effectLst/>
                        </a:rPr>
                      </a:br>
                      <a:r>
                        <a:rPr lang="de-CH" sz="1600" b="1" dirty="0">
                          <a:solidFill>
                            <a:srgbClr val="495354"/>
                          </a:solidFill>
                          <a:effectLst/>
                        </a:rPr>
                        <a:t>Dorsal </a:t>
                      </a:r>
                      <a:r>
                        <a:rPr lang="de-CH" sz="1600" b="1" dirty="0" err="1">
                          <a:solidFill>
                            <a:srgbClr val="495354"/>
                          </a:solidFill>
                          <a:effectLst/>
                        </a:rPr>
                        <a:t>cisterns</a:t>
                      </a:r>
                      <a:r>
                        <a:rPr lang="de-CH" sz="1600" b="1" dirty="0">
                          <a:solidFill>
                            <a:srgbClr val="495354"/>
                          </a:solidFill>
                          <a:effectLst/>
                        </a:rPr>
                        <a:t>: </a:t>
                      </a:r>
                      <a:r>
                        <a:rPr lang="de-CH" sz="1600" b="1" dirty="0" err="1">
                          <a:solidFill>
                            <a:srgbClr val="495354"/>
                          </a:solidFill>
                          <a:effectLst/>
                        </a:rPr>
                        <a:t>Pericallosal</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cistern</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transverse</a:t>
                      </a:r>
                      <a:r>
                        <a:rPr lang="de-CH" sz="1600" b="1" dirty="0">
                          <a:solidFill>
                            <a:srgbClr val="495354"/>
                          </a:solidFill>
                          <a:effectLst/>
                        </a:rPr>
                        <a:t> </a:t>
                      </a:r>
                      <a:r>
                        <a:rPr lang="de-CH" sz="1600" b="1" dirty="0" err="1">
                          <a:solidFill>
                            <a:srgbClr val="495354"/>
                          </a:solidFill>
                          <a:effectLst/>
                        </a:rPr>
                        <a:t>fissure</a:t>
                      </a:r>
                      <a:endParaRPr lang="de-CH" sz="1600" b="1" dirty="0">
                        <a:solidFill>
                          <a:srgbClr val="495354"/>
                        </a:solidFill>
                        <a:effectLst/>
                      </a:endParaRPr>
                    </a:p>
                  </a:txBody>
                  <a:tcPr marL="42287" marR="42287" marT="28191" marB="2819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514377931"/>
                  </a:ext>
                </a:extLst>
              </a:tr>
              <a:tr h="802006">
                <a:tc>
                  <a:txBody>
                    <a:bodyPr/>
                    <a:lstStyle/>
                    <a:p>
                      <a:pPr fontAlgn="t">
                        <a:buNone/>
                      </a:pPr>
                      <a:r>
                        <a:rPr lang="de-CH" sz="2000" b="1" u="sng" dirty="0">
                          <a:solidFill>
                            <a:schemeClr val="accent6">
                              <a:lumMod val="50000"/>
                            </a:schemeClr>
                          </a:solidFill>
                          <a:effectLst/>
                          <a:latin typeface="PlutoSansMedium"/>
                        </a:rPr>
                        <a:t>Arachnoid </a:t>
                      </a:r>
                      <a:r>
                        <a:rPr lang="de-CH" sz="2000" b="1" u="sng" dirty="0" err="1">
                          <a:solidFill>
                            <a:schemeClr val="accent6">
                              <a:lumMod val="50000"/>
                            </a:schemeClr>
                          </a:solidFill>
                          <a:effectLst/>
                          <a:latin typeface="PlutoSansMedium"/>
                        </a:rPr>
                        <a:t>granulations</a:t>
                      </a:r>
                      <a:endParaRPr lang="de-CH" sz="2000" b="1" u="sng" dirty="0">
                        <a:solidFill>
                          <a:schemeClr val="accent6">
                            <a:lumMod val="50000"/>
                          </a:schemeClr>
                        </a:solidFill>
                        <a:effectLst/>
                        <a:latin typeface="PlutoSansMedium"/>
                      </a:endParaRPr>
                    </a:p>
                  </a:txBody>
                  <a:tcPr marL="42287" marR="42287" marT="28191" marB="2819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495354"/>
                          </a:solidFill>
                          <a:effectLst/>
                          <a:latin typeface="PlutoSansMedium"/>
                        </a:rPr>
                        <a:t>Definition</a:t>
                      </a:r>
                      <a:r>
                        <a:rPr lang="de-CH" sz="1600" b="1" dirty="0">
                          <a:solidFill>
                            <a:srgbClr val="495354"/>
                          </a:solidFill>
                          <a:effectLst/>
                        </a:rPr>
                        <a:t>: </a:t>
                      </a:r>
                      <a:r>
                        <a:rPr lang="de-CH" sz="1600" b="1" dirty="0" err="1">
                          <a:solidFill>
                            <a:srgbClr val="495354"/>
                          </a:solidFill>
                          <a:effectLst/>
                        </a:rPr>
                        <a:t>Protrusions</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arachnoid mater </a:t>
                      </a:r>
                      <a:r>
                        <a:rPr lang="de-CH" sz="1600" b="1" dirty="0" err="1">
                          <a:solidFill>
                            <a:srgbClr val="495354"/>
                          </a:solidFill>
                          <a:effectLst/>
                        </a:rPr>
                        <a:t>that</a:t>
                      </a:r>
                      <a:r>
                        <a:rPr lang="de-CH" sz="1600" b="1" dirty="0">
                          <a:solidFill>
                            <a:srgbClr val="495354"/>
                          </a:solidFill>
                          <a:effectLst/>
                        </a:rPr>
                        <a:t> pierce </a:t>
                      </a:r>
                      <a:r>
                        <a:rPr lang="de-CH" sz="1600" b="1" dirty="0" err="1">
                          <a:solidFill>
                            <a:srgbClr val="495354"/>
                          </a:solidFill>
                          <a:effectLst/>
                        </a:rPr>
                        <a:t>dura</a:t>
                      </a:r>
                      <a:r>
                        <a:rPr lang="de-CH" sz="1600" b="1" dirty="0">
                          <a:solidFill>
                            <a:srgbClr val="495354"/>
                          </a:solidFill>
                          <a:effectLst/>
                        </a:rPr>
                        <a:t> mater and </a:t>
                      </a:r>
                      <a:r>
                        <a:rPr lang="de-CH" sz="1600" b="1" dirty="0" err="1">
                          <a:solidFill>
                            <a:srgbClr val="495354"/>
                          </a:solidFill>
                          <a:effectLst/>
                        </a:rPr>
                        <a:t>protrude</a:t>
                      </a:r>
                      <a:r>
                        <a:rPr lang="de-CH" sz="1600" b="1" dirty="0">
                          <a:solidFill>
                            <a:srgbClr val="495354"/>
                          </a:solidFill>
                          <a:effectLst/>
                        </a:rPr>
                        <a:t> </a:t>
                      </a:r>
                      <a:r>
                        <a:rPr lang="de-CH" sz="1600" b="1" dirty="0" err="1">
                          <a:solidFill>
                            <a:srgbClr val="495354"/>
                          </a:solidFill>
                          <a:effectLst/>
                        </a:rPr>
                        <a:t>into</a:t>
                      </a:r>
                      <a:r>
                        <a:rPr lang="de-CH" sz="1600" b="1" dirty="0">
                          <a:solidFill>
                            <a:srgbClr val="495354"/>
                          </a:solidFill>
                          <a:effectLst/>
                        </a:rPr>
                        <a:t> </a:t>
                      </a:r>
                      <a:r>
                        <a:rPr lang="de-CH" sz="1600" b="1" dirty="0" err="1">
                          <a:solidFill>
                            <a:srgbClr val="495354"/>
                          </a:solidFill>
                          <a:effectLst/>
                        </a:rPr>
                        <a:t>lumina</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dural</a:t>
                      </a:r>
                      <a:r>
                        <a:rPr lang="de-CH" sz="1600" b="1" dirty="0">
                          <a:solidFill>
                            <a:srgbClr val="495354"/>
                          </a:solidFill>
                          <a:effectLst/>
                        </a:rPr>
                        <a:t> </a:t>
                      </a:r>
                      <a:r>
                        <a:rPr lang="de-CH" sz="1600" b="1" dirty="0" err="1">
                          <a:solidFill>
                            <a:srgbClr val="495354"/>
                          </a:solidFill>
                          <a:effectLst/>
                        </a:rPr>
                        <a:t>venous</a:t>
                      </a:r>
                      <a:r>
                        <a:rPr lang="de-CH" sz="1600" b="1" dirty="0">
                          <a:solidFill>
                            <a:srgbClr val="495354"/>
                          </a:solidFill>
                          <a:effectLst/>
                        </a:rPr>
                        <a:t> </a:t>
                      </a:r>
                      <a:r>
                        <a:rPr lang="de-CH" sz="1600" b="1" dirty="0" err="1">
                          <a:solidFill>
                            <a:srgbClr val="495354"/>
                          </a:solidFill>
                          <a:effectLst/>
                        </a:rPr>
                        <a:t>sinuses</a:t>
                      </a:r>
                      <a:br>
                        <a:rPr lang="de-CH" sz="1600" b="1" dirty="0">
                          <a:solidFill>
                            <a:srgbClr val="495354"/>
                          </a:solidFill>
                          <a:effectLst/>
                          <a:latin typeface="PlutoSansMedium"/>
                        </a:rPr>
                      </a:br>
                      <a:r>
                        <a:rPr lang="de-CH" sz="1600" b="1" dirty="0" err="1">
                          <a:solidFill>
                            <a:srgbClr val="495354"/>
                          </a:solidFill>
                          <a:effectLst/>
                          <a:latin typeface="PlutoSansMedium"/>
                        </a:rPr>
                        <a:t>Function</a:t>
                      </a:r>
                      <a:r>
                        <a:rPr lang="de-CH" sz="1600" b="1" dirty="0">
                          <a:solidFill>
                            <a:srgbClr val="495354"/>
                          </a:solidFill>
                          <a:effectLst/>
                        </a:rPr>
                        <a:t>: Drainage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cerebrospinal</a:t>
                      </a:r>
                      <a:r>
                        <a:rPr lang="de-CH" sz="1600" b="1" dirty="0">
                          <a:solidFill>
                            <a:srgbClr val="495354"/>
                          </a:solidFill>
                          <a:effectLst/>
                        </a:rPr>
                        <a:t> fluid</a:t>
                      </a:r>
                    </a:p>
                  </a:txBody>
                  <a:tcPr marL="42287" marR="42287" marT="28191" marB="2819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574756431"/>
                  </a:ext>
                </a:extLst>
              </a:tr>
            </a:tbl>
          </a:graphicData>
        </a:graphic>
      </p:graphicFrame>
    </p:spTree>
    <p:extLst>
      <p:ext uri="{BB962C8B-B14F-4D97-AF65-F5344CB8AC3E}">
        <p14:creationId xmlns:p14="http://schemas.microsoft.com/office/powerpoint/2010/main" val="157754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468397-753C-9968-7E95-868BAE772F33}"/>
              </a:ext>
            </a:extLst>
          </p:cNvPr>
          <p:cNvSpPr>
            <a:spLocks noGrp="1"/>
          </p:cNvSpPr>
          <p:nvPr>
            <p:ph type="title"/>
          </p:nvPr>
        </p:nvSpPr>
        <p:spPr>
          <a:xfrm>
            <a:off x="1371600" y="107244"/>
            <a:ext cx="9601200" cy="1134534"/>
          </a:xfrm>
        </p:spPr>
        <p:txBody>
          <a:bodyPr>
            <a:normAutofit/>
          </a:bodyPr>
          <a:lstStyle/>
          <a:p>
            <a:pPr algn="ctr"/>
            <a:r>
              <a:rPr lang="de-CH" sz="3600" b="1" dirty="0" err="1">
                <a:solidFill>
                  <a:schemeClr val="accent6">
                    <a:lumMod val="50000"/>
                  </a:schemeClr>
                </a:solidFill>
              </a:rPr>
              <a:t>Peripheral</a:t>
            </a:r>
            <a:r>
              <a:rPr lang="de-CH" sz="3600" b="1" dirty="0">
                <a:solidFill>
                  <a:schemeClr val="accent6">
                    <a:lumMod val="50000"/>
                  </a:schemeClr>
                </a:solidFill>
              </a:rPr>
              <a:t> </a:t>
            </a:r>
            <a:r>
              <a:rPr lang="de-CH" sz="3600" b="1" dirty="0" err="1">
                <a:solidFill>
                  <a:schemeClr val="accent6">
                    <a:lumMod val="50000"/>
                  </a:schemeClr>
                </a:solidFill>
              </a:rPr>
              <a:t>nervous</a:t>
            </a:r>
            <a:r>
              <a:rPr lang="de-CH" sz="3600" b="1" dirty="0">
                <a:solidFill>
                  <a:schemeClr val="accent6">
                    <a:lumMod val="50000"/>
                  </a:schemeClr>
                </a:solidFill>
              </a:rPr>
              <a:t> </a:t>
            </a:r>
            <a:r>
              <a:rPr lang="de-CH" sz="3600" b="1" dirty="0" err="1">
                <a:solidFill>
                  <a:schemeClr val="accent6">
                    <a:lumMod val="50000"/>
                  </a:schemeClr>
                </a:solidFill>
              </a:rPr>
              <a:t>system</a:t>
            </a:r>
            <a:r>
              <a:rPr lang="de-CH" sz="3600" b="1" dirty="0">
                <a:solidFill>
                  <a:schemeClr val="accent6">
                    <a:lumMod val="50000"/>
                  </a:schemeClr>
                </a:solidFill>
              </a:rPr>
              <a:t> (PNS): </a:t>
            </a:r>
            <a:r>
              <a:rPr lang="de-CH" sz="3600" b="1" dirty="0" err="1">
                <a:solidFill>
                  <a:schemeClr val="accent6">
                    <a:lumMod val="50000"/>
                  </a:schemeClr>
                </a:solidFill>
              </a:rPr>
              <a:t>Nerves</a:t>
            </a:r>
            <a:r>
              <a:rPr lang="de-CH" sz="3600" b="1" dirty="0">
                <a:solidFill>
                  <a:schemeClr val="accent6">
                    <a:lumMod val="50000"/>
                  </a:schemeClr>
                </a:solidFill>
              </a:rPr>
              <a:t>, </a:t>
            </a:r>
            <a:r>
              <a:rPr lang="de-CH" sz="3600" b="1" dirty="0" err="1">
                <a:solidFill>
                  <a:schemeClr val="accent6">
                    <a:lumMod val="50000"/>
                  </a:schemeClr>
                </a:solidFill>
              </a:rPr>
              <a:t>ganglia</a:t>
            </a:r>
            <a:r>
              <a:rPr lang="de-CH" sz="3600" b="1" dirty="0">
                <a:solidFill>
                  <a:schemeClr val="accent6">
                    <a:lumMod val="50000"/>
                  </a:schemeClr>
                </a:solidFill>
              </a:rPr>
              <a:t> and </a:t>
            </a:r>
            <a:r>
              <a:rPr lang="de-CH" sz="3600" b="1" dirty="0" err="1">
                <a:solidFill>
                  <a:schemeClr val="accent6">
                    <a:lumMod val="50000"/>
                  </a:schemeClr>
                </a:solidFill>
              </a:rPr>
              <a:t>plexuses</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382B46A1-3C27-7ED2-1DB3-E2F5BD6AB683}"/>
              </a:ext>
            </a:extLst>
          </p:cNvPr>
          <p:cNvSpPr>
            <a:spLocks noGrp="1"/>
          </p:cNvSpPr>
          <p:nvPr>
            <p:ph idx="1"/>
          </p:nvPr>
        </p:nvSpPr>
        <p:spPr>
          <a:xfrm>
            <a:off x="530579" y="1241778"/>
            <a:ext cx="11446932" cy="5508978"/>
          </a:xfrm>
        </p:spPr>
        <p:txBody>
          <a:bodyPr>
            <a:normAutofit fontScale="92500" lnSpcReduction="10000"/>
          </a:bodyPr>
          <a:lstStyle/>
          <a:p>
            <a:pPr algn="just"/>
            <a:r>
              <a:rPr lang="de-CH" dirty="0"/>
              <a:t>The </a:t>
            </a:r>
            <a:r>
              <a:rPr lang="de-CH" dirty="0" err="1"/>
              <a:t>peripheral</a:t>
            </a:r>
            <a:r>
              <a:rPr lang="de-CH" dirty="0"/>
              <a:t> </a:t>
            </a:r>
            <a:r>
              <a:rPr lang="de-CH" dirty="0" err="1"/>
              <a:t>nervous</a:t>
            </a:r>
            <a:r>
              <a:rPr lang="de-CH" dirty="0"/>
              <a:t> </a:t>
            </a:r>
            <a:r>
              <a:rPr lang="de-CH" dirty="0" err="1"/>
              <a:t>system</a:t>
            </a:r>
            <a:r>
              <a:rPr lang="de-CH" dirty="0"/>
              <a:t> (PNS) </a:t>
            </a:r>
            <a:r>
              <a:rPr lang="de-CH" dirty="0" err="1"/>
              <a:t>is</a:t>
            </a:r>
            <a:r>
              <a:rPr lang="de-CH" dirty="0"/>
              <a:t> </a:t>
            </a:r>
            <a:r>
              <a:rPr lang="de-CH" dirty="0" err="1"/>
              <a:t>composed</a:t>
            </a:r>
            <a:r>
              <a:rPr lang="de-CH" dirty="0"/>
              <a:t> </a:t>
            </a:r>
            <a:r>
              <a:rPr lang="de-CH" dirty="0" err="1"/>
              <a:t>of</a:t>
            </a:r>
            <a:r>
              <a:rPr lang="de-CH" dirty="0"/>
              <a:t> all </a:t>
            </a:r>
            <a:r>
              <a:rPr lang="de-CH" dirty="0" err="1"/>
              <a:t>the</a:t>
            </a:r>
            <a:r>
              <a:rPr lang="de-CH" dirty="0"/>
              <a:t> </a:t>
            </a:r>
            <a:r>
              <a:rPr lang="de-CH" dirty="0" err="1"/>
              <a:t>nervous</a:t>
            </a:r>
            <a:r>
              <a:rPr lang="de-CH" dirty="0"/>
              <a:t> </a:t>
            </a:r>
            <a:r>
              <a:rPr lang="de-CH" dirty="0" err="1"/>
              <a:t>structures</a:t>
            </a:r>
            <a:r>
              <a:rPr lang="de-CH" dirty="0"/>
              <a:t> outside </a:t>
            </a:r>
            <a:r>
              <a:rPr lang="de-CH" dirty="0" err="1"/>
              <a:t>the</a:t>
            </a:r>
            <a:r>
              <a:rPr lang="de-CH" dirty="0"/>
              <a:t> </a:t>
            </a:r>
            <a:r>
              <a:rPr lang="de-CH" dirty="0" err="1"/>
              <a:t>brain</a:t>
            </a:r>
            <a:r>
              <a:rPr lang="de-CH" dirty="0"/>
              <a:t> and spinal </a:t>
            </a:r>
            <a:r>
              <a:rPr lang="de-CH" dirty="0" err="1"/>
              <a:t>cord</a:t>
            </a:r>
            <a:r>
              <a:rPr lang="de-CH" dirty="0"/>
              <a:t>. </a:t>
            </a:r>
            <a:r>
              <a:rPr lang="de-CH" dirty="0" err="1"/>
              <a:t>It</a:t>
            </a:r>
            <a:r>
              <a:rPr lang="de-CH" dirty="0"/>
              <a:t> </a:t>
            </a:r>
            <a:r>
              <a:rPr lang="de-CH" dirty="0" err="1"/>
              <a:t>is</a:t>
            </a:r>
            <a:r>
              <a:rPr lang="de-CH" dirty="0"/>
              <a:t> </a:t>
            </a:r>
            <a:r>
              <a:rPr lang="de-CH" dirty="0" err="1"/>
              <a:t>functionally</a:t>
            </a:r>
            <a:r>
              <a:rPr lang="de-CH" dirty="0"/>
              <a:t> </a:t>
            </a:r>
            <a:r>
              <a:rPr lang="de-CH" dirty="0" err="1"/>
              <a:t>divided</a:t>
            </a:r>
            <a:r>
              <a:rPr lang="de-CH" dirty="0"/>
              <a:t> </a:t>
            </a:r>
            <a:r>
              <a:rPr lang="de-CH" dirty="0" err="1"/>
              <a:t>into</a:t>
            </a:r>
            <a:r>
              <a:rPr lang="de-CH" dirty="0"/>
              <a:t> </a:t>
            </a:r>
            <a:r>
              <a:rPr lang="de-CH" b="1" u="sng" dirty="0" err="1">
                <a:solidFill>
                  <a:schemeClr val="accent6">
                    <a:lumMod val="50000"/>
                  </a:schemeClr>
                </a:solidFill>
              </a:rPr>
              <a:t>somatic</a:t>
            </a:r>
            <a:r>
              <a:rPr lang="de-CH" b="1" u="sng" dirty="0">
                <a:solidFill>
                  <a:schemeClr val="accent6">
                    <a:lumMod val="50000"/>
                  </a:schemeClr>
                </a:solidFill>
              </a:rPr>
              <a:t> (</a:t>
            </a:r>
            <a:r>
              <a:rPr lang="de-CH" b="1" u="sng" dirty="0" err="1">
                <a:solidFill>
                  <a:schemeClr val="accent6">
                    <a:lumMod val="50000"/>
                  </a:schemeClr>
                </a:solidFill>
              </a:rPr>
              <a:t>voluntary</a:t>
            </a:r>
            <a:r>
              <a:rPr lang="de-CH" b="1" u="sng" dirty="0">
                <a:solidFill>
                  <a:schemeClr val="accent6">
                    <a:lumMod val="50000"/>
                  </a:schemeClr>
                </a:solidFill>
              </a:rPr>
              <a:t>) and </a:t>
            </a:r>
            <a:r>
              <a:rPr lang="de-CH" b="1" u="sng" dirty="0" err="1">
                <a:solidFill>
                  <a:schemeClr val="accent6">
                    <a:lumMod val="50000"/>
                  </a:schemeClr>
                </a:solidFill>
              </a:rPr>
              <a:t>autonomic</a:t>
            </a:r>
            <a:r>
              <a:rPr lang="de-CH" b="1" u="sng" dirty="0">
                <a:solidFill>
                  <a:schemeClr val="accent6">
                    <a:lumMod val="50000"/>
                  </a:schemeClr>
                </a:solidFill>
              </a:rPr>
              <a:t> (</a:t>
            </a:r>
            <a:r>
              <a:rPr lang="de-CH" b="1" u="sng" dirty="0" err="1">
                <a:solidFill>
                  <a:schemeClr val="accent6">
                    <a:lumMod val="50000"/>
                  </a:schemeClr>
                </a:solidFill>
              </a:rPr>
              <a:t>involuntary</a:t>
            </a:r>
            <a:r>
              <a:rPr lang="de-CH" b="1" u="sng" dirty="0">
                <a:solidFill>
                  <a:schemeClr val="accent6">
                    <a:lumMod val="50000"/>
                  </a:schemeClr>
                </a:solidFill>
              </a:rPr>
              <a:t>) </a:t>
            </a:r>
            <a:r>
              <a:rPr lang="de-CH" b="1" u="sng" dirty="0" err="1">
                <a:solidFill>
                  <a:schemeClr val="accent6">
                    <a:lumMod val="50000"/>
                  </a:schemeClr>
                </a:solidFill>
              </a:rPr>
              <a:t>nervous</a:t>
            </a:r>
            <a:r>
              <a:rPr lang="de-CH" b="1" u="sng" dirty="0">
                <a:solidFill>
                  <a:schemeClr val="accent6">
                    <a:lumMod val="50000"/>
                  </a:schemeClr>
                </a:solidFill>
              </a:rPr>
              <a:t> </a:t>
            </a:r>
            <a:r>
              <a:rPr lang="de-CH" b="1" u="sng" dirty="0" err="1">
                <a:solidFill>
                  <a:schemeClr val="accent6">
                    <a:lumMod val="50000"/>
                  </a:schemeClr>
                </a:solidFill>
              </a:rPr>
              <a:t>systems</a:t>
            </a:r>
            <a:r>
              <a:rPr lang="de-CH" b="1" u="sng" dirty="0">
                <a:solidFill>
                  <a:schemeClr val="accent6">
                    <a:lumMod val="50000"/>
                  </a:schemeClr>
                </a:solidFill>
              </a:rPr>
              <a:t>, </a:t>
            </a:r>
            <a:r>
              <a:rPr lang="de-CH" b="1" u="sng" dirty="0" err="1">
                <a:solidFill>
                  <a:schemeClr val="accent6">
                    <a:lumMod val="50000"/>
                  </a:schemeClr>
                </a:solidFill>
              </a:rPr>
              <a:t>with</a:t>
            </a:r>
            <a:r>
              <a:rPr lang="de-CH" b="1" u="sng" dirty="0">
                <a:solidFill>
                  <a:schemeClr val="accent6">
                    <a:lumMod val="50000"/>
                  </a:schemeClr>
                </a:solidFill>
              </a:rPr>
              <a:t> </a:t>
            </a:r>
            <a:r>
              <a:rPr lang="de-CH" b="1" u="sng" dirty="0" err="1">
                <a:solidFill>
                  <a:schemeClr val="accent6">
                    <a:lumMod val="50000"/>
                  </a:schemeClr>
                </a:solidFill>
              </a:rPr>
              <a:t>the</a:t>
            </a:r>
            <a:r>
              <a:rPr lang="de-CH" b="1" u="sng" dirty="0">
                <a:solidFill>
                  <a:schemeClr val="accent6">
                    <a:lumMod val="50000"/>
                  </a:schemeClr>
                </a:solidFill>
              </a:rPr>
              <a:t> </a:t>
            </a:r>
            <a:r>
              <a:rPr lang="de-CH" b="1" u="sng" dirty="0" err="1">
                <a:solidFill>
                  <a:schemeClr val="accent6">
                    <a:lumMod val="50000"/>
                  </a:schemeClr>
                </a:solidFill>
              </a:rPr>
              <a:t>latter</a:t>
            </a:r>
            <a:r>
              <a:rPr lang="de-CH" b="1" u="sng" dirty="0">
                <a:solidFill>
                  <a:schemeClr val="accent6">
                    <a:lumMod val="50000"/>
                  </a:schemeClr>
                </a:solidFill>
              </a:rPr>
              <a:t> </a:t>
            </a:r>
            <a:r>
              <a:rPr lang="de-CH" b="1" u="sng" dirty="0" err="1">
                <a:solidFill>
                  <a:schemeClr val="accent6">
                    <a:lumMod val="50000"/>
                  </a:schemeClr>
                </a:solidFill>
              </a:rPr>
              <a:t>being</a:t>
            </a:r>
            <a:r>
              <a:rPr lang="de-CH" b="1" u="sng" dirty="0">
                <a:solidFill>
                  <a:schemeClr val="accent6">
                    <a:lumMod val="50000"/>
                  </a:schemeClr>
                </a:solidFill>
              </a:rPr>
              <a:t> </a:t>
            </a:r>
            <a:r>
              <a:rPr lang="de-CH" b="1" u="sng" dirty="0" err="1">
                <a:solidFill>
                  <a:schemeClr val="accent6">
                    <a:lumMod val="50000"/>
                  </a:schemeClr>
                </a:solidFill>
              </a:rPr>
              <a:t>further</a:t>
            </a:r>
            <a:r>
              <a:rPr lang="de-CH" b="1" u="sng" dirty="0">
                <a:solidFill>
                  <a:schemeClr val="accent6">
                    <a:lumMod val="50000"/>
                  </a:schemeClr>
                </a:solidFill>
              </a:rPr>
              <a:t> </a:t>
            </a:r>
            <a:r>
              <a:rPr lang="de-CH" b="1" u="sng" dirty="0" err="1">
                <a:solidFill>
                  <a:schemeClr val="accent6">
                    <a:lumMod val="50000"/>
                  </a:schemeClr>
                </a:solidFill>
              </a:rPr>
              <a:t>subdivided</a:t>
            </a:r>
            <a:r>
              <a:rPr lang="de-CH" b="1" u="sng" dirty="0">
                <a:solidFill>
                  <a:schemeClr val="accent6">
                    <a:lumMod val="50000"/>
                  </a:schemeClr>
                </a:solidFill>
              </a:rPr>
              <a:t> </a:t>
            </a:r>
            <a:r>
              <a:rPr lang="de-CH" b="1" u="sng" dirty="0" err="1">
                <a:solidFill>
                  <a:schemeClr val="accent6">
                    <a:lumMod val="50000"/>
                  </a:schemeClr>
                </a:solidFill>
              </a:rPr>
              <a:t>into</a:t>
            </a:r>
            <a:r>
              <a:rPr lang="de-CH" b="1" u="sng" dirty="0">
                <a:solidFill>
                  <a:schemeClr val="accent6">
                    <a:lumMod val="50000"/>
                  </a:schemeClr>
                </a:solidFill>
              </a:rPr>
              <a:t> </a:t>
            </a:r>
            <a:r>
              <a:rPr lang="de-CH" b="1" u="sng" dirty="0" err="1">
                <a:solidFill>
                  <a:schemeClr val="accent6">
                    <a:lumMod val="50000"/>
                  </a:schemeClr>
                </a:solidFill>
              </a:rPr>
              <a:t>sympathetic</a:t>
            </a:r>
            <a:r>
              <a:rPr lang="de-CH" b="1" u="sng" dirty="0">
                <a:solidFill>
                  <a:schemeClr val="accent6">
                    <a:lumMod val="50000"/>
                  </a:schemeClr>
                </a:solidFill>
              </a:rPr>
              <a:t>, </a:t>
            </a:r>
            <a:r>
              <a:rPr lang="de-CH" b="1" u="sng" dirty="0" err="1">
                <a:solidFill>
                  <a:schemeClr val="accent6">
                    <a:lumMod val="50000"/>
                  </a:schemeClr>
                </a:solidFill>
              </a:rPr>
              <a:t>parasympathetic</a:t>
            </a:r>
            <a:r>
              <a:rPr lang="de-CH" b="1" u="sng" dirty="0">
                <a:solidFill>
                  <a:schemeClr val="accent6">
                    <a:lumMod val="50000"/>
                  </a:schemeClr>
                </a:solidFill>
              </a:rPr>
              <a:t> and </a:t>
            </a:r>
            <a:r>
              <a:rPr lang="de-CH" b="1" u="sng" dirty="0" err="1">
                <a:solidFill>
                  <a:schemeClr val="accent6">
                    <a:lumMod val="50000"/>
                  </a:schemeClr>
                </a:solidFill>
              </a:rPr>
              <a:t>enteric</a:t>
            </a:r>
            <a:r>
              <a:rPr lang="de-CH" b="1" u="sng" dirty="0">
                <a:solidFill>
                  <a:schemeClr val="accent6">
                    <a:lumMod val="50000"/>
                  </a:schemeClr>
                </a:solidFill>
              </a:rPr>
              <a:t> </a:t>
            </a:r>
            <a:r>
              <a:rPr lang="de-CH" b="1" u="sng" dirty="0" err="1">
                <a:solidFill>
                  <a:schemeClr val="accent6">
                    <a:lumMod val="50000"/>
                  </a:schemeClr>
                </a:solidFill>
              </a:rPr>
              <a:t>nervous</a:t>
            </a:r>
            <a:r>
              <a:rPr lang="de-CH" b="1" u="sng" dirty="0">
                <a:solidFill>
                  <a:schemeClr val="accent6">
                    <a:lumMod val="50000"/>
                  </a:schemeClr>
                </a:solidFill>
              </a:rPr>
              <a:t> </a:t>
            </a:r>
            <a:r>
              <a:rPr lang="de-CH" b="1" u="sng" dirty="0" err="1">
                <a:solidFill>
                  <a:schemeClr val="accent6">
                    <a:lumMod val="50000"/>
                  </a:schemeClr>
                </a:solidFill>
              </a:rPr>
              <a:t>systems</a:t>
            </a:r>
            <a:r>
              <a:rPr lang="de-CH" b="1" u="sng" dirty="0">
                <a:solidFill>
                  <a:schemeClr val="accent6">
                    <a:lumMod val="50000"/>
                  </a:schemeClr>
                </a:solidFill>
              </a:rPr>
              <a:t>. </a:t>
            </a:r>
          </a:p>
          <a:p>
            <a:pPr algn="just"/>
            <a:r>
              <a:rPr lang="de-CH" dirty="0"/>
              <a:t>The PNS </a:t>
            </a:r>
            <a:r>
              <a:rPr lang="de-CH" dirty="0" err="1"/>
              <a:t>consists</a:t>
            </a:r>
            <a:r>
              <a:rPr lang="de-CH" dirty="0"/>
              <a:t> </a:t>
            </a:r>
            <a:r>
              <a:rPr lang="de-CH" dirty="0" err="1"/>
              <a:t>of</a:t>
            </a:r>
            <a:r>
              <a:rPr lang="de-CH" dirty="0"/>
              <a:t> all </a:t>
            </a:r>
            <a:r>
              <a:rPr lang="de-CH" dirty="0" err="1"/>
              <a:t>the</a:t>
            </a:r>
            <a:r>
              <a:rPr lang="de-CH" dirty="0"/>
              <a:t> </a:t>
            </a:r>
            <a:r>
              <a:rPr lang="de-CH" dirty="0" err="1"/>
              <a:t>nerves</a:t>
            </a:r>
            <a:r>
              <a:rPr lang="de-CH" dirty="0"/>
              <a:t>, </a:t>
            </a:r>
            <a:r>
              <a:rPr lang="de-CH" dirty="0" err="1"/>
              <a:t>ganglia</a:t>
            </a:r>
            <a:r>
              <a:rPr lang="de-CH" dirty="0"/>
              <a:t> and </a:t>
            </a:r>
            <a:r>
              <a:rPr lang="de-CH" dirty="0" err="1"/>
              <a:t>plexuses</a:t>
            </a:r>
            <a:r>
              <a:rPr lang="de-CH" dirty="0"/>
              <a:t> </a:t>
            </a:r>
            <a:r>
              <a:rPr lang="de-CH" dirty="0" err="1"/>
              <a:t>of</a:t>
            </a:r>
            <a:r>
              <a:rPr lang="de-CH" dirty="0"/>
              <a:t> </a:t>
            </a:r>
            <a:r>
              <a:rPr lang="de-CH" dirty="0" err="1"/>
              <a:t>the</a:t>
            </a:r>
            <a:r>
              <a:rPr lang="de-CH" dirty="0"/>
              <a:t> </a:t>
            </a:r>
            <a:r>
              <a:rPr lang="de-CH" dirty="0" err="1"/>
              <a:t>body</a:t>
            </a:r>
            <a:r>
              <a:rPr lang="de-CH" dirty="0"/>
              <a:t>. A nerve </a:t>
            </a:r>
            <a:r>
              <a:rPr lang="de-CH" dirty="0" err="1"/>
              <a:t>consists</a:t>
            </a:r>
            <a:r>
              <a:rPr lang="de-CH" dirty="0"/>
              <a:t> </a:t>
            </a:r>
            <a:r>
              <a:rPr lang="de-CH" dirty="0" err="1"/>
              <a:t>of</a:t>
            </a:r>
            <a:r>
              <a:rPr lang="de-CH" dirty="0"/>
              <a:t> a </a:t>
            </a:r>
            <a:r>
              <a:rPr lang="de-CH" dirty="0" err="1"/>
              <a:t>bundle</a:t>
            </a:r>
            <a:r>
              <a:rPr lang="de-CH" dirty="0"/>
              <a:t> </a:t>
            </a:r>
            <a:r>
              <a:rPr lang="de-CH" dirty="0" err="1"/>
              <a:t>of</a:t>
            </a:r>
            <a:r>
              <a:rPr lang="de-CH" dirty="0"/>
              <a:t> </a:t>
            </a:r>
            <a:r>
              <a:rPr lang="de-CH" dirty="0" err="1"/>
              <a:t>many</a:t>
            </a:r>
            <a:r>
              <a:rPr lang="de-CH" dirty="0"/>
              <a:t> nerve </a:t>
            </a:r>
            <a:r>
              <a:rPr lang="de-CH" dirty="0" err="1"/>
              <a:t>fibers</a:t>
            </a:r>
            <a:r>
              <a:rPr lang="de-CH" dirty="0"/>
              <a:t> (i.e., </a:t>
            </a:r>
            <a:r>
              <a:rPr lang="de-CH" dirty="0" err="1"/>
              <a:t>axons</a:t>
            </a:r>
            <a:r>
              <a:rPr lang="de-CH" dirty="0"/>
              <a:t>), </a:t>
            </a:r>
            <a:r>
              <a:rPr lang="de-CH" dirty="0" err="1"/>
              <a:t>their</a:t>
            </a:r>
            <a:r>
              <a:rPr lang="de-CH" dirty="0"/>
              <a:t> </a:t>
            </a:r>
            <a:r>
              <a:rPr lang="de-CH" dirty="0" err="1"/>
              <a:t>connective</a:t>
            </a:r>
            <a:r>
              <a:rPr lang="de-CH" dirty="0"/>
              <a:t> </a:t>
            </a:r>
            <a:r>
              <a:rPr lang="de-CH" dirty="0" err="1"/>
              <a:t>tissue</a:t>
            </a:r>
            <a:r>
              <a:rPr lang="de-CH" dirty="0"/>
              <a:t> </a:t>
            </a:r>
            <a:r>
              <a:rPr lang="de-CH" dirty="0" err="1"/>
              <a:t>coverings</a:t>
            </a:r>
            <a:r>
              <a:rPr lang="de-CH" dirty="0"/>
              <a:t> and </a:t>
            </a:r>
            <a:r>
              <a:rPr lang="de-CH" dirty="0" err="1"/>
              <a:t>nourishing</a:t>
            </a:r>
            <a:r>
              <a:rPr lang="de-CH" dirty="0"/>
              <a:t> </a:t>
            </a:r>
            <a:r>
              <a:rPr lang="de-CH" dirty="0" err="1"/>
              <a:t>blood</a:t>
            </a:r>
            <a:r>
              <a:rPr lang="de-CH" dirty="0"/>
              <a:t> </a:t>
            </a:r>
            <a:r>
              <a:rPr lang="de-CH" dirty="0" err="1"/>
              <a:t>vessels</a:t>
            </a:r>
            <a:r>
              <a:rPr lang="de-CH" dirty="0"/>
              <a:t>. </a:t>
            </a:r>
            <a:r>
              <a:rPr lang="de-CH" b="1" dirty="0">
                <a:solidFill>
                  <a:schemeClr val="accent6">
                    <a:lumMod val="50000"/>
                  </a:schemeClr>
                </a:solidFill>
              </a:rPr>
              <a:t>Nerve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that</a:t>
            </a:r>
            <a:r>
              <a:rPr lang="de-CH" b="1" dirty="0">
                <a:solidFill>
                  <a:schemeClr val="accent6">
                    <a:lumMod val="50000"/>
                  </a:schemeClr>
                </a:solidFill>
              </a:rPr>
              <a:t> carry </a:t>
            </a:r>
            <a:r>
              <a:rPr lang="de-CH" b="1" dirty="0" err="1">
                <a:solidFill>
                  <a:schemeClr val="accent6">
                    <a:lumMod val="50000"/>
                  </a:schemeClr>
                </a:solidFill>
              </a:rPr>
              <a:t>information</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periphery</a:t>
            </a:r>
            <a:r>
              <a:rPr lang="de-CH" b="1" dirty="0">
                <a:solidFill>
                  <a:schemeClr val="accent6">
                    <a:lumMod val="50000"/>
                  </a:schemeClr>
                </a:solidFill>
              </a:rPr>
              <a:t> </a:t>
            </a:r>
            <a:r>
              <a:rPr lang="de-CH" b="1" dirty="0" err="1">
                <a:solidFill>
                  <a:schemeClr val="accent6">
                    <a:lumMod val="50000"/>
                  </a:schemeClr>
                </a:solidFill>
              </a:rPr>
              <a:t>towards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CNS </a:t>
            </a:r>
            <a:r>
              <a:rPr lang="de-CH" b="1" dirty="0" err="1">
                <a:solidFill>
                  <a:schemeClr val="accent6">
                    <a:lumMod val="50000"/>
                  </a:schemeClr>
                </a:solidFill>
              </a:rPr>
              <a:t>are</a:t>
            </a:r>
            <a:r>
              <a:rPr lang="de-CH" b="1" dirty="0">
                <a:solidFill>
                  <a:schemeClr val="accent6">
                    <a:lumMod val="50000"/>
                  </a:schemeClr>
                </a:solidFill>
              </a:rPr>
              <a:t> </a:t>
            </a:r>
            <a:r>
              <a:rPr lang="de-CH" b="1" dirty="0" err="1">
                <a:solidFill>
                  <a:schemeClr val="accent6">
                    <a:lumMod val="50000"/>
                  </a:schemeClr>
                </a:solidFill>
              </a:rPr>
              <a:t>called</a:t>
            </a:r>
            <a:r>
              <a:rPr lang="de-CH" b="1" dirty="0">
                <a:solidFill>
                  <a:schemeClr val="accent6">
                    <a:lumMod val="50000"/>
                  </a:schemeClr>
                </a:solidFill>
              </a:rPr>
              <a:t> afferent </a:t>
            </a:r>
            <a:r>
              <a:rPr lang="de-CH" b="1" dirty="0" err="1">
                <a:solidFill>
                  <a:schemeClr val="accent6">
                    <a:lumMod val="50000"/>
                  </a:schemeClr>
                </a:solidFill>
              </a:rPr>
              <a:t>or</a:t>
            </a:r>
            <a:r>
              <a:rPr lang="de-CH" b="1" dirty="0">
                <a:solidFill>
                  <a:schemeClr val="accent6">
                    <a:lumMod val="50000"/>
                  </a:schemeClr>
                </a:solidFill>
              </a:rPr>
              <a:t> </a:t>
            </a:r>
            <a:r>
              <a:rPr lang="de-CH" b="1" dirty="0" err="1">
                <a:solidFill>
                  <a:schemeClr val="accent6">
                    <a:lumMod val="50000"/>
                  </a:schemeClr>
                </a:solidFill>
              </a:rPr>
              <a:t>sensory</a:t>
            </a:r>
            <a:r>
              <a:rPr lang="de-CH" b="1" dirty="0">
                <a:solidFill>
                  <a:schemeClr val="accent6">
                    <a:lumMod val="50000"/>
                  </a:schemeClr>
                </a:solidFill>
              </a:rPr>
              <a:t>, </a:t>
            </a:r>
            <a:r>
              <a:rPr lang="de-CH" b="1" dirty="0" err="1">
                <a:solidFill>
                  <a:schemeClr val="accent6">
                    <a:lumMod val="50000"/>
                  </a:schemeClr>
                </a:solidFill>
              </a:rPr>
              <a:t>while</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ones</a:t>
            </a:r>
            <a:r>
              <a:rPr lang="de-CH" b="1" dirty="0">
                <a:solidFill>
                  <a:schemeClr val="accent6">
                    <a:lumMod val="50000"/>
                  </a:schemeClr>
                </a:solidFill>
              </a:rPr>
              <a:t> </a:t>
            </a:r>
            <a:r>
              <a:rPr lang="de-CH" b="1" dirty="0" err="1">
                <a:solidFill>
                  <a:schemeClr val="accent6">
                    <a:lumMod val="50000"/>
                  </a:schemeClr>
                </a:solidFill>
              </a:rPr>
              <a:t>transmitting</a:t>
            </a:r>
            <a:r>
              <a:rPr lang="de-CH" b="1" dirty="0">
                <a:solidFill>
                  <a:schemeClr val="accent6">
                    <a:lumMod val="50000"/>
                  </a:schemeClr>
                </a:solidFill>
              </a:rPr>
              <a:t> </a:t>
            </a:r>
            <a:r>
              <a:rPr lang="de-CH" b="1" dirty="0" err="1">
                <a:solidFill>
                  <a:schemeClr val="accent6">
                    <a:lumMod val="50000"/>
                  </a:schemeClr>
                </a:solidFill>
              </a:rPr>
              <a:t>impulses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CNS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periphery</a:t>
            </a:r>
            <a:r>
              <a:rPr lang="de-CH" b="1" dirty="0">
                <a:solidFill>
                  <a:schemeClr val="accent6">
                    <a:lumMod val="50000"/>
                  </a:schemeClr>
                </a:solidFill>
              </a:rPr>
              <a:t> </a:t>
            </a:r>
            <a:r>
              <a:rPr lang="de-CH" b="1" dirty="0" err="1">
                <a:solidFill>
                  <a:schemeClr val="accent6">
                    <a:lumMod val="50000"/>
                  </a:schemeClr>
                </a:solidFill>
              </a:rPr>
              <a:t>are</a:t>
            </a:r>
            <a:r>
              <a:rPr lang="de-CH" b="1" dirty="0">
                <a:solidFill>
                  <a:schemeClr val="accent6">
                    <a:lumMod val="50000"/>
                  </a:schemeClr>
                </a:solidFill>
              </a:rPr>
              <a:t> </a:t>
            </a:r>
            <a:r>
              <a:rPr lang="de-CH" b="1" dirty="0" err="1">
                <a:solidFill>
                  <a:schemeClr val="accent6">
                    <a:lumMod val="50000"/>
                  </a:schemeClr>
                </a:solidFill>
              </a:rPr>
              <a:t>known</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efferent </a:t>
            </a:r>
            <a:r>
              <a:rPr lang="de-CH" b="1" dirty="0" err="1">
                <a:solidFill>
                  <a:schemeClr val="accent6">
                    <a:lumMod val="50000"/>
                  </a:schemeClr>
                </a:solidFill>
              </a:rPr>
              <a:t>or</a:t>
            </a:r>
            <a:r>
              <a:rPr lang="de-CH" b="1" dirty="0">
                <a:solidFill>
                  <a:schemeClr val="accent6">
                    <a:lumMod val="50000"/>
                  </a:schemeClr>
                </a:solidFill>
              </a:rPr>
              <a:t> </a:t>
            </a:r>
            <a:r>
              <a:rPr lang="de-CH" b="1" dirty="0" err="1">
                <a:solidFill>
                  <a:schemeClr val="accent6">
                    <a:lumMod val="50000"/>
                  </a:schemeClr>
                </a:solidFill>
              </a:rPr>
              <a:t>motor</a:t>
            </a:r>
            <a:r>
              <a:rPr lang="de-CH" b="1" dirty="0">
                <a:solidFill>
                  <a:schemeClr val="accent6">
                    <a:lumMod val="50000"/>
                  </a:schemeClr>
                </a:solidFill>
              </a:rPr>
              <a:t>. </a:t>
            </a:r>
          </a:p>
          <a:p>
            <a:pPr algn="just"/>
            <a:r>
              <a:rPr lang="de-CH" sz="2200" dirty="0" err="1"/>
              <a:t>Nerves</a:t>
            </a:r>
            <a:r>
              <a:rPr lang="de-CH" sz="2200" dirty="0"/>
              <a:t> </a:t>
            </a:r>
            <a:r>
              <a:rPr lang="de-CH" sz="2200" dirty="0" err="1"/>
              <a:t>are</a:t>
            </a:r>
            <a:r>
              <a:rPr lang="de-CH" sz="2200" dirty="0"/>
              <a:t> also </a:t>
            </a:r>
            <a:r>
              <a:rPr lang="de-CH" sz="2200" dirty="0" err="1"/>
              <a:t>classified</a:t>
            </a:r>
            <a:r>
              <a:rPr lang="de-CH" sz="2200" dirty="0"/>
              <a:t> </a:t>
            </a:r>
            <a:r>
              <a:rPr lang="de-CH" sz="2200" dirty="0" err="1"/>
              <a:t>according</a:t>
            </a:r>
            <a:r>
              <a:rPr lang="de-CH" sz="2200" dirty="0"/>
              <a:t> </a:t>
            </a:r>
            <a:r>
              <a:rPr lang="de-CH" sz="2200" dirty="0" err="1"/>
              <a:t>to</a:t>
            </a:r>
            <a:r>
              <a:rPr lang="de-CH" sz="2200" dirty="0"/>
              <a:t> </a:t>
            </a:r>
            <a:r>
              <a:rPr lang="de-CH" sz="2200" dirty="0" err="1"/>
              <a:t>the</a:t>
            </a:r>
            <a:r>
              <a:rPr lang="de-CH" sz="2200" dirty="0"/>
              <a:t> </a:t>
            </a:r>
            <a:r>
              <a:rPr lang="de-CH" sz="2200" dirty="0" err="1"/>
              <a:t>place</a:t>
            </a:r>
            <a:r>
              <a:rPr lang="de-CH" sz="2200" dirty="0"/>
              <a:t> </a:t>
            </a:r>
            <a:r>
              <a:rPr lang="de-CH" sz="2200" dirty="0" err="1"/>
              <a:t>where</a:t>
            </a:r>
            <a:r>
              <a:rPr lang="de-CH" sz="2200" dirty="0"/>
              <a:t> </a:t>
            </a:r>
            <a:r>
              <a:rPr lang="de-CH" sz="2200" dirty="0" err="1"/>
              <a:t>they</a:t>
            </a:r>
            <a:r>
              <a:rPr lang="de-CH" sz="2200" dirty="0"/>
              <a:t> </a:t>
            </a:r>
            <a:r>
              <a:rPr lang="de-CH" sz="2200" dirty="0" err="1"/>
              <a:t>exit</a:t>
            </a:r>
            <a:r>
              <a:rPr lang="de-CH" sz="2200" dirty="0"/>
              <a:t> </a:t>
            </a:r>
            <a:r>
              <a:rPr lang="de-CH" sz="2200" dirty="0" err="1"/>
              <a:t>the</a:t>
            </a:r>
            <a:r>
              <a:rPr lang="de-CH" sz="2200" dirty="0"/>
              <a:t> CNS. </a:t>
            </a:r>
            <a:r>
              <a:rPr lang="de-CH" sz="2200" b="1" u="sng" dirty="0">
                <a:solidFill>
                  <a:schemeClr val="accent6">
                    <a:lumMod val="50000"/>
                  </a:schemeClr>
                </a:solidFill>
              </a:rPr>
              <a:t>Cranial </a:t>
            </a:r>
            <a:r>
              <a:rPr lang="de-CH" sz="2200" b="1" u="sng" dirty="0" err="1">
                <a:solidFill>
                  <a:schemeClr val="accent6">
                    <a:lumMod val="50000"/>
                  </a:schemeClr>
                </a:solidFill>
              </a:rPr>
              <a:t>nerves</a:t>
            </a:r>
            <a:r>
              <a:rPr lang="de-CH" sz="2200" b="1" u="sng" dirty="0">
                <a:solidFill>
                  <a:schemeClr val="accent6">
                    <a:lumMod val="50000"/>
                  </a:schemeClr>
                </a:solidFill>
              </a:rPr>
              <a:t> </a:t>
            </a:r>
            <a:r>
              <a:rPr lang="de-CH" sz="2200" b="1" u="sng" dirty="0" err="1">
                <a:solidFill>
                  <a:schemeClr val="accent6">
                    <a:lumMod val="50000"/>
                  </a:schemeClr>
                </a:solidFill>
              </a:rPr>
              <a:t>emerge</a:t>
            </a:r>
            <a:r>
              <a:rPr lang="de-CH" sz="2200" b="1" u="sng" dirty="0">
                <a:solidFill>
                  <a:schemeClr val="accent6">
                    <a:lumMod val="50000"/>
                  </a:schemeClr>
                </a:solidFill>
              </a:rPr>
              <a:t> </a:t>
            </a:r>
            <a:r>
              <a:rPr lang="de-CH" sz="2200" b="1" u="sng" dirty="0" err="1">
                <a:solidFill>
                  <a:schemeClr val="accent6">
                    <a:lumMod val="50000"/>
                  </a:schemeClr>
                </a:solidFill>
              </a:rPr>
              <a:t>from</a:t>
            </a:r>
            <a:r>
              <a:rPr lang="de-CH" sz="2200" b="1" u="sng" dirty="0">
                <a:solidFill>
                  <a:schemeClr val="accent6">
                    <a:lumMod val="50000"/>
                  </a:schemeClr>
                </a:solidFill>
              </a:rPr>
              <a:t> </a:t>
            </a:r>
            <a:r>
              <a:rPr lang="de-CH" sz="2200" b="1" u="sng" dirty="0" err="1">
                <a:solidFill>
                  <a:schemeClr val="accent6">
                    <a:lumMod val="50000"/>
                  </a:schemeClr>
                </a:solidFill>
              </a:rPr>
              <a:t>the</a:t>
            </a:r>
            <a:r>
              <a:rPr lang="de-CH" sz="2200" b="1" u="sng" dirty="0">
                <a:solidFill>
                  <a:schemeClr val="accent6">
                    <a:lumMod val="50000"/>
                  </a:schemeClr>
                </a:solidFill>
              </a:rPr>
              <a:t> </a:t>
            </a:r>
            <a:r>
              <a:rPr lang="de-CH" sz="2200" b="1" u="sng" dirty="0" err="1">
                <a:solidFill>
                  <a:schemeClr val="accent6">
                    <a:lumMod val="50000"/>
                  </a:schemeClr>
                </a:solidFill>
              </a:rPr>
              <a:t>brain</a:t>
            </a:r>
            <a:r>
              <a:rPr lang="de-CH" sz="2200" b="1" u="sng" dirty="0">
                <a:solidFill>
                  <a:schemeClr val="accent6">
                    <a:lumMod val="50000"/>
                  </a:schemeClr>
                </a:solidFill>
              </a:rPr>
              <a:t> </a:t>
            </a:r>
            <a:r>
              <a:rPr lang="de-CH" sz="2200" b="1" u="sng" dirty="0" err="1">
                <a:solidFill>
                  <a:schemeClr val="accent6">
                    <a:lumMod val="50000"/>
                  </a:schemeClr>
                </a:solidFill>
              </a:rPr>
              <a:t>while</a:t>
            </a:r>
            <a:r>
              <a:rPr lang="de-CH" sz="2200" b="1" u="sng" dirty="0">
                <a:solidFill>
                  <a:schemeClr val="accent6">
                    <a:lumMod val="50000"/>
                  </a:schemeClr>
                </a:solidFill>
              </a:rPr>
              <a:t> spinal </a:t>
            </a:r>
            <a:r>
              <a:rPr lang="de-CH" sz="2200" b="1" u="sng" dirty="0" err="1">
                <a:solidFill>
                  <a:schemeClr val="accent6">
                    <a:lumMod val="50000"/>
                  </a:schemeClr>
                </a:solidFill>
              </a:rPr>
              <a:t>nerves</a:t>
            </a:r>
            <a:r>
              <a:rPr lang="de-CH" sz="2200" b="1" u="sng" dirty="0">
                <a:solidFill>
                  <a:schemeClr val="accent6">
                    <a:lumMod val="50000"/>
                  </a:schemeClr>
                </a:solidFill>
              </a:rPr>
              <a:t> </a:t>
            </a:r>
            <a:r>
              <a:rPr lang="de-CH" sz="2200" b="1" u="sng" dirty="0" err="1">
                <a:solidFill>
                  <a:schemeClr val="accent6">
                    <a:lumMod val="50000"/>
                  </a:schemeClr>
                </a:solidFill>
              </a:rPr>
              <a:t>emerge</a:t>
            </a:r>
            <a:r>
              <a:rPr lang="de-CH" sz="2200" b="1" u="sng" dirty="0">
                <a:solidFill>
                  <a:schemeClr val="accent6">
                    <a:lumMod val="50000"/>
                  </a:schemeClr>
                </a:solidFill>
              </a:rPr>
              <a:t> </a:t>
            </a:r>
            <a:r>
              <a:rPr lang="de-CH" sz="2200" b="1" u="sng" dirty="0" err="1">
                <a:solidFill>
                  <a:schemeClr val="accent6">
                    <a:lumMod val="50000"/>
                  </a:schemeClr>
                </a:solidFill>
              </a:rPr>
              <a:t>from</a:t>
            </a:r>
            <a:r>
              <a:rPr lang="de-CH" sz="2200" b="1" u="sng" dirty="0">
                <a:solidFill>
                  <a:schemeClr val="accent6">
                    <a:lumMod val="50000"/>
                  </a:schemeClr>
                </a:solidFill>
              </a:rPr>
              <a:t> </a:t>
            </a:r>
            <a:r>
              <a:rPr lang="de-CH" sz="2200" b="1" u="sng" dirty="0" err="1">
                <a:solidFill>
                  <a:schemeClr val="accent6">
                    <a:lumMod val="50000"/>
                  </a:schemeClr>
                </a:solidFill>
              </a:rPr>
              <a:t>the</a:t>
            </a:r>
            <a:r>
              <a:rPr lang="de-CH" sz="2200" b="1" u="sng" dirty="0">
                <a:solidFill>
                  <a:schemeClr val="accent6">
                    <a:lumMod val="50000"/>
                  </a:schemeClr>
                </a:solidFill>
              </a:rPr>
              <a:t> spinal </a:t>
            </a:r>
            <a:r>
              <a:rPr lang="de-CH" sz="2200" b="1" u="sng" dirty="0" err="1">
                <a:solidFill>
                  <a:schemeClr val="accent6">
                    <a:lumMod val="50000"/>
                  </a:schemeClr>
                </a:solidFill>
              </a:rPr>
              <a:t>cord</a:t>
            </a:r>
            <a:r>
              <a:rPr lang="de-CH" sz="2200" b="1" u="sng" dirty="0">
                <a:solidFill>
                  <a:schemeClr val="accent6">
                    <a:lumMod val="50000"/>
                  </a:schemeClr>
                </a:solidFill>
              </a:rPr>
              <a:t>. </a:t>
            </a:r>
            <a:r>
              <a:rPr lang="de-CH" sz="2200" b="1" u="sng" dirty="0" err="1">
                <a:solidFill>
                  <a:schemeClr val="accent6">
                    <a:lumMod val="50000"/>
                  </a:schemeClr>
                </a:solidFill>
              </a:rPr>
              <a:t>There</a:t>
            </a:r>
            <a:r>
              <a:rPr lang="de-CH" sz="2200" b="1" u="sng" dirty="0">
                <a:solidFill>
                  <a:schemeClr val="accent6">
                    <a:lumMod val="50000"/>
                  </a:schemeClr>
                </a:solidFill>
              </a:rPr>
              <a:t> </a:t>
            </a:r>
            <a:r>
              <a:rPr lang="de-CH" sz="2200" b="1" u="sng" dirty="0" err="1">
                <a:solidFill>
                  <a:schemeClr val="accent6">
                    <a:lumMod val="50000"/>
                  </a:schemeClr>
                </a:solidFill>
              </a:rPr>
              <a:t>are</a:t>
            </a:r>
            <a:r>
              <a:rPr lang="de-CH" sz="2200" b="1" u="sng" dirty="0">
                <a:solidFill>
                  <a:schemeClr val="accent6">
                    <a:lumMod val="50000"/>
                  </a:schemeClr>
                </a:solidFill>
              </a:rPr>
              <a:t> 12 </a:t>
            </a:r>
            <a:r>
              <a:rPr lang="de-CH" sz="2200" b="1" u="sng" dirty="0" err="1">
                <a:solidFill>
                  <a:schemeClr val="accent6">
                    <a:lumMod val="50000"/>
                  </a:schemeClr>
                </a:solidFill>
              </a:rPr>
              <a:t>pairs</a:t>
            </a:r>
            <a:r>
              <a:rPr lang="de-CH" sz="2200" b="1" u="sng" dirty="0">
                <a:solidFill>
                  <a:schemeClr val="accent6">
                    <a:lumMod val="50000"/>
                  </a:schemeClr>
                </a:solidFill>
              </a:rPr>
              <a:t> </a:t>
            </a:r>
            <a:r>
              <a:rPr lang="de-CH" sz="2200" b="1" u="sng" dirty="0" err="1">
                <a:solidFill>
                  <a:schemeClr val="accent6">
                    <a:lumMod val="50000"/>
                  </a:schemeClr>
                </a:solidFill>
              </a:rPr>
              <a:t>of</a:t>
            </a:r>
            <a:r>
              <a:rPr lang="de-CH" sz="2200" b="1" u="sng" dirty="0">
                <a:solidFill>
                  <a:schemeClr val="accent6">
                    <a:lumMod val="50000"/>
                  </a:schemeClr>
                </a:solidFill>
              </a:rPr>
              <a:t> cranial </a:t>
            </a:r>
            <a:r>
              <a:rPr lang="de-CH" sz="2200" b="1" u="sng" dirty="0" err="1">
                <a:solidFill>
                  <a:schemeClr val="accent6">
                    <a:lumMod val="50000"/>
                  </a:schemeClr>
                </a:solidFill>
              </a:rPr>
              <a:t>nerves</a:t>
            </a:r>
            <a:r>
              <a:rPr lang="de-CH" sz="2200" b="1" u="sng" dirty="0">
                <a:solidFill>
                  <a:schemeClr val="accent6">
                    <a:lumMod val="50000"/>
                  </a:schemeClr>
                </a:solidFill>
              </a:rPr>
              <a:t> and 31 </a:t>
            </a:r>
            <a:r>
              <a:rPr lang="de-CH" sz="2200" b="1" u="sng" dirty="0" err="1">
                <a:solidFill>
                  <a:schemeClr val="accent6">
                    <a:lumMod val="50000"/>
                  </a:schemeClr>
                </a:solidFill>
              </a:rPr>
              <a:t>pairs</a:t>
            </a:r>
            <a:r>
              <a:rPr lang="de-CH" sz="2200" b="1" u="sng" dirty="0">
                <a:solidFill>
                  <a:schemeClr val="accent6">
                    <a:lumMod val="50000"/>
                  </a:schemeClr>
                </a:solidFill>
              </a:rPr>
              <a:t> </a:t>
            </a:r>
            <a:r>
              <a:rPr lang="de-CH" sz="2200" b="1" u="sng" dirty="0" err="1">
                <a:solidFill>
                  <a:schemeClr val="accent6">
                    <a:lumMod val="50000"/>
                  </a:schemeClr>
                </a:solidFill>
              </a:rPr>
              <a:t>of</a:t>
            </a:r>
            <a:r>
              <a:rPr lang="de-CH" sz="2200" b="1" u="sng" dirty="0">
                <a:solidFill>
                  <a:schemeClr val="accent6">
                    <a:lumMod val="50000"/>
                  </a:schemeClr>
                </a:solidFill>
              </a:rPr>
              <a:t> spinal </a:t>
            </a:r>
            <a:r>
              <a:rPr lang="de-CH" sz="2200" b="1" u="sng" dirty="0" err="1">
                <a:solidFill>
                  <a:schemeClr val="accent6">
                    <a:lumMod val="50000"/>
                  </a:schemeClr>
                </a:solidFill>
              </a:rPr>
              <a:t>nerves</a:t>
            </a:r>
            <a:r>
              <a:rPr lang="de-CH" sz="2200" b="1" u="sng" dirty="0">
                <a:solidFill>
                  <a:schemeClr val="accent6">
                    <a:lumMod val="50000"/>
                  </a:schemeClr>
                </a:solidFill>
              </a:rPr>
              <a:t>. </a:t>
            </a:r>
          </a:p>
          <a:p>
            <a:pPr algn="just"/>
            <a:r>
              <a:rPr lang="de-CH" sz="1900" dirty="0">
                <a:solidFill>
                  <a:schemeClr val="tx1"/>
                </a:solidFill>
              </a:rPr>
              <a:t>A </a:t>
            </a:r>
            <a:r>
              <a:rPr lang="de-CH" sz="1900" dirty="0" err="1">
                <a:solidFill>
                  <a:schemeClr val="tx1"/>
                </a:solidFill>
              </a:rPr>
              <a:t>ganglion</a:t>
            </a:r>
            <a:r>
              <a:rPr lang="de-CH" sz="1900" dirty="0">
                <a:solidFill>
                  <a:schemeClr val="tx1"/>
                </a:solidFill>
              </a:rPr>
              <a:t> </a:t>
            </a:r>
            <a:r>
              <a:rPr lang="de-CH" sz="1900" dirty="0" err="1">
                <a:solidFill>
                  <a:schemeClr val="tx1"/>
                </a:solidFill>
              </a:rPr>
              <a:t>is</a:t>
            </a:r>
            <a:r>
              <a:rPr lang="de-CH" sz="1900" dirty="0">
                <a:solidFill>
                  <a:schemeClr val="tx1"/>
                </a:solidFill>
              </a:rPr>
              <a:t> a </a:t>
            </a:r>
            <a:r>
              <a:rPr lang="de-CH" sz="1900" dirty="0" err="1">
                <a:solidFill>
                  <a:schemeClr val="tx1"/>
                </a:solidFill>
              </a:rPr>
              <a:t>group</a:t>
            </a:r>
            <a:r>
              <a:rPr lang="de-CH" sz="1900" dirty="0">
                <a:solidFill>
                  <a:schemeClr val="tx1"/>
                </a:solidFill>
              </a:rPr>
              <a:t> </a:t>
            </a:r>
            <a:r>
              <a:rPr lang="de-CH" dirty="0" err="1"/>
              <a:t>of</a:t>
            </a:r>
            <a:r>
              <a:rPr lang="de-CH" dirty="0"/>
              <a:t> </a:t>
            </a:r>
            <a:r>
              <a:rPr lang="de-CH" dirty="0" err="1"/>
              <a:t>neuron</a:t>
            </a:r>
            <a:r>
              <a:rPr lang="de-CH" dirty="0"/>
              <a:t> </a:t>
            </a:r>
            <a:r>
              <a:rPr lang="de-CH" dirty="0" err="1"/>
              <a:t>cell</a:t>
            </a:r>
            <a:r>
              <a:rPr lang="de-CH" dirty="0"/>
              <a:t> </a:t>
            </a:r>
            <a:r>
              <a:rPr lang="de-CH" dirty="0" err="1"/>
              <a:t>bodies</a:t>
            </a:r>
            <a:r>
              <a:rPr lang="de-CH" dirty="0"/>
              <a:t> outside </a:t>
            </a:r>
            <a:r>
              <a:rPr lang="de-CH" dirty="0" err="1"/>
              <a:t>the</a:t>
            </a:r>
            <a:r>
              <a:rPr lang="de-CH" dirty="0"/>
              <a:t> CNS. </a:t>
            </a:r>
            <a:r>
              <a:rPr lang="de-CH" dirty="0" err="1"/>
              <a:t>There</a:t>
            </a:r>
            <a:r>
              <a:rPr lang="de-CH" dirty="0"/>
              <a:t> </a:t>
            </a:r>
            <a:r>
              <a:rPr lang="de-CH" dirty="0" err="1"/>
              <a:t>are</a:t>
            </a:r>
            <a:r>
              <a:rPr lang="de-CH" dirty="0"/>
              <a:t> </a:t>
            </a:r>
            <a:r>
              <a:rPr lang="de-CH" dirty="0" err="1"/>
              <a:t>two</a:t>
            </a:r>
            <a:r>
              <a:rPr lang="de-CH" dirty="0"/>
              <a:t> </a:t>
            </a:r>
            <a:r>
              <a:rPr lang="de-CH" dirty="0" err="1"/>
              <a:t>main</a:t>
            </a:r>
            <a:r>
              <a:rPr lang="de-CH" dirty="0"/>
              <a:t> </a:t>
            </a:r>
            <a:r>
              <a:rPr lang="de-CH" dirty="0" err="1"/>
              <a:t>types</a:t>
            </a:r>
            <a:r>
              <a:rPr lang="de-CH" dirty="0"/>
              <a:t> </a:t>
            </a:r>
            <a:r>
              <a:rPr lang="de-CH" dirty="0" err="1"/>
              <a:t>of</a:t>
            </a:r>
            <a:r>
              <a:rPr lang="de-CH" dirty="0"/>
              <a:t> </a:t>
            </a:r>
            <a:r>
              <a:rPr lang="de-CH" dirty="0" err="1"/>
              <a:t>ganglia</a:t>
            </a:r>
            <a:r>
              <a:rPr lang="de-CH" dirty="0"/>
              <a:t>: </a:t>
            </a:r>
            <a:r>
              <a:rPr lang="de-CH" b="1" dirty="0" err="1">
                <a:solidFill>
                  <a:schemeClr val="accent6">
                    <a:lumMod val="50000"/>
                  </a:schemeClr>
                </a:solidFill>
              </a:rPr>
              <a:t>sensory</a:t>
            </a:r>
            <a:r>
              <a:rPr lang="de-CH" b="1" dirty="0">
                <a:solidFill>
                  <a:schemeClr val="accent6">
                    <a:lumMod val="50000"/>
                  </a:schemeClr>
                </a:solidFill>
              </a:rPr>
              <a:t> </a:t>
            </a:r>
            <a:r>
              <a:rPr lang="de-CH" b="1" dirty="0" err="1">
                <a:solidFill>
                  <a:schemeClr val="accent6">
                    <a:lumMod val="50000"/>
                  </a:schemeClr>
                </a:solidFill>
              </a:rPr>
              <a:t>ganglia</a:t>
            </a:r>
            <a:r>
              <a:rPr lang="de-CH" b="1" dirty="0">
                <a:solidFill>
                  <a:schemeClr val="accent6">
                    <a:lumMod val="50000"/>
                  </a:schemeClr>
                </a:solidFill>
              </a:rPr>
              <a:t>,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contain</a:t>
            </a:r>
            <a:r>
              <a:rPr lang="de-CH" b="1" dirty="0">
                <a:solidFill>
                  <a:schemeClr val="accent6">
                    <a:lumMod val="50000"/>
                  </a:schemeClr>
                </a:solidFill>
              </a:rPr>
              <a:t> </a:t>
            </a:r>
            <a:r>
              <a:rPr lang="de-CH" b="1" dirty="0" err="1">
                <a:solidFill>
                  <a:schemeClr val="accent6">
                    <a:lumMod val="50000"/>
                  </a:schemeClr>
                </a:solidFill>
              </a:rPr>
              <a:t>cell</a:t>
            </a:r>
            <a:r>
              <a:rPr lang="de-CH" b="1" dirty="0">
                <a:solidFill>
                  <a:schemeClr val="accent6">
                    <a:lumMod val="50000"/>
                  </a:schemeClr>
                </a:solidFill>
              </a:rPr>
              <a:t> </a:t>
            </a:r>
            <a:r>
              <a:rPr lang="de-CH" b="1" dirty="0" err="1">
                <a:solidFill>
                  <a:schemeClr val="accent6">
                    <a:lumMod val="50000"/>
                  </a:schemeClr>
                </a:solidFill>
              </a:rPr>
              <a:t>bodies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neurons</a:t>
            </a:r>
            <a:r>
              <a:rPr lang="de-CH" b="1" dirty="0">
                <a:solidFill>
                  <a:schemeClr val="accent6">
                    <a:lumMod val="50000"/>
                  </a:schemeClr>
                </a:solidFill>
              </a:rPr>
              <a:t> </a:t>
            </a:r>
            <a:r>
              <a:rPr lang="de-CH" b="1" dirty="0" err="1">
                <a:solidFill>
                  <a:schemeClr val="accent6">
                    <a:lumMod val="50000"/>
                  </a:schemeClr>
                </a:solidFill>
              </a:rPr>
              <a:t>responsible</a:t>
            </a:r>
            <a:r>
              <a:rPr lang="de-CH" b="1" dirty="0">
                <a:solidFill>
                  <a:schemeClr val="accent6">
                    <a:lumMod val="50000"/>
                  </a:schemeClr>
                </a:solidFill>
              </a:rPr>
              <a:t> </a:t>
            </a:r>
            <a:r>
              <a:rPr lang="de-CH" b="1" dirty="0" err="1">
                <a:solidFill>
                  <a:schemeClr val="accent6">
                    <a:lumMod val="50000"/>
                  </a:schemeClr>
                </a:solidFill>
              </a:rPr>
              <a:t>for</a:t>
            </a:r>
            <a:r>
              <a:rPr lang="de-CH" b="1" dirty="0">
                <a:solidFill>
                  <a:schemeClr val="accent6">
                    <a:lumMod val="50000"/>
                  </a:schemeClr>
                </a:solidFill>
              </a:rPr>
              <a:t> </a:t>
            </a:r>
            <a:r>
              <a:rPr lang="de-CH" b="1" dirty="0" err="1">
                <a:solidFill>
                  <a:schemeClr val="accent6">
                    <a:lumMod val="50000"/>
                  </a:schemeClr>
                </a:solidFill>
              </a:rPr>
              <a:t>sending</a:t>
            </a:r>
            <a:r>
              <a:rPr lang="de-CH" b="1" dirty="0">
                <a:solidFill>
                  <a:schemeClr val="accent6">
                    <a:lumMod val="50000"/>
                  </a:schemeClr>
                </a:solidFill>
              </a:rPr>
              <a:t> </a:t>
            </a:r>
            <a:r>
              <a:rPr lang="de-CH" b="1" dirty="0" err="1">
                <a:solidFill>
                  <a:schemeClr val="accent6">
                    <a:lumMod val="50000"/>
                  </a:schemeClr>
                </a:solidFill>
              </a:rPr>
              <a:t>information</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periphery</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CNS, and </a:t>
            </a:r>
            <a:r>
              <a:rPr lang="de-CH" b="1" dirty="0" err="1">
                <a:solidFill>
                  <a:schemeClr val="accent6">
                    <a:lumMod val="50000"/>
                  </a:schemeClr>
                </a:solidFill>
              </a:rPr>
              <a:t>autonomic</a:t>
            </a:r>
            <a:r>
              <a:rPr lang="de-CH" b="1" dirty="0">
                <a:solidFill>
                  <a:schemeClr val="accent6">
                    <a:lumMod val="50000"/>
                  </a:schemeClr>
                </a:solidFill>
              </a:rPr>
              <a:t> </a:t>
            </a:r>
            <a:r>
              <a:rPr lang="de-CH" b="1" dirty="0" err="1">
                <a:solidFill>
                  <a:schemeClr val="accent6">
                    <a:lumMod val="50000"/>
                  </a:schemeClr>
                </a:solidFill>
              </a:rPr>
              <a:t>ganglia</a:t>
            </a:r>
            <a:r>
              <a:rPr lang="de-CH" b="1" dirty="0">
                <a:solidFill>
                  <a:schemeClr val="accent6">
                    <a:lumMod val="50000"/>
                  </a:schemeClr>
                </a:solidFill>
              </a:rPr>
              <a:t>,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include</a:t>
            </a:r>
            <a:r>
              <a:rPr lang="de-CH" b="1" dirty="0">
                <a:solidFill>
                  <a:schemeClr val="accent6">
                    <a:lumMod val="50000"/>
                  </a:schemeClr>
                </a:solidFill>
              </a:rPr>
              <a:t> </a:t>
            </a:r>
            <a:r>
              <a:rPr lang="de-CH" b="1" dirty="0" err="1">
                <a:solidFill>
                  <a:schemeClr val="accent6">
                    <a:lumMod val="50000"/>
                  </a:schemeClr>
                </a:solidFill>
              </a:rPr>
              <a:t>sympathetic</a:t>
            </a:r>
            <a:r>
              <a:rPr lang="de-CH" b="1" dirty="0">
                <a:solidFill>
                  <a:schemeClr val="accent6">
                    <a:lumMod val="50000"/>
                  </a:schemeClr>
                </a:solidFill>
              </a:rPr>
              <a:t> (</a:t>
            </a:r>
            <a:r>
              <a:rPr lang="de-CH" b="1" dirty="0" err="1">
                <a:solidFill>
                  <a:schemeClr val="accent6">
                    <a:lumMod val="50000"/>
                  </a:schemeClr>
                </a:solidFill>
              </a:rPr>
              <a:t>close</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spinal </a:t>
            </a:r>
            <a:r>
              <a:rPr lang="de-CH" b="1" dirty="0" err="1">
                <a:solidFill>
                  <a:schemeClr val="accent6">
                    <a:lumMod val="50000"/>
                  </a:schemeClr>
                </a:solidFill>
              </a:rPr>
              <a:t>cord</a:t>
            </a:r>
            <a:r>
              <a:rPr lang="de-CH" b="1" dirty="0">
                <a:solidFill>
                  <a:schemeClr val="accent6">
                    <a:lumMod val="50000"/>
                  </a:schemeClr>
                </a:solidFill>
              </a:rPr>
              <a:t>) and </a:t>
            </a:r>
            <a:r>
              <a:rPr lang="de-CH" b="1" dirty="0" err="1">
                <a:solidFill>
                  <a:schemeClr val="accent6">
                    <a:lumMod val="50000"/>
                  </a:schemeClr>
                </a:solidFill>
              </a:rPr>
              <a:t>parasympathetic</a:t>
            </a:r>
            <a:r>
              <a:rPr lang="de-CH" b="1" dirty="0">
                <a:solidFill>
                  <a:schemeClr val="accent6">
                    <a:lumMod val="50000"/>
                  </a:schemeClr>
                </a:solidFill>
              </a:rPr>
              <a:t> (</a:t>
            </a:r>
            <a:r>
              <a:rPr lang="de-CH" b="1" dirty="0" err="1">
                <a:solidFill>
                  <a:schemeClr val="accent6">
                    <a:lumMod val="50000"/>
                  </a:schemeClr>
                </a:solidFill>
              </a:rPr>
              <a:t>near</a:t>
            </a:r>
            <a:r>
              <a:rPr lang="de-CH" b="1" dirty="0">
                <a:solidFill>
                  <a:schemeClr val="accent6">
                    <a:lumMod val="50000"/>
                  </a:schemeClr>
                </a:solidFill>
              </a:rPr>
              <a:t> </a:t>
            </a:r>
            <a:r>
              <a:rPr lang="de-CH" b="1" dirty="0" err="1">
                <a:solidFill>
                  <a:schemeClr val="accent6">
                    <a:lumMod val="50000"/>
                  </a:schemeClr>
                </a:solidFill>
              </a:rPr>
              <a:t>or</a:t>
            </a:r>
            <a:r>
              <a:rPr lang="de-CH" b="1" dirty="0">
                <a:solidFill>
                  <a:schemeClr val="accent6">
                    <a:lumMod val="50000"/>
                  </a:schemeClr>
                </a:solidFill>
              </a:rPr>
              <a:t> </a:t>
            </a:r>
            <a:r>
              <a:rPr lang="de-CH" b="1" dirty="0" err="1">
                <a:solidFill>
                  <a:schemeClr val="accent6">
                    <a:lumMod val="50000"/>
                  </a:schemeClr>
                </a:solidFill>
              </a:rPr>
              <a:t>within</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viscera</a:t>
            </a:r>
            <a:r>
              <a:rPr lang="de-CH" b="1" dirty="0">
                <a:solidFill>
                  <a:schemeClr val="accent6">
                    <a:lumMod val="50000"/>
                  </a:schemeClr>
                </a:solidFill>
              </a:rPr>
              <a:t>) </a:t>
            </a:r>
            <a:r>
              <a:rPr lang="de-CH" b="1" dirty="0" err="1">
                <a:solidFill>
                  <a:schemeClr val="accent6">
                    <a:lumMod val="50000"/>
                  </a:schemeClr>
                </a:solidFill>
              </a:rPr>
              <a:t>ganglia</a:t>
            </a:r>
            <a:r>
              <a:rPr lang="de-CH" b="1" dirty="0">
                <a:solidFill>
                  <a:schemeClr val="accent6">
                    <a:lumMod val="50000"/>
                  </a:schemeClr>
                </a:solidFill>
              </a:rPr>
              <a:t>.</a:t>
            </a:r>
          </a:p>
          <a:p>
            <a:pPr algn="just"/>
            <a:r>
              <a:rPr lang="de-CH" dirty="0" err="1"/>
              <a:t>Finally</a:t>
            </a:r>
            <a:r>
              <a:rPr lang="de-CH" dirty="0"/>
              <a:t>, a </a:t>
            </a:r>
            <a:r>
              <a:rPr lang="de-CH" dirty="0" err="1"/>
              <a:t>plexus</a:t>
            </a:r>
            <a:r>
              <a:rPr lang="de-CH" dirty="0"/>
              <a:t> </a:t>
            </a:r>
            <a:r>
              <a:rPr lang="de-CH" dirty="0" err="1"/>
              <a:t>is</a:t>
            </a:r>
            <a:r>
              <a:rPr lang="de-CH" dirty="0"/>
              <a:t> a </a:t>
            </a:r>
            <a:r>
              <a:rPr lang="de-CH" dirty="0" err="1"/>
              <a:t>branching</a:t>
            </a:r>
            <a:r>
              <a:rPr lang="de-CH" dirty="0"/>
              <a:t> network </a:t>
            </a:r>
            <a:r>
              <a:rPr lang="de-CH" dirty="0" err="1"/>
              <a:t>of</a:t>
            </a:r>
            <a:r>
              <a:rPr lang="de-CH" dirty="0"/>
              <a:t> </a:t>
            </a:r>
            <a:r>
              <a:rPr lang="de-CH" dirty="0" err="1"/>
              <a:t>interconnected</a:t>
            </a:r>
            <a:r>
              <a:rPr lang="de-CH" dirty="0"/>
              <a:t> </a:t>
            </a:r>
            <a:r>
              <a:rPr lang="de-CH" dirty="0" err="1"/>
              <a:t>nerves</a:t>
            </a:r>
            <a:r>
              <a:rPr lang="de-CH" dirty="0"/>
              <a:t>. </a:t>
            </a:r>
            <a:r>
              <a:rPr lang="de-CH" b="1" dirty="0" err="1">
                <a:solidFill>
                  <a:schemeClr val="accent6">
                    <a:lumMod val="50000"/>
                  </a:schemeClr>
                </a:solidFill>
              </a:rPr>
              <a:t>There</a:t>
            </a:r>
            <a:r>
              <a:rPr lang="de-CH" b="1" dirty="0">
                <a:solidFill>
                  <a:schemeClr val="accent6">
                    <a:lumMod val="50000"/>
                  </a:schemeClr>
                </a:solidFill>
              </a:rPr>
              <a:t> </a:t>
            </a:r>
            <a:r>
              <a:rPr lang="de-CH" b="1" dirty="0" err="1">
                <a:solidFill>
                  <a:schemeClr val="accent6">
                    <a:lumMod val="50000"/>
                  </a:schemeClr>
                </a:solidFill>
              </a:rPr>
              <a:t>are</a:t>
            </a:r>
            <a:r>
              <a:rPr lang="de-CH" b="1" dirty="0">
                <a:solidFill>
                  <a:schemeClr val="accent6">
                    <a:lumMod val="50000"/>
                  </a:schemeClr>
                </a:solidFill>
              </a:rPr>
              <a:t> </a:t>
            </a:r>
            <a:r>
              <a:rPr lang="de-CH" b="1" dirty="0" err="1">
                <a:solidFill>
                  <a:schemeClr val="accent6">
                    <a:lumMod val="50000"/>
                  </a:schemeClr>
                </a:solidFill>
              </a:rPr>
              <a:t>two</a:t>
            </a:r>
            <a:r>
              <a:rPr lang="de-CH" b="1" dirty="0">
                <a:solidFill>
                  <a:schemeClr val="accent6">
                    <a:lumMod val="50000"/>
                  </a:schemeClr>
                </a:solidFill>
              </a:rPr>
              <a:t> </a:t>
            </a:r>
            <a:r>
              <a:rPr lang="de-CH" b="1" dirty="0" err="1">
                <a:solidFill>
                  <a:schemeClr val="accent6">
                    <a:lumMod val="50000"/>
                  </a:schemeClr>
                </a:solidFill>
              </a:rPr>
              <a:t>main</a:t>
            </a:r>
            <a:r>
              <a:rPr lang="de-CH" b="1" dirty="0">
                <a:solidFill>
                  <a:schemeClr val="accent6">
                    <a:lumMod val="50000"/>
                  </a:schemeClr>
                </a:solidFill>
              </a:rPr>
              <a:t> </a:t>
            </a:r>
            <a:r>
              <a:rPr lang="de-CH" b="1" dirty="0" err="1">
                <a:solidFill>
                  <a:schemeClr val="accent6">
                    <a:lumMod val="50000"/>
                  </a:schemeClr>
                </a:solidFill>
              </a:rPr>
              <a:t>types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plexus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spinal nerve </a:t>
            </a:r>
            <a:r>
              <a:rPr lang="de-CH" b="1" dirty="0" err="1">
                <a:solidFill>
                  <a:schemeClr val="accent6">
                    <a:lumMod val="50000"/>
                  </a:schemeClr>
                </a:solidFill>
              </a:rPr>
              <a:t>plexuses</a:t>
            </a:r>
            <a:r>
              <a:rPr lang="de-CH" b="1" dirty="0">
                <a:solidFill>
                  <a:schemeClr val="accent6">
                    <a:lumMod val="50000"/>
                  </a:schemeClr>
                </a:solidFill>
              </a:rPr>
              <a:t>, </a:t>
            </a:r>
            <a:r>
              <a:rPr lang="de-CH" dirty="0" err="1"/>
              <a:t>which</a:t>
            </a:r>
            <a:r>
              <a:rPr lang="de-CH" dirty="0"/>
              <a:t> </a:t>
            </a:r>
            <a:r>
              <a:rPr lang="de-CH" dirty="0" err="1"/>
              <a:t>are</a:t>
            </a:r>
            <a:r>
              <a:rPr lang="de-CH" dirty="0"/>
              <a:t> </a:t>
            </a:r>
            <a:r>
              <a:rPr lang="de-CH" dirty="0" err="1"/>
              <a:t>formed</a:t>
            </a:r>
            <a:r>
              <a:rPr lang="de-CH" dirty="0"/>
              <a:t> </a:t>
            </a:r>
            <a:r>
              <a:rPr lang="de-CH" dirty="0" err="1"/>
              <a:t>by</a:t>
            </a:r>
            <a:r>
              <a:rPr lang="de-CH" dirty="0"/>
              <a:t> </a:t>
            </a:r>
            <a:r>
              <a:rPr lang="de-CH" dirty="0" err="1"/>
              <a:t>the</a:t>
            </a:r>
            <a:r>
              <a:rPr lang="de-CH" dirty="0"/>
              <a:t> </a:t>
            </a:r>
            <a:r>
              <a:rPr lang="de-CH" dirty="0" err="1"/>
              <a:t>intersecting</a:t>
            </a:r>
            <a:r>
              <a:rPr lang="de-CH" dirty="0"/>
              <a:t> </a:t>
            </a:r>
            <a:r>
              <a:rPr lang="de-CH" dirty="0" err="1"/>
              <a:t>subdivisions</a:t>
            </a:r>
            <a:r>
              <a:rPr lang="de-CH" dirty="0"/>
              <a:t> </a:t>
            </a:r>
            <a:r>
              <a:rPr lang="de-CH" dirty="0" err="1"/>
              <a:t>of</a:t>
            </a:r>
            <a:r>
              <a:rPr lang="de-CH" dirty="0"/>
              <a:t> </a:t>
            </a:r>
            <a:r>
              <a:rPr lang="de-CH" dirty="0" err="1"/>
              <a:t>the</a:t>
            </a:r>
            <a:r>
              <a:rPr lang="de-CH" dirty="0"/>
              <a:t> anterior </a:t>
            </a:r>
            <a:r>
              <a:rPr lang="de-CH" dirty="0" err="1"/>
              <a:t>rami</a:t>
            </a:r>
            <a:r>
              <a:rPr lang="de-CH" dirty="0"/>
              <a:t> </a:t>
            </a:r>
            <a:r>
              <a:rPr lang="de-CH" dirty="0" err="1"/>
              <a:t>of</a:t>
            </a:r>
            <a:r>
              <a:rPr lang="de-CH" dirty="0"/>
              <a:t> </a:t>
            </a:r>
            <a:r>
              <a:rPr lang="de-CH" dirty="0" err="1"/>
              <a:t>the</a:t>
            </a:r>
            <a:r>
              <a:rPr lang="de-CH" dirty="0"/>
              <a:t> spinal </a:t>
            </a:r>
            <a:r>
              <a:rPr lang="de-CH" dirty="0" err="1"/>
              <a:t>nerves</a:t>
            </a:r>
            <a:r>
              <a:rPr lang="de-CH" dirty="0"/>
              <a:t>, and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autonomic</a:t>
            </a:r>
            <a:r>
              <a:rPr lang="de-CH" b="1" dirty="0">
                <a:solidFill>
                  <a:schemeClr val="accent6">
                    <a:lumMod val="50000"/>
                  </a:schemeClr>
                </a:solidFill>
              </a:rPr>
              <a:t> </a:t>
            </a:r>
            <a:r>
              <a:rPr lang="de-CH" b="1" dirty="0" err="1">
                <a:solidFill>
                  <a:schemeClr val="accent6">
                    <a:lumMod val="50000"/>
                  </a:schemeClr>
                </a:solidFill>
              </a:rPr>
              <a:t>plexuses</a:t>
            </a:r>
            <a:r>
              <a:rPr lang="de-CH" b="1" dirty="0">
                <a:solidFill>
                  <a:schemeClr val="accent6">
                    <a:lumMod val="50000"/>
                  </a:schemeClr>
                </a:solidFill>
              </a:rPr>
              <a:t> </a:t>
            </a:r>
            <a:r>
              <a:rPr lang="de-CH" dirty="0" err="1"/>
              <a:t>which</a:t>
            </a:r>
            <a:r>
              <a:rPr lang="de-CH" dirty="0"/>
              <a:t> </a:t>
            </a:r>
            <a:r>
              <a:rPr lang="de-CH" dirty="0" err="1"/>
              <a:t>can</a:t>
            </a:r>
            <a:r>
              <a:rPr lang="de-CH" dirty="0"/>
              <a:t> </a:t>
            </a:r>
            <a:r>
              <a:rPr lang="de-CH" dirty="0" err="1"/>
              <a:t>be</a:t>
            </a:r>
            <a:r>
              <a:rPr lang="de-CH" dirty="0"/>
              <a:t> </a:t>
            </a:r>
            <a:r>
              <a:rPr lang="de-CH" dirty="0" err="1"/>
              <a:t>found</a:t>
            </a:r>
            <a:r>
              <a:rPr lang="de-CH" dirty="0"/>
              <a:t> in </a:t>
            </a:r>
            <a:r>
              <a:rPr lang="de-CH" dirty="0" err="1"/>
              <a:t>the</a:t>
            </a:r>
            <a:r>
              <a:rPr lang="de-CH" dirty="0"/>
              <a:t> </a:t>
            </a:r>
            <a:r>
              <a:rPr lang="de-CH" dirty="0" err="1"/>
              <a:t>thorax</a:t>
            </a:r>
            <a:r>
              <a:rPr lang="de-CH" dirty="0"/>
              <a:t>, </a:t>
            </a:r>
            <a:r>
              <a:rPr lang="de-CH" dirty="0" err="1"/>
              <a:t>abdomen</a:t>
            </a:r>
            <a:r>
              <a:rPr lang="de-CH" dirty="0"/>
              <a:t>, and </a:t>
            </a:r>
            <a:r>
              <a:rPr lang="de-CH" dirty="0" err="1"/>
              <a:t>pelvis</a:t>
            </a:r>
            <a:r>
              <a:rPr lang="de-CH" dirty="0"/>
              <a:t> </a:t>
            </a:r>
            <a:r>
              <a:rPr lang="de-CH" dirty="0" err="1"/>
              <a:t>where</a:t>
            </a:r>
            <a:r>
              <a:rPr lang="de-CH" dirty="0"/>
              <a:t> </a:t>
            </a:r>
            <a:r>
              <a:rPr lang="de-CH" dirty="0" err="1"/>
              <a:t>they</a:t>
            </a:r>
            <a:r>
              <a:rPr lang="de-CH" dirty="0"/>
              <a:t> </a:t>
            </a:r>
            <a:r>
              <a:rPr lang="de-CH" dirty="0" err="1"/>
              <a:t>are</a:t>
            </a:r>
            <a:r>
              <a:rPr lang="de-CH" dirty="0"/>
              <a:t> </a:t>
            </a:r>
            <a:r>
              <a:rPr lang="de-CH" dirty="0" err="1"/>
              <a:t>responsible</a:t>
            </a:r>
            <a:r>
              <a:rPr lang="de-CH" dirty="0"/>
              <a:t> </a:t>
            </a:r>
            <a:r>
              <a:rPr lang="de-CH" dirty="0" err="1"/>
              <a:t>for</a:t>
            </a:r>
            <a:r>
              <a:rPr lang="de-CH" dirty="0"/>
              <a:t> </a:t>
            </a:r>
            <a:r>
              <a:rPr lang="de-CH" dirty="0" err="1"/>
              <a:t>regulating</a:t>
            </a:r>
            <a:r>
              <a:rPr lang="de-CH" dirty="0"/>
              <a:t> </a:t>
            </a:r>
            <a:r>
              <a:rPr lang="de-CH" dirty="0" err="1"/>
              <a:t>the</a:t>
            </a:r>
            <a:r>
              <a:rPr lang="de-CH" dirty="0"/>
              <a:t> </a:t>
            </a:r>
            <a:r>
              <a:rPr lang="de-CH" dirty="0" err="1"/>
              <a:t>activity</a:t>
            </a:r>
            <a:r>
              <a:rPr lang="de-CH" dirty="0"/>
              <a:t> </a:t>
            </a:r>
            <a:r>
              <a:rPr lang="de-CH" dirty="0" err="1"/>
              <a:t>of</a:t>
            </a:r>
            <a:r>
              <a:rPr lang="de-CH" dirty="0"/>
              <a:t> </a:t>
            </a:r>
            <a:r>
              <a:rPr lang="de-CH" dirty="0" err="1"/>
              <a:t>visceral</a:t>
            </a:r>
            <a:r>
              <a:rPr lang="de-CH" dirty="0"/>
              <a:t> </a:t>
            </a:r>
            <a:r>
              <a:rPr lang="de-CH" dirty="0" err="1"/>
              <a:t>organs</a:t>
            </a:r>
            <a:r>
              <a:rPr lang="de-CH" dirty="0"/>
              <a:t>.</a:t>
            </a:r>
          </a:p>
          <a:p>
            <a:endParaRPr lang="el-GR" dirty="0"/>
          </a:p>
        </p:txBody>
      </p:sp>
    </p:spTree>
    <p:extLst>
      <p:ext uri="{BB962C8B-B14F-4D97-AF65-F5344CB8AC3E}">
        <p14:creationId xmlns:p14="http://schemas.microsoft.com/office/powerpoint/2010/main" val="3878345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E698E5-F30E-CF68-D8EA-B94FE4282254}"/>
              </a:ext>
            </a:extLst>
          </p:cNvPr>
          <p:cNvSpPr>
            <a:spLocks noGrp="1"/>
          </p:cNvSpPr>
          <p:nvPr>
            <p:ph type="title"/>
          </p:nvPr>
        </p:nvSpPr>
        <p:spPr>
          <a:xfrm>
            <a:off x="869244" y="124178"/>
            <a:ext cx="5926667" cy="866422"/>
          </a:xfrm>
        </p:spPr>
        <p:txBody>
          <a:bodyPr>
            <a:normAutofit/>
          </a:bodyPr>
          <a:lstStyle/>
          <a:p>
            <a:pPr algn="ctr"/>
            <a:r>
              <a:rPr lang="de-CH" sz="3200" b="1" dirty="0">
                <a:solidFill>
                  <a:schemeClr val="accent6">
                    <a:lumMod val="50000"/>
                  </a:schemeClr>
                </a:solidFill>
              </a:rPr>
              <a:t>Nerve </a:t>
            </a:r>
            <a:r>
              <a:rPr lang="de-CH" sz="3200" b="1" dirty="0" err="1">
                <a:solidFill>
                  <a:schemeClr val="accent6">
                    <a:lumMod val="50000"/>
                  </a:schemeClr>
                </a:solidFill>
              </a:rPr>
              <a:t>structure</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0FB4CD3C-E250-7610-9A2A-84DD1CF7B777}"/>
              </a:ext>
            </a:extLst>
          </p:cNvPr>
          <p:cNvSpPr>
            <a:spLocks noGrp="1"/>
          </p:cNvSpPr>
          <p:nvPr>
            <p:ph idx="1"/>
          </p:nvPr>
        </p:nvSpPr>
        <p:spPr>
          <a:xfrm>
            <a:off x="338668" y="1106311"/>
            <a:ext cx="6547554" cy="5627510"/>
          </a:xfrm>
        </p:spPr>
        <p:txBody>
          <a:bodyPr/>
          <a:lstStyle/>
          <a:p>
            <a:pPr algn="just"/>
            <a:r>
              <a:rPr lang="de-CH" dirty="0"/>
              <a:t>A nerve </a:t>
            </a:r>
            <a:r>
              <a:rPr lang="de-CH" dirty="0" err="1"/>
              <a:t>is</a:t>
            </a:r>
            <a:r>
              <a:rPr lang="de-CH" dirty="0"/>
              <a:t> </a:t>
            </a:r>
            <a:r>
              <a:rPr lang="de-CH" dirty="0" err="1"/>
              <a:t>formed</a:t>
            </a:r>
            <a:r>
              <a:rPr lang="de-CH" dirty="0"/>
              <a:t> </a:t>
            </a:r>
            <a:r>
              <a:rPr lang="de-CH" dirty="0" err="1"/>
              <a:t>by</a:t>
            </a:r>
            <a:r>
              <a:rPr lang="de-CH" dirty="0"/>
              <a:t> a </a:t>
            </a:r>
            <a:r>
              <a:rPr lang="de-CH" dirty="0" err="1"/>
              <a:t>bundle</a:t>
            </a:r>
            <a:r>
              <a:rPr lang="de-CH" dirty="0"/>
              <a:t> </a:t>
            </a:r>
            <a:r>
              <a:rPr lang="de-CH" dirty="0" err="1"/>
              <a:t>of</a:t>
            </a:r>
            <a:r>
              <a:rPr lang="de-CH" dirty="0"/>
              <a:t> </a:t>
            </a:r>
            <a:r>
              <a:rPr lang="de-CH" dirty="0" err="1"/>
              <a:t>axons</a:t>
            </a:r>
            <a:r>
              <a:rPr lang="de-CH" dirty="0"/>
              <a:t> (</a:t>
            </a:r>
            <a:r>
              <a:rPr lang="de-CH" dirty="0" err="1"/>
              <a:t>or</a:t>
            </a:r>
            <a:r>
              <a:rPr lang="de-CH" dirty="0"/>
              <a:t> nerve </a:t>
            </a:r>
            <a:r>
              <a:rPr lang="de-CH" dirty="0" err="1"/>
              <a:t>fibers</a:t>
            </a:r>
            <a:r>
              <a:rPr lang="de-CH" dirty="0"/>
              <a:t>) outside </a:t>
            </a:r>
            <a:r>
              <a:rPr lang="de-CH" dirty="0" err="1"/>
              <a:t>the</a:t>
            </a:r>
            <a:r>
              <a:rPr lang="de-CH" dirty="0"/>
              <a:t> CNS. </a:t>
            </a:r>
          </a:p>
          <a:p>
            <a:pPr algn="just"/>
            <a:r>
              <a:rPr lang="de-CH" dirty="0"/>
              <a:t>These nerve </a:t>
            </a:r>
            <a:r>
              <a:rPr lang="de-CH" dirty="0" err="1"/>
              <a:t>fibers</a:t>
            </a:r>
            <a:r>
              <a:rPr lang="de-CH" dirty="0"/>
              <a:t> </a:t>
            </a:r>
            <a:r>
              <a:rPr lang="de-CH" dirty="0" err="1"/>
              <a:t>can</a:t>
            </a:r>
            <a:r>
              <a:rPr lang="de-CH" dirty="0"/>
              <a:t> </a:t>
            </a:r>
            <a:r>
              <a:rPr lang="de-CH" dirty="0" err="1"/>
              <a:t>be</a:t>
            </a:r>
            <a:r>
              <a:rPr lang="de-CH" dirty="0"/>
              <a:t> </a:t>
            </a:r>
            <a:r>
              <a:rPr lang="de-CH" dirty="0" err="1"/>
              <a:t>myelinated</a:t>
            </a:r>
            <a:r>
              <a:rPr lang="de-CH" dirty="0"/>
              <a:t> (</a:t>
            </a:r>
            <a:r>
              <a:rPr lang="de-CH" dirty="0" err="1"/>
              <a:t>surrounded</a:t>
            </a:r>
            <a:r>
              <a:rPr lang="de-CH" dirty="0"/>
              <a:t> </a:t>
            </a:r>
            <a:r>
              <a:rPr lang="de-CH" dirty="0" err="1"/>
              <a:t>by</a:t>
            </a:r>
            <a:r>
              <a:rPr lang="de-CH" dirty="0"/>
              <a:t> a </a:t>
            </a:r>
            <a:r>
              <a:rPr lang="de-CH" dirty="0" err="1"/>
              <a:t>myelin</a:t>
            </a:r>
            <a:r>
              <a:rPr lang="de-CH" dirty="0"/>
              <a:t> </a:t>
            </a:r>
            <a:r>
              <a:rPr lang="de-CH" dirty="0" err="1"/>
              <a:t>sheath</a:t>
            </a:r>
            <a:r>
              <a:rPr lang="de-CH" dirty="0"/>
              <a:t>) </a:t>
            </a:r>
            <a:r>
              <a:rPr lang="de-CH" dirty="0" err="1"/>
              <a:t>or</a:t>
            </a:r>
            <a:r>
              <a:rPr lang="de-CH" dirty="0"/>
              <a:t> </a:t>
            </a:r>
            <a:r>
              <a:rPr lang="de-CH" dirty="0" err="1"/>
              <a:t>nonmyelinated</a:t>
            </a:r>
            <a:r>
              <a:rPr lang="de-CH" dirty="0"/>
              <a:t>. </a:t>
            </a:r>
          </a:p>
          <a:p>
            <a:pPr algn="just"/>
            <a:r>
              <a:rPr lang="de-CH" dirty="0" err="1"/>
              <a:t>Nerves</a:t>
            </a:r>
            <a:r>
              <a:rPr lang="de-CH" dirty="0"/>
              <a:t> </a:t>
            </a:r>
            <a:r>
              <a:rPr lang="de-CH" dirty="0" err="1"/>
              <a:t>are</a:t>
            </a:r>
            <a:r>
              <a:rPr lang="de-CH" dirty="0"/>
              <a:t> also </a:t>
            </a:r>
            <a:r>
              <a:rPr lang="de-CH" dirty="0" err="1"/>
              <a:t>composed</a:t>
            </a:r>
            <a:r>
              <a:rPr lang="de-CH" dirty="0"/>
              <a:t> </a:t>
            </a:r>
            <a:r>
              <a:rPr lang="de-CH" dirty="0" err="1"/>
              <a:t>of</a:t>
            </a:r>
            <a:r>
              <a:rPr lang="de-CH" dirty="0"/>
              <a:t> </a:t>
            </a:r>
            <a:r>
              <a:rPr lang="de-CH" dirty="0" err="1"/>
              <a:t>connective</a:t>
            </a:r>
            <a:r>
              <a:rPr lang="de-CH" dirty="0"/>
              <a:t> </a:t>
            </a:r>
            <a:r>
              <a:rPr lang="de-CH" dirty="0" err="1"/>
              <a:t>tissue</a:t>
            </a:r>
            <a:r>
              <a:rPr lang="de-CH" dirty="0"/>
              <a:t> </a:t>
            </a:r>
            <a:r>
              <a:rPr lang="de-CH" dirty="0" err="1"/>
              <a:t>coverings</a:t>
            </a:r>
            <a:r>
              <a:rPr lang="de-CH" dirty="0"/>
              <a:t>, </a:t>
            </a:r>
            <a:r>
              <a:rPr lang="de-CH" dirty="0" err="1"/>
              <a:t>as</a:t>
            </a:r>
            <a:r>
              <a:rPr lang="de-CH" dirty="0"/>
              <a:t> </a:t>
            </a:r>
            <a:r>
              <a:rPr lang="de-CH" dirty="0" err="1"/>
              <a:t>well</a:t>
            </a:r>
            <a:r>
              <a:rPr lang="de-CH" dirty="0"/>
              <a:t> </a:t>
            </a:r>
            <a:r>
              <a:rPr lang="de-CH" dirty="0" err="1"/>
              <a:t>as</a:t>
            </a:r>
            <a:r>
              <a:rPr lang="de-CH" dirty="0"/>
              <a:t> </a:t>
            </a:r>
            <a:r>
              <a:rPr lang="de-CH" dirty="0" err="1"/>
              <a:t>nourishing</a:t>
            </a:r>
            <a:r>
              <a:rPr lang="de-CH" dirty="0"/>
              <a:t> </a:t>
            </a:r>
            <a:r>
              <a:rPr lang="de-CH" dirty="0" err="1"/>
              <a:t>blood</a:t>
            </a:r>
            <a:r>
              <a:rPr lang="de-CH" dirty="0"/>
              <a:t> </a:t>
            </a:r>
            <a:r>
              <a:rPr lang="de-CH" dirty="0" err="1"/>
              <a:t>vessels</a:t>
            </a:r>
            <a:r>
              <a:rPr lang="de-CH" dirty="0"/>
              <a:t> (</a:t>
            </a:r>
            <a:r>
              <a:rPr lang="de-CH" dirty="0" err="1"/>
              <a:t>vasa</a:t>
            </a:r>
            <a:r>
              <a:rPr lang="de-CH" dirty="0"/>
              <a:t> </a:t>
            </a:r>
            <a:r>
              <a:rPr lang="de-CH" dirty="0" err="1"/>
              <a:t>nervorum</a:t>
            </a:r>
            <a:r>
              <a:rPr lang="de-CH" dirty="0"/>
              <a:t>). </a:t>
            </a:r>
          </a:p>
          <a:p>
            <a:pPr algn="just"/>
            <a:r>
              <a:rPr lang="de-CH" dirty="0"/>
              <a:t>The </a:t>
            </a:r>
            <a:r>
              <a:rPr lang="de-CH" dirty="0" err="1">
                <a:solidFill>
                  <a:schemeClr val="accent6">
                    <a:lumMod val="50000"/>
                  </a:schemeClr>
                </a:solidFill>
              </a:rPr>
              <a:t>three</a:t>
            </a:r>
            <a:r>
              <a:rPr lang="de-CH" dirty="0">
                <a:solidFill>
                  <a:schemeClr val="accent6">
                    <a:lumMod val="50000"/>
                  </a:schemeClr>
                </a:solidFill>
              </a:rPr>
              <a:t> </a:t>
            </a:r>
            <a:r>
              <a:rPr lang="de-CH" dirty="0" err="1">
                <a:solidFill>
                  <a:schemeClr val="accent6">
                    <a:lumMod val="50000"/>
                  </a:schemeClr>
                </a:solidFill>
              </a:rPr>
              <a:t>layers</a:t>
            </a:r>
            <a:r>
              <a:rPr lang="de-CH" dirty="0">
                <a:solidFill>
                  <a:schemeClr val="accent6">
                    <a:lumMod val="50000"/>
                  </a:schemeClr>
                </a:solidFill>
              </a:rPr>
              <a:t> </a:t>
            </a:r>
            <a:r>
              <a:rPr lang="de-CH" dirty="0" err="1">
                <a:solidFill>
                  <a:schemeClr val="accent6">
                    <a:lumMod val="50000"/>
                  </a:schemeClr>
                </a:solidFill>
              </a:rPr>
              <a:t>of</a:t>
            </a:r>
            <a:r>
              <a:rPr lang="de-CH" dirty="0">
                <a:solidFill>
                  <a:schemeClr val="accent6">
                    <a:lumMod val="50000"/>
                  </a:schemeClr>
                </a:solidFill>
              </a:rPr>
              <a:t> </a:t>
            </a:r>
            <a:r>
              <a:rPr lang="de-CH" dirty="0" err="1">
                <a:solidFill>
                  <a:schemeClr val="accent6">
                    <a:lumMod val="50000"/>
                  </a:schemeClr>
                </a:solidFill>
              </a:rPr>
              <a:t>connective</a:t>
            </a:r>
            <a:r>
              <a:rPr lang="de-CH" dirty="0">
                <a:solidFill>
                  <a:schemeClr val="accent6">
                    <a:lumMod val="50000"/>
                  </a:schemeClr>
                </a:solidFill>
              </a:rPr>
              <a:t> </a:t>
            </a:r>
            <a:r>
              <a:rPr lang="de-CH" dirty="0" err="1">
                <a:solidFill>
                  <a:schemeClr val="accent6">
                    <a:lumMod val="50000"/>
                  </a:schemeClr>
                </a:solidFill>
              </a:rPr>
              <a:t>tissue</a:t>
            </a:r>
            <a:r>
              <a:rPr lang="de-CH" dirty="0">
                <a:solidFill>
                  <a:schemeClr val="accent6">
                    <a:lumMod val="50000"/>
                  </a:schemeClr>
                </a:solidFill>
              </a:rPr>
              <a:t> </a:t>
            </a:r>
            <a:r>
              <a:rPr lang="de-CH" dirty="0" err="1">
                <a:solidFill>
                  <a:schemeClr val="accent6">
                    <a:lumMod val="50000"/>
                  </a:schemeClr>
                </a:solidFill>
              </a:rPr>
              <a:t>are</a:t>
            </a:r>
            <a:r>
              <a:rPr lang="de-CH" dirty="0">
                <a:solidFill>
                  <a:schemeClr val="accent6">
                    <a:lumMod val="50000"/>
                  </a:schemeClr>
                </a:solidFill>
              </a:rPr>
              <a:t> </a:t>
            </a:r>
            <a:r>
              <a:rPr lang="de-CH" dirty="0" err="1">
                <a:solidFill>
                  <a:schemeClr val="accent6">
                    <a:lumMod val="50000"/>
                  </a:schemeClr>
                </a:solidFill>
              </a:rPr>
              <a:t>the</a:t>
            </a:r>
            <a:r>
              <a:rPr lang="de-CH" dirty="0">
                <a:solidFill>
                  <a:schemeClr val="accent6">
                    <a:lumMod val="50000"/>
                  </a:schemeClr>
                </a:solidFill>
              </a:rPr>
              <a:t> </a:t>
            </a:r>
            <a:r>
              <a:rPr lang="de-CH" dirty="0" err="1">
                <a:solidFill>
                  <a:schemeClr val="accent6">
                    <a:lumMod val="50000"/>
                  </a:schemeClr>
                </a:solidFill>
              </a:rPr>
              <a:t>epineurium</a:t>
            </a:r>
            <a:r>
              <a:rPr lang="de-CH" dirty="0">
                <a:solidFill>
                  <a:schemeClr val="accent6">
                    <a:lumMod val="50000"/>
                  </a:schemeClr>
                </a:solidFill>
              </a:rPr>
              <a:t>, </a:t>
            </a:r>
            <a:r>
              <a:rPr lang="de-CH" dirty="0" err="1">
                <a:solidFill>
                  <a:schemeClr val="accent6">
                    <a:lumMod val="50000"/>
                  </a:schemeClr>
                </a:solidFill>
              </a:rPr>
              <a:t>surrounding</a:t>
            </a:r>
            <a:r>
              <a:rPr lang="de-CH" dirty="0">
                <a:solidFill>
                  <a:schemeClr val="accent6">
                    <a:lumMod val="50000"/>
                  </a:schemeClr>
                </a:solidFill>
              </a:rPr>
              <a:t> </a:t>
            </a:r>
            <a:r>
              <a:rPr lang="de-CH" dirty="0" err="1">
                <a:solidFill>
                  <a:schemeClr val="accent6">
                    <a:lumMod val="50000"/>
                  </a:schemeClr>
                </a:solidFill>
              </a:rPr>
              <a:t>the</a:t>
            </a:r>
            <a:r>
              <a:rPr lang="de-CH" dirty="0">
                <a:solidFill>
                  <a:schemeClr val="accent6">
                    <a:lumMod val="50000"/>
                  </a:schemeClr>
                </a:solidFill>
              </a:rPr>
              <a:t> </a:t>
            </a:r>
            <a:r>
              <a:rPr lang="de-CH" dirty="0" err="1">
                <a:solidFill>
                  <a:schemeClr val="accent6">
                    <a:lumMod val="50000"/>
                  </a:schemeClr>
                </a:solidFill>
              </a:rPr>
              <a:t>outer</a:t>
            </a:r>
            <a:r>
              <a:rPr lang="de-CH" dirty="0">
                <a:solidFill>
                  <a:schemeClr val="accent6">
                    <a:lumMod val="50000"/>
                  </a:schemeClr>
                </a:solidFill>
              </a:rPr>
              <a:t> </a:t>
            </a:r>
            <a:r>
              <a:rPr lang="de-CH" dirty="0" err="1">
                <a:solidFill>
                  <a:schemeClr val="accent6">
                    <a:lumMod val="50000"/>
                  </a:schemeClr>
                </a:solidFill>
              </a:rPr>
              <a:t>surface</a:t>
            </a:r>
            <a:r>
              <a:rPr lang="de-CH" dirty="0">
                <a:solidFill>
                  <a:schemeClr val="accent6">
                    <a:lumMod val="50000"/>
                  </a:schemeClr>
                </a:solidFill>
              </a:rPr>
              <a:t> </a:t>
            </a:r>
            <a:r>
              <a:rPr lang="de-CH" dirty="0" err="1">
                <a:solidFill>
                  <a:schemeClr val="accent6">
                    <a:lumMod val="50000"/>
                  </a:schemeClr>
                </a:solidFill>
              </a:rPr>
              <a:t>of</a:t>
            </a:r>
            <a:r>
              <a:rPr lang="de-CH" dirty="0">
                <a:solidFill>
                  <a:schemeClr val="accent6">
                    <a:lumMod val="50000"/>
                  </a:schemeClr>
                </a:solidFill>
              </a:rPr>
              <a:t> a nerve, </a:t>
            </a:r>
            <a:r>
              <a:rPr lang="de-CH" dirty="0" err="1">
                <a:solidFill>
                  <a:schemeClr val="accent6">
                    <a:lumMod val="50000"/>
                  </a:schemeClr>
                </a:solidFill>
              </a:rPr>
              <a:t>the</a:t>
            </a:r>
            <a:r>
              <a:rPr lang="de-CH" dirty="0">
                <a:solidFill>
                  <a:schemeClr val="accent6">
                    <a:lumMod val="50000"/>
                  </a:schemeClr>
                </a:solidFill>
              </a:rPr>
              <a:t> </a:t>
            </a:r>
            <a:r>
              <a:rPr lang="de-CH" dirty="0" err="1">
                <a:solidFill>
                  <a:schemeClr val="accent6">
                    <a:lumMod val="50000"/>
                  </a:schemeClr>
                </a:solidFill>
              </a:rPr>
              <a:t>perineurium</a:t>
            </a:r>
            <a:r>
              <a:rPr lang="de-CH" dirty="0">
                <a:solidFill>
                  <a:schemeClr val="accent6">
                    <a:lumMod val="50000"/>
                  </a:schemeClr>
                </a:solidFill>
              </a:rPr>
              <a:t>, </a:t>
            </a:r>
            <a:r>
              <a:rPr lang="de-CH" dirty="0" err="1">
                <a:solidFill>
                  <a:schemeClr val="accent6">
                    <a:lumMod val="50000"/>
                  </a:schemeClr>
                </a:solidFill>
              </a:rPr>
              <a:t>surrounding</a:t>
            </a:r>
            <a:r>
              <a:rPr lang="de-CH" dirty="0">
                <a:solidFill>
                  <a:schemeClr val="accent6">
                    <a:lumMod val="50000"/>
                  </a:schemeClr>
                </a:solidFill>
              </a:rPr>
              <a:t> </a:t>
            </a:r>
            <a:r>
              <a:rPr lang="de-CH" dirty="0" err="1">
                <a:solidFill>
                  <a:schemeClr val="accent6">
                    <a:lumMod val="50000"/>
                  </a:schemeClr>
                </a:solidFill>
              </a:rPr>
              <a:t>each</a:t>
            </a:r>
            <a:r>
              <a:rPr lang="de-CH" dirty="0">
                <a:solidFill>
                  <a:schemeClr val="accent6">
                    <a:lumMod val="50000"/>
                  </a:schemeClr>
                </a:solidFill>
              </a:rPr>
              <a:t> nerve </a:t>
            </a:r>
            <a:r>
              <a:rPr lang="de-CH" dirty="0" err="1">
                <a:solidFill>
                  <a:schemeClr val="accent6">
                    <a:lumMod val="50000"/>
                  </a:schemeClr>
                </a:solidFill>
              </a:rPr>
              <a:t>fascicle</a:t>
            </a:r>
            <a:r>
              <a:rPr lang="de-CH" dirty="0">
                <a:solidFill>
                  <a:schemeClr val="accent6">
                    <a:lumMod val="50000"/>
                  </a:schemeClr>
                </a:solidFill>
              </a:rPr>
              <a:t> (</a:t>
            </a:r>
            <a:r>
              <a:rPr lang="de-CH" dirty="0" err="1">
                <a:solidFill>
                  <a:schemeClr val="accent6">
                    <a:lumMod val="50000"/>
                  </a:schemeClr>
                </a:solidFill>
              </a:rPr>
              <a:t>which</a:t>
            </a:r>
            <a:r>
              <a:rPr lang="de-CH" dirty="0">
                <a:solidFill>
                  <a:schemeClr val="accent6">
                    <a:lumMod val="50000"/>
                  </a:schemeClr>
                </a:solidFill>
              </a:rPr>
              <a:t> </a:t>
            </a:r>
            <a:r>
              <a:rPr lang="de-CH" dirty="0" err="1">
                <a:solidFill>
                  <a:schemeClr val="accent6">
                    <a:lumMod val="50000"/>
                  </a:schemeClr>
                </a:solidFill>
              </a:rPr>
              <a:t>is</a:t>
            </a:r>
            <a:r>
              <a:rPr lang="de-CH" dirty="0">
                <a:solidFill>
                  <a:schemeClr val="accent6">
                    <a:lumMod val="50000"/>
                  </a:schemeClr>
                </a:solidFill>
              </a:rPr>
              <a:t> a </a:t>
            </a:r>
            <a:r>
              <a:rPr lang="de-CH" dirty="0" err="1">
                <a:solidFill>
                  <a:schemeClr val="accent6">
                    <a:lumMod val="50000"/>
                  </a:schemeClr>
                </a:solidFill>
              </a:rPr>
              <a:t>group</a:t>
            </a:r>
            <a:r>
              <a:rPr lang="de-CH" dirty="0">
                <a:solidFill>
                  <a:schemeClr val="accent6">
                    <a:lumMod val="50000"/>
                  </a:schemeClr>
                </a:solidFill>
              </a:rPr>
              <a:t> </a:t>
            </a:r>
            <a:r>
              <a:rPr lang="de-CH" dirty="0" err="1">
                <a:solidFill>
                  <a:schemeClr val="accent6">
                    <a:lumMod val="50000"/>
                  </a:schemeClr>
                </a:solidFill>
              </a:rPr>
              <a:t>of</a:t>
            </a:r>
            <a:r>
              <a:rPr lang="de-CH" dirty="0">
                <a:solidFill>
                  <a:schemeClr val="accent6">
                    <a:lumMod val="50000"/>
                  </a:schemeClr>
                </a:solidFill>
              </a:rPr>
              <a:t> </a:t>
            </a:r>
            <a:r>
              <a:rPr lang="de-CH" dirty="0" err="1">
                <a:solidFill>
                  <a:schemeClr val="accent6">
                    <a:lumMod val="50000"/>
                  </a:schemeClr>
                </a:solidFill>
              </a:rPr>
              <a:t>axons</a:t>
            </a:r>
            <a:r>
              <a:rPr lang="de-CH" dirty="0">
                <a:solidFill>
                  <a:schemeClr val="accent6">
                    <a:lumMod val="50000"/>
                  </a:schemeClr>
                </a:solidFill>
              </a:rPr>
              <a:t>), and </a:t>
            </a:r>
            <a:r>
              <a:rPr lang="de-CH" dirty="0" err="1">
                <a:solidFill>
                  <a:schemeClr val="accent6">
                    <a:lumMod val="50000"/>
                  </a:schemeClr>
                </a:solidFill>
              </a:rPr>
              <a:t>the</a:t>
            </a:r>
            <a:r>
              <a:rPr lang="de-CH" dirty="0">
                <a:solidFill>
                  <a:schemeClr val="accent6">
                    <a:lumMod val="50000"/>
                  </a:schemeClr>
                </a:solidFill>
              </a:rPr>
              <a:t> </a:t>
            </a:r>
            <a:r>
              <a:rPr lang="de-CH" dirty="0" err="1">
                <a:solidFill>
                  <a:schemeClr val="accent6">
                    <a:lumMod val="50000"/>
                  </a:schemeClr>
                </a:solidFill>
              </a:rPr>
              <a:t>endoneurium</a:t>
            </a:r>
            <a:r>
              <a:rPr lang="de-CH" dirty="0">
                <a:solidFill>
                  <a:schemeClr val="accent6">
                    <a:lumMod val="50000"/>
                  </a:schemeClr>
                </a:solidFill>
              </a:rPr>
              <a:t>, </a:t>
            </a:r>
            <a:r>
              <a:rPr lang="de-CH" dirty="0" err="1"/>
              <a:t>which</a:t>
            </a:r>
            <a:r>
              <a:rPr lang="de-CH" dirty="0"/>
              <a:t> </a:t>
            </a:r>
            <a:r>
              <a:rPr lang="de-CH" dirty="0" err="1"/>
              <a:t>surrounds</a:t>
            </a:r>
            <a:r>
              <a:rPr lang="de-CH" dirty="0"/>
              <a:t> </a:t>
            </a:r>
            <a:r>
              <a:rPr lang="de-CH" dirty="0" err="1"/>
              <a:t>each</a:t>
            </a:r>
            <a:r>
              <a:rPr lang="de-CH" dirty="0"/>
              <a:t> individual </a:t>
            </a:r>
            <a:r>
              <a:rPr lang="de-CH" dirty="0" err="1"/>
              <a:t>axon</a:t>
            </a:r>
            <a:r>
              <a:rPr lang="de-CH" dirty="0"/>
              <a:t>. </a:t>
            </a:r>
          </a:p>
          <a:p>
            <a:pPr algn="just"/>
            <a:r>
              <a:rPr lang="de-CH" dirty="0">
                <a:solidFill>
                  <a:schemeClr val="accent6">
                    <a:lumMod val="50000"/>
                  </a:schemeClr>
                </a:solidFill>
              </a:rPr>
              <a:t>Spinal </a:t>
            </a:r>
            <a:r>
              <a:rPr lang="de-CH" dirty="0" err="1">
                <a:solidFill>
                  <a:schemeClr val="accent6">
                    <a:lumMod val="50000"/>
                  </a:schemeClr>
                </a:solidFill>
              </a:rPr>
              <a:t>nerves</a:t>
            </a:r>
            <a:r>
              <a:rPr lang="de-CH" dirty="0">
                <a:solidFill>
                  <a:schemeClr val="accent6">
                    <a:lumMod val="50000"/>
                  </a:schemeClr>
                </a:solidFill>
              </a:rPr>
              <a:t> </a:t>
            </a:r>
            <a:r>
              <a:rPr lang="de-CH" dirty="0" err="1">
                <a:solidFill>
                  <a:schemeClr val="accent6">
                    <a:lumMod val="50000"/>
                  </a:schemeClr>
                </a:solidFill>
              </a:rPr>
              <a:t>arise</a:t>
            </a:r>
            <a:r>
              <a:rPr lang="de-CH" dirty="0">
                <a:solidFill>
                  <a:schemeClr val="accent6">
                    <a:lumMod val="50000"/>
                  </a:schemeClr>
                </a:solidFill>
              </a:rPr>
              <a:t> </a:t>
            </a:r>
            <a:r>
              <a:rPr lang="de-CH" dirty="0" err="1">
                <a:solidFill>
                  <a:schemeClr val="accent6">
                    <a:lumMod val="50000"/>
                  </a:schemeClr>
                </a:solidFill>
              </a:rPr>
              <a:t>from</a:t>
            </a:r>
            <a:r>
              <a:rPr lang="de-CH" dirty="0">
                <a:solidFill>
                  <a:schemeClr val="accent6">
                    <a:lumMod val="50000"/>
                  </a:schemeClr>
                </a:solidFill>
              </a:rPr>
              <a:t> </a:t>
            </a:r>
            <a:r>
              <a:rPr lang="de-CH" dirty="0" err="1">
                <a:solidFill>
                  <a:schemeClr val="accent6">
                    <a:lumMod val="50000"/>
                  </a:schemeClr>
                </a:solidFill>
              </a:rPr>
              <a:t>the</a:t>
            </a:r>
            <a:r>
              <a:rPr lang="de-CH" dirty="0">
                <a:solidFill>
                  <a:schemeClr val="accent6">
                    <a:lumMod val="50000"/>
                  </a:schemeClr>
                </a:solidFill>
              </a:rPr>
              <a:t> spinal </a:t>
            </a:r>
            <a:r>
              <a:rPr lang="de-CH" dirty="0" err="1">
                <a:solidFill>
                  <a:schemeClr val="accent6">
                    <a:lumMod val="50000"/>
                  </a:schemeClr>
                </a:solidFill>
              </a:rPr>
              <a:t>cord</a:t>
            </a:r>
            <a:r>
              <a:rPr lang="de-CH" dirty="0">
                <a:solidFill>
                  <a:schemeClr val="accent6">
                    <a:lumMod val="50000"/>
                  </a:schemeClr>
                </a:solidFill>
              </a:rPr>
              <a:t> </a:t>
            </a:r>
            <a:r>
              <a:rPr lang="de-CH" dirty="0" err="1">
                <a:solidFill>
                  <a:schemeClr val="accent6">
                    <a:lumMod val="50000"/>
                  </a:schemeClr>
                </a:solidFill>
              </a:rPr>
              <a:t>as</a:t>
            </a:r>
            <a:r>
              <a:rPr lang="de-CH" dirty="0">
                <a:solidFill>
                  <a:schemeClr val="accent6">
                    <a:lumMod val="50000"/>
                  </a:schemeClr>
                </a:solidFill>
              </a:rPr>
              <a:t> anterior and </a:t>
            </a:r>
            <a:r>
              <a:rPr lang="de-CH" dirty="0" err="1">
                <a:solidFill>
                  <a:schemeClr val="accent6">
                    <a:lumMod val="50000"/>
                  </a:schemeClr>
                </a:solidFill>
              </a:rPr>
              <a:t>posterior</a:t>
            </a:r>
            <a:r>
              <a:rPr lang="de-CH" dirty="0">
                <a:solidFill>
                  <a:schemeClr val="accent6">
                    <a:lumMod val="50000"/>
                  </a:schemeClr>
                </a:solidFill>
              </a:rPr>
              <a:t> </a:t>
            </a:r>
            <a:r>
              <a:rPr lang="de-CH" dirty="0" err="1">
                <a:solidFill>
                  <a:schemeClr val="accent6">
                    <a:lumMod val="50000"/>
                  </a:schemeClr>
                </a:solidFill>
              </a:rPr>
              <a:t>roots</a:t>
            </a:r>
            <a:r>
              <a:rPr lang="de-CH" dirty="0">
                <a:solidFill>
                  <a:schemeClr val="accent6">
                    <a:lumMod val="50000"/>
                  </a:schemeClr>
                </a:solidFill>
              </a:rPr>
              <a:t> </a:t>
            </a:r>
            <a:r>
              <a:rPr lang="de-CH" dirty="0" err="1">
                <a:solidFill>
                  <a:schemeClr val="accent6">
                    <a:lumMod val="50000"/>
                  </a:schemeClr>
                </a:solidFill>
              </a:rPr>
              <a:t>whereas</a:t>
            </a:r>
            <a:r>
              <a:rPr lang="de-CH" dirty="0">
                <a:solidFill>
                  <a:schemeClr val="accent6">
                    <a:lumMod val="50000"/>
                  </a:schemeClr>
                </a:solidFill>
              </a:rPr>
              <a:t> cranial </a:t>
            </a:r>
            <a:r>
              <a:rPr lang="de-CH" dirty="0" err="1">
                <a:solidFill>
                  <a:schemeClr val="accent6">
                    <a:lumMod val="50000"/>
                  </a:schemeClr>
                </a:solidFill>
              </a:rPr>
              <a:t>nerves</a:t>
            </a:r>
            <a:r>
              <a:rPr lang="de-CH" dirty="0">
                <a:solidFill>
                  <a:schemeClr val="accent6">
                    <a:lumMod val="50000"/>
                  </a:schemeClr>
                </a:solidFill>
              </a:rPr>
              <a:t> </a:t>
            </a:r>
            <a:r>
              <a:rPr lang="de-CH" dirty="0" err="1">
                <a:solidFill>
                  <a:schemeClr val="accent6">
                    <a:lumMod val="50000"/>
                  </a:schemeClr>
                </a:solidFill>
              </a:rPr>
              <a:t>arise</a:t>
            </a:r>
            <a:r>
              <a:rPr lang="de-CH" dirty="0">
                <a:solidFill>
                  <a:schemeClr val="accent6">
                    <a:lumMod val="50000"/>
                  </a:schemeClr>
                </a:solidFill>
              </a:rPr>
              <a:t> </a:t>
            </a:r>
            <a:r>
              <a:rPr lang="de-CH" dirty="0" err="1">
                <a:solidFill>
                  <a:schemeClr val="accent6">
                    <a:lumMod val="50000"/>
                  </a:schemeClr>
                </a:solidFill>
              </a:rPr>
              <a:t>from</a:t>
            </a:r>
            <a:r>
              <a:rPr lang="de-CH" dirty="0">
                <a:solidFill>
                  <a:schemeClr val="accent6">
                    <a:lumMod val="50000"/>
                  </a:schemeClr>
                </a:solidFill>
              </a:rPr>
              <a:t> </a:t>
            </a:r>
            <a:r>
              <a:rPr lang="de-CH" dirty="0" err="1">
                <a:solidFill>
                  <a:schemeClr val="accent6">
                    <a:lumMod val="50000"/>
                  </a:schemeClr>
                </a:solidFill>
              </a:rPr>
              <a:t>the</a:t>
            </a:r>
            <a:r>
              <a:rPr lang="de-CH" dirty="0">
                <a:solidFill>
                  <a:schemeClr val="accent6">
                    <a:lumMod val="50000"/>
                  </a:schemeClr>
                </a:solidFill>
              </a:rPr>
              <a:t> </a:t>
            </a:r>
            <a:r>
              <a:rPr lang="de-CH" dirty="0" err="1">
                <a:solidFill>
                  <a:schemeClr val="accent6">
                    <a:lumMod val="50000"/>
                  </a:schemeClr>
                </a:solidFill>
              </a:rPr>
              <a:t>brain</a:t>
            </a:r>
            <a:r>
              <a:rPr lang="de-CH" dirty="0">
                <a:solidFill>
                  <a:schemeClr val="accent6">
                    <a:lumMod val="50000"/>
                  </a:schemeClr>
                </a:solidFill>
              </a:rPr>
              <a:t>.</a:t>
            </a:r>
            <a:endParaRPr lang="el-GR" dirty="0">
              <a:solidFill>
                <a:schemeClr val="accent6">
                  <a:lumMod val="50000"/>
                </a:schemeClr>
              </a:solidFill>
            </a:endParaRPr>
          </a:p>
        </p:txBody>
      </p:sp>
      <p:pic>
        <p:nvPicPr>
          <p:cNvPr id="52226" name="Picture 2" descr="undefined">
            <a:extLst>
              <a:ext uri="{FF2B5EF4-FFF2-40B4-BE49-F238E27FC236}">
                <a16:creationId xmlns:a16="http://schemas.microsoft.com/office/drawing/2014/main" id="{BC1FF955-06D4-2A42-AFE2-0AD9AD061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221" y="0"/>
            <a:ext cx="52239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627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834DDA-C4CB-9A31-9033-D4083A156359}"/>
              </a:ext>
            </a:extLst>
          </p:cNvPr>
          <p:cNvSpPr>
            <a:spLocks noGrp="1"/>
          </p:cNvSpPr>
          <p:nvPr>
            <p:ph type="title"/>
          </p:nvPr>
        </p:nvSpPr>
        <p:spPr>
          <a:xfrm>
            <a:off x="801511" y="158044"/>
            <a:ext cx="6750755" cy="1072445"/>
          </a:xfrm>
        </p:spPr>
        <p:txBody>
          <a:bodyPr>
            <a:normAutofit/>
          </a:bodyPr>
          <a:lstStyle/>
          <a:p>
            <a:r>
              <a:rPr lang="de-CH" sz="3600" b="1" dirty="0" err="1">
                <a:solidFill>
                  <a:schemeClr val="accent6">
                    <a:lumMod val="50000"/>
                  </a:schemeClr>
                </a:solidFill>
              </a:rPr>
              <a:t>Types</a:t>
            </a:r>
            <a:r>
              <a:rPr lang="de-CH" sz="3600" b="1" dirty="0">
                <a:solidFill>
                  <a:schemeClr val="accent6">
                    <a:lumMod val="50000"/>
                  </a:schemeClr>
                </a:solidFill>
              </a:rPr>
              <a:t> </a:t>
            </a:r>
            <a:r>
              <a:rPr lang="de-CH" sz="3600" b="1" dirty="0" err="1">
                <a:solidFill>
                  <a:schemeClr val="accent6">
                    <a:lumMod val="50000"/>
                  </a:schemeClr>
                </a:solidFill>
              </a:rPr>
              <a:t>of</a:t>
            </a:r>
            <a:r>
              <a:rPr lang="de-CH" sz="3600" b="1" dirty="0">
                <a:solidFill>
                  <a:schemeClr val="accent6">
                    <a:lumMod val="50000"/>
                  </a:schemeClr>
                </a:solidFill>
              </a:rPr>
              <a:t> </a:t>
            </a:r>
            <a:r>
              <a:rPr lang="de-CH" sz="3600" b="1" dirty="0" err="1">
                <a:solidFill>
                  <a:schemeClr val="accent6">
                    <a:lumMod val="50000"/>
                  </a:schemeClr>
                </a:solidFill>
              </a:rPr>
              <a:t>nerves</a:t>
            </a:r>
            <a:r>
              <a:rPr lang="de-CH" sz="3600" b="1" dirty="0">
                <a:solidFill>
                  <a:schemeClr val="accent6">
                    <a:lumMod val="50000"/>
                  </a:schemeClr>
                </a:solidFill>
              </a:rPr>
              <a:t> and </a:t>
            </a:r>
            <a:r>
              <a:rPr lang="de-CH" sz="3600" b="1" dirty="0" err="1">
                <a:solidFill>
                  <a:schemeClr val="accent6">
                    <a:lumMod val="50000"/>
                  </a:schemeClr>
                </a:solidFill>
              </a:rPr>
              <a:t>ganglia</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A1AE5365-58EE-5550-E6A8-D8DFF0D5DBB7}"/>
              </a:ext>
            </a:extLst>
          </p:cNvPr>
          <p:cNvSpPr>
            <a:spLocks noGrp="1"/>
          </p:cNvSpPr>
          <p:nvPr>
            <p:ph idx="1"/>
          </p:nvPr>
        </p:nvSpPr>
        <p:spPr>
          <a:xfrm>
            <a:off x="496711" y="891822"/>
            <a:ext cx="6953955" cy="5966178"/>
          </a:xfrm>
        </p:spPr>
        <p:txBody>
          <a:bodyPr>
            <a:normAutofit/>
          </a:bodyPr>
          <a:lstStyle/>
          <a:p>
            <a:pPr algn="just"/>
            <a:r>
              <a:rPr lang="de-CH" b="1" u="sng" dirty="0">
                <a:solidFill>
                  <a:schemeClr val="accent6">
                    <a:lumMod val="50000"/>
                  </a:schemeClr>
                </a:solidFill>
              </a:rPr>
              <a:t>Spinal </a:t>
            </a:r>
            <a:r>
              <a:rPr lang="de-CH" b="1" u="sng" dirty="0" err="1">
                <a:solidFill>
                  <a:schemeClr val="accent6">
                    <a:lumMod val="50000"/>
                  </a:schemeClr>
                </a:solidFill>
              </a:rPr>
              <a:t>nerves</a:t>
            </a:r>
            <a:r>
              <a:rPr lang="de-CH" b="1" u="sng" dirty="0">
                <a:solidFill>
                  <a:schemeClr val="accent6">
                    <a:lumMod val="50000"/>
                  </a:schemeClr>
                </a:solidFill>
              </a:rPr>
              <a:t> </a:t>
            </a:r>
            <a:r>
              <a:rPr lang="de-CH" b="1" u="sng" dirty="0" err="1">
                <a:solidFill>
                  <a:schemeClr val="accent6">
                    <a:lumMod val="50000"/>
                  </a:schemeClr>
                </a:solidFill>
              </a:rPr>
              <a:t>contain</a:t>
            </a:r>
            <a:r>
              <a:rPr lang="de-CH" b="1" u="sng" dirty="0">
                <a:solidFill>
                  <a:schemeClr val="accent6">
                    <a:lumMod val="50000"/>
                  </a:schemeClr>
                </a:solidFill>
              </a:rPr>
              <a:t> </a:t>
            </a:r>
            <a:r>
              <a:rPr lang="de-CH" b="1" u="sng" dirty="0" err="1">
                <a:solidFill>
                  <a:schemeClr val="accent6">
                    <a:lumMod val="50000"/>
                  </a:schemeClr>
                </a:solidFill>
              </a:rPr>
              <a:t>sensory</a:t>
            </a:r>
            <a:r>
              <a:rPr lang="de-CH" b="1" u="sng" dirty="0">
                <a:solidFill>
                  <a:schemeClr val="accent6">
                    <a:lumMod val="50000"/>
                  </a:schemeClr>
                </a:solidFill>
              </a:rPr>
              <a:t> and </a:t>
            </a:r>
            <a:r>
              <a:rPr lang="de-CH" b="1" u="sng" dirty="0" err="1">
                <a:solidFill>
                  <a:schemeClr val="accent6">
                    <a:lumMod val="50000"/>
                  </a:schemeClr>
                </a:solidFill>
              </a:rPr>
              <a:t>motor</a:t>
            </a:r>
            <a:r>
              <a:rPr lang="de-CH" b="1" u="sng" dirty="0">
                <a:solidFill>
                  <a:schemeClr val="accent6">
                    <a:lumMod val="50000"/>
                  </a:schemeClr>
                </a:solidFill>
              </a:rPr>
              <a:t> </a:t>
            </a:r>
            <a:r>
              <a:rPr lang="de-CH" b="1" u="sng" dirty="0" err="1">
                <a:solidFill>
                  <a:schemeClr val="accent6">
                    <a:lumMod val="50000"/>
                  </a:schemeClr>
                </a:solidFill>
              </a:rPr>
              <a:t>neurons</a:t>
            </a:r>
            <a:r>
              <a:rPr lang="de-CH" dirty="0"/>
              <a:t>. </a:t>
            </a:r>
            <a:r>
              <a:rPr lang="de-CH" dirty="0" err="1"/>
              <a:t>Sensory</a:t>
            </a:r>
            <a:r>
              <a:rPr lang="de-CH" dirty="0"/>
              <a:t> (</a:t>
            </a:r>
            <a:r>
              <a:rPr lang="de-CH" dirty="0" err="1"/>
              <a:t>or</a:t>
            </a:r>
            <a:r>
              <a:rPr lang="de-CH" dirty="0"/>
              <a:t> afferent) </a:t>
            </a:r>
            <a:r>
              <a:rPr lang="de-CH" dirty="0" err="1"/>
              <a:t>neurons</a:t>
            </a:r>
            <a:r>
              <a:rPr lang="de-CH" dirty="0"/>
              <a:t> </a:t>
            </a:r>
            <a:r>
              <a:rPr lang="de-CH" dirty="0">
                <a:solidFill>
                  <a:schemeClr val="accent6">
                    <a:lumMod val="50000"/>
                  </a:schemeClr>
                </a:solidFill>
              </a:rPr>
              <a:t>carry </a:t>
            </a:r>
            <a:r>
              <a:rPr lang="de-CH" dirty="0" err="1">
                <a:solidFill>
                  <a:schemeClr val="accent6">
                    <a:lumMod val="50000"/>
                  </a:schemeClr>
                </a:solidFill>
              </a:rPr>
              <a:t>information</a:t>
            </a:r>
            <a:r>
              <a:rPr lang="de-CH" dirty="0">
                <a:solidFill>
                  <a:schemeClr val="accent6">
                    <a:lumMod val="50000"/>
                  </a:schemeClr>
                </a:solidFill>
              </a:rPr>
              <a:t> </a:t>
            </a:r>
            <a:r>
              <a:rPr lang="de-CH" dirty="0" err="1">
                <a:solidFill>
                  <a:schemeClr val="accent6">
                    <a:lumMod val="50000"/>
                  </a:schemeClr>
                </a:solidFill>
              </a:rPr>
              <a:t>from</a:t>
            </a:r>
            <a:r>
              <a:rPr lang="de-CH" dirty="0">
                <a:solidFill>
                  <a:schemeClr val="accent6">
                    <a:lumMod val="50000"/>
                  </a:schemeClr>
                </a:solidFill>
              </a:rPr>
              <a:t> </a:t>
            </a:r>
            <a:r>
              <a:rPr lang="de-CH" dirty="0" err="1">
                <a:solidFill>
                  <a:schemeClr val="accent6">
                    <a:lumMod val="50000"/>
                  </a:schemeClr>
                </a:solidFill>
              </a:rPr>
              <a:t>the</a:t>
            </a:r>
            <a:r>
              <a:rPr lang="de-CH" dirty="0">
                <a:solidFill>
                  <a:schemeClr val="accent6">
                    <a:lumMod val="50000"/>
                  </a:schemeClr>
                </a:solidFill>
              </a:rPr>
              <a:t> </a:t>
            </a:r>
            <a:r>
              <a:rPr lang="de-CH" dirty="0" err="1">
                <a:solidFill>
                  <a:schemeClr val="accent6">
                    <a:lumMod val="50000"/>
                  </a:schemeClr>
                </a:solidFill>
              </a:rPr>
              <a:t>periphery</a:t>
            </a:r>
            <a:r>
              <a:rPr lang="de-CH" dirty="0">
                <a:solidFill>
                  <a:schemeClr val="accent6">
                    <a:lumMod val="50000"/>
                  </a:schemeClr>
                </a:solidFill>
              </a:rPr>
              <a:t> </a:t>
            </a:r>
            <a:r>
              <a:rPr lang="de-CH" dirty="0" err="1">
                <a:solidFill>
                  <a:schemeClr val="accent6">
                    <a:lumMod val="50000"/>
                  </a:schemeClr>
                </a:solidFill>
              </a:rPr>
              <a:t>to</a:t>
            </a:r>
            <a:r>
              <a:rPr lang="de-CH" dirty="0">
                <a:solidFill>
                  <a:schemeClr val="accent6">
                    <a:lumMod val="50000"/>
                  </a:schemeClr>
                </a:solidFill>
              </a:rPr>
              <a:t> </a:t>
            </a:r>
            <a:r>
              <a:rPr lang="de-CH" dirty="0" err="1">
                <a:solidFill>
                  <a:schemeClr val="accent6">
                    <a:lumMod val="50000"/>
                  </a:schemeClr>
                </a:solidFill>
              </a:rPr>
              <a:t>the</a:t>
            </a:r>
            <a:r>
              <a:rPr lang="de-CH" dirty="0">
                <a:solidFill>
                  <a:schemeClr val="accent6">
                    <a:lumMod val="50000"/>
                  </a:schemeClr>
                </a:solidFill>
              </a:rPr>
              <a:t> CNS. </a:t>
            </a:r>
            <a:r>
              <a:rPr lang="de-CH" dirty="0"/>
              <a:t>The </a:t>
            </a:r>
            <a:r>
              <a:rPr lang="de-CH" dirty="0" err="1"/>
              <a:t>sensory</a:t>
            </a:r>
            <a:r>
              <a:rPr lang="de-CH" dirty="0"/>
              <a:t> </a:t>
            </a:r>
            <a:r>
              <a:rPr lang="de-CH" dirty="0" err="1"/>
              <a:t>axons</a:t>
            </a:r>
            <a:r>
              <a:rPr lang="de-CH" dirty="0"/>
              <a:t> </a:t>
            </a:r>
            <a:r>
              <a:rPr lang="de-CH" dirty="0" err="1"/>
              <a:t>enter</a:t>
            </a:r>
            <a:r>
              <a:rPr lang="de-CH" dirty="0"/>
              <a:t> </a:t>
            </a:r>
            <a:r>
              <a:rPr lang="de-CH" dirty="0" err="1"/>
              <a:t>the</a:t>
            </a:r>
            <a:r>
              <a:rPr lang="de-CH" dirty="0"/>
              <a:t> spinal </a:t>
            </a:r>
            <a:r>
              <a:rPr lang="de-CH" dirty="0" err="1"/>
              <a:t>cord</a:t>
            </a:r>
            <a:r>
              <a:rPr lang="de-CH" dirty="0"/>
              <a:t> via </a:t>
            </a:r>
            <a:r>
              <a:rPr lang="de-CH" dirty="0" err="1"/>
              <a:t>the</a:t>
            </a:r>
            <a:r>
              <a:rPr lang="de-CH" dirty="0"/>
              <a:t> </a:t>
            </a:r>
            <a:r>
              <a:rPr lang="de-CH" dirty="0" err="1"/>
              <a:t>posterior</a:t>
            </a:r>
            <a:r>
              <a:rPr lang="de-CH" dirty="0"/>
              <a:t> spinal nerve root. The </a:t>
            </a:r>
            <a:r>
              <a:rPr lang="de-CH" dirty="0" err="1"/>
              <a:t>cell</a:t>
            </a:r>
            <a:r>
              <a:rPr lang="de-CH" dirty="0"/>
              <a:t> </a:t>
            </a:r>
            <a:r>
              <a:rPr lang="de-CH" dirty="0" err="1"/>
              <a:t>bodies</a:t>
            </a:r>
            <a:r>
              <a:rPr lang="de-CH" dirty="0"/>
              <a:t> </a:t>
            </a:r>
            <a:r>
              <a:rPr lang="de-CH" dirty="0" err="1"/>
              <a:t>of</a:t>
            </a:r>
            <a:r>
              <a:rPr lang="de-CH" dirty="0"/>
              <a:t> </a:t>
            </a:r>
            <a:r>
              <a:rPr lang="de-CH" dirty="0" err="1"/>
              <a:t>these</a:t>
            </a:r>
            <a:r>
              <a:rPr lang="de-CH" dirty="0"/>
              <a:t> </a:t>
            </a:r>
            <a:r>
              <a:rPr lang="de-CH" dirty="0" err="1"/>
              <a:t>neurons</a:t>
            </a:r>
            <a:r>
              <a:rPr lang="de-CH" dirty="0"/>
              <a:t> </a:t>
            </a:r>
            <a:r>
              <a:rPr lang="de-CH" dirty="0" err="1"/>
              <a:t>are</a:t>
            </a:r>
            <a:r>
              <a:rPr lang="de-CH" dirty="0"/>
              <a:t> </a:t>
            </a:r>
            <a:r>
              <a:rPr lang="de-CH" dirty="0" err="1"/>
              <a:t>located</a:t>
            </a:r>
            <a:r>
              <a:rPr lang="de-CH" dirty="0"/>
              <a:t> in </a:t>
            </a:r>
            <a:r>
              <a:rPr lang="de-CH" dirty="0" err="1"/>
              <a:t>the</a:t>
            </a:r>
            <a:r>
              <a:rPr lang="de-CH" dirty="0"/>
              <a:t> spinal </a:t>
            </a:r>
            <a:r>
              <a:rPr lang="de-CH" dirty="0" err="1"/>
              <a:t>ganglion</a:t>
            </a:r>
            <a:r>
              <a:rPr lang="de-CH" dirty="0"/>
              <a:t>, </a:t>
            </a:r>
            <a:r>
              <a:rPr lang="de-CH" dirty="0" err="1"/>
              <a:t>which</a:t>
            </a:r>
            <a:r>
              <a:rPr lang="de-CH" dirty="0"/>
              <a:t> </a:t>
            </a:r>
            <a:r>
              <a:rPr lang="de-CH" dirty="0" err="1"/>
              <a:t>is</a:t>
            </a:r>
            <a:r>
              <a:rPr lang="de-CH" dirty="0"/>
              <a:t> an </a:t>
            </a:r>
            <a:r>
              <a:rPr lang="de-CH" dirty="0" err="1"/>
              <a:t>enlargement</a:t>
            </a:r>
            <a:r>
              <a:rPr lang="de-CH" dirty="0"/>
              <a:t> </a:t>
            </a:r>
            <a:r>
              <a:rPr lang="de-CH" dirty="0" err="1"/>
              <a:t>of</a:t>
            </a:r>
            <a:r>
              <a:rPr lang="de-CH" dirty="0"/>
              <a:t> </a:t>
            </a:r>
            <a:r>
              <a:rPr lang="de-CH" dirty="0" err="1"/>
              <a:t>the</a:t>
            </a:r>
            <a:r>
              <a:rPr lang="de-CH" dirty="0"/>
              <a:t> </a:t>
            </a:r>
            <a:r>
              <a:rPr lang="de-CH" dirty="0" err="1"/>
              <a:t>posterior</a:t>
            </a:r>
            <a:r>
              <a:rPr lang="de-CH" dirty="0"/>
              <a:t> root and </a:t>
            </a:r>
            <a:r>
              <a:rPr lang="de-CH" dirty="0" err="1"/>
              <a:t>is</a:t>
            </a:r>
            <a:r>
              <a:rPr lang="de-CH" dirty="0"/>
              <a:t> </a:t>
            </a:r>
            <a:r>
              <a:rPr lang="de-CH" dirty="0" err="1"/>
              <a:t>classified</a:t>
            </a:r>
            <a:r>
              <a:rPr lang="de-CH" dirty="0"/>
              <a:t> </a:t>
            </a:r>
            <a:r>
              <a:rPr lang="de-CH" dirty="0" err="1"/>
              <a:t>as</a:t>
            </a:r>
            <a:r>
              <a:rPr lang="de-CH" dirty="0"/>
              <a:t> a </a:t>
            </a:r>
            <a:r>
              <a:rPr lang="de-CH" dirty="0" err="1"/>
              <a:t>sensory</a:t>
            </a:r>
            <a:r>
              <a:rPr lang="de-CH" dirty="0"/>
              <a:t> </a:t>
            </a:r>
            <a:r>
              <a:rPr lang="de-CH" dirty="0" err="1"/>
              <a:t>ganglion</a:t>
            </a:r>
            <a:r>
              <a:rPr lang="de-CH" dirty="0"/>
              <a:t>.</a:t>
            </a:r>
            <a:br>
              <a:rPr lang="de-CH" dirty="0"/>
            </a:br>
            <a:r>
              <a:rPr lang="de-CH" dirty="0"/>
              <a:t>﻿</a:t>
            </a:r>
            <a:br>
              <a:rPr lang="de-CH" dirty="0"/>
            </a:br>
            <a:r>
              <a:rPr lang="de-CH" b="1" u="sng" dirty="0">
                <a:solidFill>
                  <a:schemeClr val="accent6">
                    <a:lumMod val="50000"/>
                  </a:schemeClr>
                </a:solidFill>
              </a:rPr>
              <a:t>Motor (</a:t>
            </a:r>
            <a:r>
              <a:rPr lang="de-CH" b="1" u="sng" dirty="0" err="1">
                <a:solidFill>
                  <a:schemeClr val="accent6">
                    <a:lumMod val="50000"/>
                  </a:schemeClr>
                </a:solidFill>
              </a:rPr>
              <a:t>or</a:t>
            </a:r>
            <a:r>
              <a:rPr lang="de-CH" b="1" u="sng" dirty="0">
                <a:solidFill>
                  <a:schemeClr val="accent6">
                    <a:lumMod val="50000"/>
                  </a:schemeClr>
                </a:solidFill>
              </a:rPr>
              <a:t> efferent) </a:t>
            </a:r>
            <a:r>
              <a:rPr lang="de-CH" b="1" u="sng" dirty="0" err="1">
                <a:solidFill>
                  <a:schemeClr val="accent6">
                    <a:lumMod val="50000"/>
                  </a:schemeClr>
                </a:solidFill>
              </a:rPr>
              <a:t>neurons</a:t>
            </a:r>
            <a:r>
              <a:rPr lang="de-CH" b="1" u="sng" dirty="0">
                <a:solidFill>
                  <a:schemeClr val="accent6">
                    <a:lumMod val="50000"/>
                  </a:schemeClr>
                </a:solidFill>
              </a:rPr>
              <a:t> carry </a:t>
            </a:r>
            <a:r>
              <a:rPr lang="de-CH" b="1" u="sng" dirty="0" err="1">
                <a:solidFill>
                  <a:schemeClr val="accent6">
                    <a:lumMod val="50000"/>
                  </a:schemeClr>
                </a:solidFill>
              </a:rPr>
              <a:t>information</a:t>
            </a:r>
            <a:r>
              <a:rPr lang="de-CH" b="1" u="sng" dirty="0">
                <a:solidFill>
                  <a:schemeClr val="accent6">
                    <a:lumMod val="50000"/>
                  </a:schemeClr>
                </a:solidFill>
              </a:rPr>
              <a:t> </a:t>
            </a:r>
            <a:r>
              <a:rPr lang="de-CH" b="1" u="sng" dirty="0" err="1">
                <a:solidFill>
                  <a:schemeClr val="accent6">
                    <a:lumMod val="50000"/>
                  </a:schemeClr>
                </a:solidFill>
              </a:rPr>
              <a:t>from</a:t>
            </a:r>
            <a:r>
              <a:rPr lang="de-CH" b="1" u="sng" dirty="0">
                <a:solidFill>
                  <a:schemeClr val="accent6">
                    <a:lumMod val="50000"/>
                  </a:schemeClr>
                </a:solidFill>
              </a:rPr>
              <a:t> </a:t>
            </a:r>
            <a:r>
              <a:rPr lang="de-CH" b="1" u="sng" dirty="0" err="1">
                <a:solidFill>
                  <a:schemeClr val="accent6">
                    <a:lumMod val="50000"/>
                  </a:schemeClr>
                </a:solidFill>
              </a:rPr>
              <a:t>the</a:t>
            </a:r>
            <a:r>
              <a:rPr lang="de-CH" b="1" u="sng" dirty="0">
                <a:solidFill>
                  <a:schemeClr val="accent6">
                    <a:lumMod val="50000"/>
                  </a:schemeClr>
                </a:solidFill>
              </a:rPr>
              <a:t> CNS </a:t>
            </a:r>
            <a:r>
              <a:rPr lang="de-CH" b="1" u="sng" dirty="0" err="1">
                <a:solidFill>
                  <a:schemeClr val="accent6">
                    <a:lumMod val="50000"/>
                  </a:schemeClr>
                </a:solidFill>
              </a:rPr>
              <a:t>to</a:t>
            </a:r>
            <a:r>
              <a:rPr lang="de-CH" b="1" u="sng" dirty="0">
                <a:solidFill>
                  <a:schemeClr val="accent6">
                    <a:lumMod val="50000"/>
                  </a:schemeClr>
                </a:solidFill>
              </a:rPr>
              <a:t> </a:t>
            </a:r>
            <a:r>
              <a:rPr lang="de-CH" b="1" u="sng" dirty="0" err="1">
                <a:solidFill>
                  <a:schemeClr val="accent6">
                    <a:lumMod val="50000"/>
                  </a:schemeClr>
                </a:solidFill>
              </a:rPr>
              <a:t>the</a:t>
            </a:r>
            <a:r>
              <a:rPr lang="de-CH" b="1" u="sng" dirty="0">
                <a:solidFill>
                  <a:schemeClr val="accent6">
                    <a:lumMod val="50000"/>
                  </a:schemeClr>
                </a:solidFill>
              </a:rPr>
              <a:t> </a:t>
            </a:r>
            <a:r>
              <a:rPr lang="de-CH" b="1" u="sng" dirty="0" err="1">
                <a:solidFill>
                  <a:schemeClr val="accent6">
                    <a:lumMod val="50000"/>
                  </a:schemeClr>
                </a:solidFill>
              </a:rPr>
              <a:t>periphery</a:t>
            </a:r>
            <a:r>
              <a:rPr lang="de-CH" b="1" u="sng" dirty="0">
                <a:solidFill>
                  <a:schemeClr val="accent6">
                    <a:lumMod val="50000"/>
                  </a:schemeClr>
                </a:solidFill>
              </a:rPr>
              <a:t>. </a:t>
            </a:r>
            <a:r>
              <a:rPr lang="de-CH" dirty="0"/>
              <a:t>The </a:t>
            </a:r>
            <a:r>
              <a:rPr lang="de-CH" dirty="0" err="1"/>
              <a:t>motor</a:t>
            </a:r>
            <a:r>
              <a:rPr lang="de-CH" dirty="0"/>
              <a:t> </a:t>
            </a:r>
            <a:r>
              <a:rPr lang="de-CH" dirty="0" err="1"/>
              <a:t>fibers</a:t>
            </a:r>
            <a:r>
              <a:rPr lang="de-CH" dirty="0"/>
              <a:t>, </a:t>
            </a:r>
            <a:r>
              <a:rPr lang="de-CH" dirty="0" err="1"/>
              <a:t>which</a:t>
            </a:r>
            <a:r>
              <a:rPr lang="de-CH" dirty="0"/>
              <a:t> </a:t>
            </a:r>
            <a:r>
              <a:rPr lang="de-CH" b="1" dirty="0" err="1">
                <a:solidFill>
                  <a:schemeClr val="accent6">
                    <a:lumMod val="50000"/>
                  </a:schemeClr>
                </a:solidFill>
              </a:rPr>
              <a:t>can</a:t>
            </a:r>
            <a:r>
              <a:rPr lang="de-CH" b="1" dirty="0">
                <a:solidFill>
                  <a:schemeClr val="accent6">
                    <a:lumMod val="50000"/>
                  </a:schemeClr>
                </a:solidFill>
              </a:rPr>
              <a:t> </a:t>
            </a:r>
            <a:r>
              <a:rPr lang="de-CH" b="1" dirty="0" err="1">
                <a:solidFill>
                  <a:schemeClr val="accent6">
                    <a:lumMod val="50000"/>
                  </a:schemeClr>
                </a:solidFill>
              </a:rPr>
              <a:t>be</a:t>
            </a:r>
            <a:r>
              <a:rPr lang="de-CH" b="1" dirty="0">
                <a:solidFill>
                  <a:schemeClr val="accent6">
                    <a:lumMod val="50000"/>
                  </a:schemeClr>
                </a:solidFill>
              </a:rPr>
              <a:t> </a:t>
            </a:r>
            <a:r>
              <a:rPr lang="de-CH" b="1" dirty="0" err="1">
                <a:solidFill>
                  <a:schemeClr val="accent6">
                    <a:lumMod val="50000"/>
                  </a:schemeClr>
                </a:solidFill>
              </a:rPr>
              <a:t>either</a:t>
            </a:r>
            <a:r>
              <a:rPr lang="de-CH" b="1" dirty="0">
                <a:solidFill>
                  <a:schemeClr val="accent6">
                    <a:lumMod val="50000"/>
                  </a:schemeClr>
                </a:solidFill>
              </a:rPr>
              <a:t> </a:t>
            </a:r>
            <a:r>
              <a:rPr lang="de-CH" b="1" dirty="0" err="1">
                <a:solidFill>
                  <a:schemeClr val="accent6">
                    <a:lumMod val="50000"/>
                  </a:schemeClr>
                </a:solidFill>
              </a:rPr>
              <a:t>somatic</a:t>
            </a:r>
            <a:r>
              <a:rPr lang="de-CH" b="1" dirty="0">
                <a:solidFill>
                  <a:schemeClr val="accent6">
                    <a:lumMod val="50000"/>
                  </a:schemeClr>
                </a:solidFill>
              </a:rPr>
              <a:t> and </a:t>
            </a:r>
            <a:r>
              <a:rPr lang="de-CH" b="1" dirty="0" err="1">
                <a:solidFill>
                  <a:schemeClr val="accent6">
                    <a:lumMod val="50000"/>
                  </a:schemeClr>
                </a:solidFill>
              </a:rPr>
              <a:t>autonomic</a:t>
            </a:r>
            <a:r>
              <a:rPr lang="de-CH" b="1" dirty="0">
                <a:solidFill>
                  <a:schemeClr val="accent6">
                    <a:lumMod val="50000"/>
                  </a:schemeClr>
                </a:solidFill>
              </a:rPr>
              <a:t>,</a:t>
            </a:r>
            <a:r>
              <a:rPr lang="de-CH" dirty="0"/>
              <a:t> </a:t>
            </a:r>
            <a:r>
              <a:rPr lang="de-CH" dirty="0" err="1"/>
              <a:t>emerge</a:t>
            </a:r>
            <a:r>
              <a:rPr lang="de-CH" dirty="0"/>
              <a:t> </a:t>
            </a:r>
            <a:r>
              <a:rPr lang="de-CH" dirty="0" err="1"/>
              <a:t>from</a:t>
            </a:r>
            <a:r>
              <a:rPr lang="de-CH" dirty="0"/>
              <a:t> </a:t>
            </a:r>
            <a:r>
              <a:rPr lang="de-CH" dirty="0" err="1"/>
              <a:t>the</a:t>
            </a:r>
            <a:r>
              <a:rPr lang="de-CH" dirty="0"/>
              <a:t> spinal </a:t>
            </a:r>
            <a:r>
              <a:rPr lang="de-CH" dirty="0" err="1"/>
              <a:t>cord</a:t>
            </a:r>
            <a:r>
              <a:rPr lang="de-CH" dirty="0"/>
              <a:t> via anterior spinal nerve root. The </a:t>
            </a:r>
            <a:r>
              <a:rPr lang="de-CH" dirty="0" err="1"/>
              <a:t>cell</a:t>
            </a:r>
            <a:r>
              <a:rPr lang="de-CH" dirty="0"/>
              <a:t> </a:t>
            </a:r>
            <a:r>
              <a:rPr lang="de-CH" dirty="0" err="1"/>
              <a:t>bodies</a:t>
            </a:r>
            <a:r>
              <a:rPr lang="de-CH" dirty="0"/>
              <a:t> </a:t>
            </a:r>
            <a:r>
              <a:rPr lang="de-CH" dirty="0" err="1"/>
              <a:t>of</a:t>
            </a:r>
            <a:r>
              <a:rPr lang="de-CH" dirty="0"/>
              <a:t> </a:t>
            </a:r>
            <a:r>
              <a:rPr lang="de-CH" dirty="0" err="1"/>
              <a:t>these</a:t>
            </a:r>
            <a:r>
              <a:rPr lang="de-CH" dirty="0"/>
              <a:t> </a:t>
            </a:r>
            <a:r>
              <a:rPr lang="de-CH" dirty="0" err="1"/>
              <a:t>neurons</a:t>
            </a:r>
            <a:r>
              <a:rPr lang="de-CH" dirty="0"/>
              <a:t> </a:t>
            </a:r>
            <a:r>
              <a:rPr lang="de-CH" dirty="0" err="1"/>
              <a:t>are</a:t>
            </a:r>
            <a:r>
              <a:rPr lang="de-CH" dirty="0"/>
              <a:t> </a:t>
            </a:r>
            <a:r>
              <a:rPr lang="de-CH" dirty="0" err="1"/>
              <a:t>located</a:t>
            </a:r>
            <a:r>
              <a:rPr lang="de-CH" dirty="0"/>
              <a:t> in </a:t>
            </a:r>
            <a:r>
              <a:rPr lang="de-CH" dirty="0" err="1"/>
              <a:t>the</a:t>
            </a:r>
            <a:r>
              <a:rPr lang="de-CH" dirty="0"/>
              <a:t> </a:t>
            </a:r>
            <a:r>
              <a:rPr lang="de-CH" dirty="0" err="1"/>
              <a:t>gray</a:t>
            </a:r>
            <a:r>
              <a:rPr lang="de-CH" dirty="0"/>
              <a:t> matter </a:t>
            </a:r>
            <a:r>
              <a:rPr lang="de-CH" dirty="0" err="1"/>
              <a:t>of</a:t>
            </a:r>
            <a:r>
              <a:rPr lang="de-CH" dirty="0"/>
              <a:t> </a:t>
            </a:r>
            <a:r>
              <a:rPr lang="de-CH" dirty="0" err="1"/>
              <a:t>the</a:t>
            </a:r>
            <a:r>
              <a:rPr lang="de-CH" dirty="0"/>
              <a:t> spinal </a:t>
            </a:r>
            <a:r>
              <a:rPr lang="de-CH" dirty="0" err="1"/>
              <a:t>cord</a:t>
            </a:r>
            <a:r>
              <a:rPr lang="de-CH" dirty="0"/>
              <a:t>. </a:t>
            </a:r>
            <a:r>
              <a:rPr lang="de-CH" dirty="0" err="1"/>
              <a:t>Autonomic</a:t>
            </a:r>
            <a:r>
              <a:rPr lang="de-CH" dirty="0"/>
              <a:t> </a:t>
            </a:r>
            <a:r>
              <a:rPr lang="de-CH" dirty="0" err="1"/>
              <a:t>impulses</a:t>
            </a:r>
            <a:r>
              <a:rPr lang="de-CH" dirty="0"/>
              <a:t>, </a:t>
            </a:r>
            <a:r>
              <a:rPr lang="de-CH" dirty="0" err="1"/>
              <a:t>which</a:t>
            </a:r>
            <a:r>
              <a:rPr lang="de-CH" dirty="0"/>
              <a:t> </a:t>
            </a:r>
            <a:r>
              <a:rPr lang="de-CH" dirty="0" err="1"/>
              <a:t>innervate</a:t>
            </a:r>
            <a:r>
              <a:rPr lang="de-CH" dirty="0"/>
              <a:t> smooth and </a:t>
            </a:r>
            <a:r>
              <a:rPr lang="de-CH" dirty="0" err="1"/>
              <a:t>cardiac</a:t>
            </a:r>
            <a:r>
              <a:rPr lang="de-CH" dirty="0"/>
              <a:t> </a:t>
            </a:r>
            <a:r>
              <a:rPr lang="de-CH" dirty="0" err="1"/>
              <a:t>muscle</a:t>
            </a:r>
            <a:r>
              <a:rPr lang="de-CH" dirty="0"/>
              <a:t>, </a:t>
            </a:r>
            <a:r>
              <a:rPr lang="de-CH" dirty="0" err="1"/>
              <a:t>as</a:t>
            </a:r>
            <a:r>
              <a:rPr lang="de-CH" dirty="0"/>
              <a:t> </a:t>
            </a:r>
            <a:r>
              <a:rPr lang="de-CH" dirty="0" err="1"/>
              <a:t>well</a:t>
            </a:r>
            <a:r>
              <a:rPr lang="de-CH" dirty="0"/>
              <a:t> </a:t>
            </a:r>
            <a:r>
              <a:rPr lang="de-CH" dirty="0" err="1"/>
              <a:t>as</a:t>
            </a:r>
            <a:r>
              <a:rPr lang="de-CH" dirty="0"/>
              <a:t> </a:t>
            </a:r>
            <a:r>
              <a:rPr lang="de-CH" dirty="0" err="1"/>
              <a:t>glandular</a:t>
            </a:r>
            <a:r>
              <a:rPr lang="de-CH" dirty="0"/>
              <a:t> </a:t>
            </a:r>
            <a:r>
              <a:rPr lang="de-CH" dirty="0" err="1"/>
              <a:t>cells</a:t>
            </a:r>
            <a:r>
              <a:rPr lang="de-CH" dirty="0"/>
              <a:t>, </a:t>
            </a:r>
            <a:r>
              <a:rPr lang="de-CH" dirty="0" err="1"/>
              <a:t>are</a:t>
            </a:r>
            <a:r>
              <a:rPr lang="de-CH" dirty="0"/>
              <a:t> </a:t>
            </a:r>
            <a:r>
              <a:rPr lang="de-CH" dirty="0" err="1"/>
              <a:t>conveyed</a:t>
            </a:r>
            <a:r>
              <a:rPr lang="de-CH" dirty="0"/>
              <a:t> </a:t>
            </a:r>
            <a:r>
              <a:rPr lang="de-CH" dirty="0" err="1"/>
              <a:t>through</a:t>
            </a:r>
            <a:r>
              <a:rPr lang="de-CH" dirty="0"/>
              <a:t> </a:t>
            </a:r>
            <a:r>
              <a:rPr lang="de-CH" dirty="0" err="1"/>
              <a:t>pre</a:t>
            </a:r>
            <a:r>
              <a:rPr lang="de-CH" dirty="0"/>
              <a:t>- and </a:t>
            </a:r>
            <a:r>
              <a:rPr lang="de-CH" dirty="0" err="1"/>
              <a:t>postganglionic</a:t>
            </a:r>
            <a:r>
              <a:rPr lang="de-CH" dirty="0"/>
              <a:t> </a:t>
            </a:r>
            <a:r>
              <a:rPr lang="de-CH" dirty="0" err="1"/>
              <a:t>autonomic</a:t>
            </a:r>
            <a:r>
              <a:rPr lang="de-CH" dirty="0"/>
              <a:t> nerve </a:t>
            </a:r>
            <a:r>
              <a:rPr lang="de-CH" dirty="0" err="1"/>
              <a:t>fibers</a:t>
            </a:r>
            <a:r>
              <a:rPr lang="de-CH" dirty="0"/>
              <a:t>. The </a:t>
            </a:r>
            <a:r>
              <a:rPr lang="de-CH" dirty="0" err="1"/>
              <a:t>synapse</a:t>
            </a:r>
            <a:r>
              <a:rPr lang="de-CH" dirty="0"/>
              <a:t> </a:t>
            </a:r>
            <a:r>
              <a:rPr lang="de-CH" dirty="0" err="1"/>
              <a:t>between</a:t>
            </a:r>
            <a:r>
              <a:rPr lang="de-CH" dirty="0"/>
              <a:t> </a:t>
            </a:r>
            <a:r>
              <a:rPr lang="de-CH" dirty="0" err="1"/>
              <a:t>these</a:t>
            </a:r>
            <a:r>
              <a:rPr lang="de-CH" dirty="0"/>
              <a:t> </a:t>
            </a:r>
            <a:r>
              <a:rPr lang="de-CH" dirty="0" err="1"/>
              <a:t>two</a:t>
            </a:r>
            <a:r>
              <a:rPr lang="de-CH" dirty="0"/>
              <a:t> </a:t>
            </a:r>
            <a:r>
              <a:rPr lang="de-CH" dirty="0" err="1"/>
              <a:t>types</a:t>
            </a:r>
            <a:r>
              <a:rPr lang="de-CH" dirty="0"/>
              <a:t> </a:t>
            </a:r>
            <a:r>
              <a:rPr lang="de-CH" dirty="0" err="1"/>
              <a:t>of</a:t>
            </a:r>
            <a:r>
              <a:rPr lang="de-CH" dirty="0"/>
              <a:t> </a:t>
            </a:r>
            <a:r>
              <a:rPr lang="de-CH" dirty="0" err="1"/>
              <a:t>neurons</a:t>
            </a:r>
            <a:r>
              <a:rPr lang="de-CH" dirty="0"/>
              <a:t> </a:t>
            </a:r>
            <a:r>
              <a:rPr lang="de-CH" dirty="0" err="1"/>
              <a:t>occurs</a:t>
            </a:r>
            <a:r>
              <a:rPr lang="de-CH" dirty="0"/>
              <a:t> in an </a:t>
            </a:r>
            <a:r>
              <a:rPr lang="de-CH" dirty="0" err="1"/>
              <a:t>autonomic</a:t>
            </a:r>
            <a:r>
              <a:rPr lang="de-CH" dirty="0"/>
              <a:t> </a:t>
            </a:r>
            <a:r>
              <a:rPr lang="de-CH" dirty="0" err="1"/>
              <a:t>ganglion</a:t>
            </a:r>
            <a:r>
              <a:rPr lang="de-CH" dirty="0"/>
              <a:t>, </a:t>
            </a:r>
            <a:r>
              <a:rPr lang="de-CH" dirty="0" err="1"/>
              <a:t>where</a:t>
            </a:r>
            <a:r>
              <a:rPr lang="de-CH" dirty="0"/>
              <a:t> </a:t>
            </a:r>
            <a:r>
              <a:rPr lang="de-CH" dirty="0" err="1"/>
              <a:t>the</a:t>
            </a:r>
            <a:r>
              <a:rPr lang="de-CH" dirty="0"/>
              <a:t> </a:t>
            </a:r>
            <a:r>
              <a:rPr lang="de-CH" dirty="0" err="1"/>
              <a:t>cell</a:t>
            </a:r>
            <a:r>
              <a:rPr lang="de-CH" dirty="0"/>
              <a:t> </a:t>
            </a:r>
            <a:r>
              <a:rPr lang="de-CH" dirty="0" err="1"/>
              <a:t>bodies</a:t>
            </a:r>
            <a:r>
              <a:rPr lang="de-CH" dirty="0"/>
              <a:t> </a:t>
            </a:r>
            <a:r>
              <a:rPr lang="de-CH" dirty="0" err="1"/>
              <a:t>of</a:t>
            </a:r>
            <a:r>
              <a:rPr lang="de-CH" dirty="0"/>
              <a:t> </a:t>
            </a:r>
            <a:r>
              <a:rPr lang="de-CH" dirty="0" err="1"/>
              <a:t>the</a:t>
            </a:r>
            <a:r>
              <a:rPr lang="de-CH" dirty="0"/>
              <a:t> </a:t>
            </a:r>
            <a:r>
              <a:rPr lang="de-CH" dirty="0" err="1"/>
              <a:t>postganglionic</a:t>
            </a:r>
            <a:r>
              <a:rPr lang="de-CH" dirty="0"/>
              <a:t> </a:t>
            </a:r>
            <a:r>
              <a:rPr lang="de-CH" dirty="0" err="1"/>
              <a:t>neuron</a:t>
            </a:r>
            <a:r>
              <a:rPr lang="de-CH" dirty="0"/>
              <a:t> </a:t>
            </a:r>
            <a:r>
              <a:rPr lang="de-CH" dirty="0" err="1"/>
              <a:t>are</a:t>
            </a:r>
            <a:r>
              <a:rPr lang="de-CH" dirty="0"/>
              <a:t> </a:t>
            </a:r>
            <a:r>
              <a:rPr lang="de-CH" dirty="0" err="1"/>
              <a:t>located</a:t>
            </a:r>
            <a:r>
              <a:rPr lang="de-CH" dirty="0"/>
              <a:t>.</a:t>
            </a:r>
            <a:endParaRPr lang="el-GR" dirty="0"/>
          </a:p>
        </p:txBody>
      </p:sp>
      <p:pic>
        <p:nvPicPr>
          <p:cNvPr id="55298" name="Picture 2" descr="undefined">
            <a:extLst>
              <a:ext uri="{FF2B5EF4-FFF2-40B4-BE49-F238E27FC236}">
                <a16:creationId xmlns:a16="http://schemas.microsoft.com/office/drawing/2014/main" id="{9F5C4DDA-15DE-7A87-A4C4-3C18C0E23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266" y="158044"/>
            <a:ext cx="4535311" cy="669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308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4BA589-E4B8-1183-A284-58C7249AF70F}"/>
              </a:ext>
            </a:extLst>
          </p:cNvPr>
          <p:cNvSpPr>
            <a:spLocks noGrp="1"/>
          </p:cNvSpPr>
          <p:nvPr>
            <p:ph type="title"/>
          </p:nvPr>
        </p:nvSpPr>
        <p:spPr>
          <a:xfrm>
            <a:off x="722489" y="90311"/>
            <a:ext cx="6750755" cy="925689"/>
          </a:xfrm>
        </p:spPr>
        <p:txBody>
          <a:bodyPr/>
          <a:lstStyle/>
          <a:p>
            <a:pPr algn="ctr"/>
            <a:r>
              <a:rPr lang="de-CH" b="1" dirty="0">
                <a:solidFill>
                  <a:schemeClr val="accent6">
                    <a:lumMod val="50000"/>
                  </a:schemeClr>
                </a:solidFill>
              </a:rPr>
              <a:t>Spinal </a:t>
            </a:r>
            <a:r>
              <a:rPr lang="de-CH" b="1" dirty="0" err="1">
                <a:solidFill>
                  <a:schemeClr val="accent6">
                    <a:lumMod val="50000"/>
                  </a:schemeClr>
                </a:solidFill>
              </a:rPr>
              <a:t>plexuses</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7E161BA3-5B39-420F-260D-64B505AF4844}"/>
              </a:ext>
            </a:extLst>
          </p:cNvPr>
          <p:cNvSpPr>
            <a:spLocks noGrp="1"/>
          </p:cNvSpPr>
          <p:nvPr>
            <p:ph idx="1"/>
          </p:nvPr>
        </p:nvSpPr>
        <p:spPr>
          <a:xfrm>
            <a:off x="722489" y="1264355"/>
            <a:ext cx="6750755" cy="5475111"/>
          </a:xfrm>
        </p:spPr>
        <p:txBody>
          <a:bodyPr/>
          <a:lstStyle/>
          <a:p>
            <a:pPr algn="just"/>
            <a:r>
              <a:rPr lang="de-CH" dirty="0"/>
              <a:t>Spinal </a:t>
            </a:r>
            <a:r>
              <a:rPr lang="de-CH" dirty="0" err="1"/>
              <a:t>plexuses</a:t>
            </a:r>
            <a:r>
              <a:rPr lang="de-CH" dirty="0"/>
              <a:t> </a:t>
            </a:r>
            <a:r>
              <a:rPr lang="de-CH" dirty="0" err="1"/>
              <a:t>are</a:t>
            </a:r>
            <a:r>
              <a:rPr lang="de-CH" dirty="0"/>
              <a:t> </a:t>
            </a:r>
            <a:r>
              <a:rPr lang="de-CH" dirty="0" err="1"/>
              <a:t>formed</a:t>
            </a:r>
            <a:r>
              <a:rPr lang="de-CH" dirty="0"/>
              <a:t> </a:t>
            </a:r>
            <a:r>
              <a:rPr lang="de-CH" dirty="0" err="1"/>
              <a:t>by</a:t>
            </a:r>
            <a:r>
              <a:rPr lang="de-CH" dirty="0"/>
              <a:t> </a:t>
            </a:r>
            <a:r>
              <a:rPr lang="de-CH" dirty="0" err="1"/>
              <a:t>the</a:t>
            </a:r>
            <a:r>
              <a:rPr lang="de-CH" dirty="0"/>
              <a:t> anterior </a:t>
            </a:r>
            <a:r>
              <a:rPr lang="de-CH" dirty="0" err="1"/>
              <a:t>rami</a:t>
            </a:r>
            <a:r>
              <a:rPr lang="de-CH" dirty="0"/>
              <a:t> </a:t>
            </a:r>
            <a:r>
              <a:rPr lang="de-CH" dirty="0" err="1"/>
              <a:t>of</a:t>
            </a:r>
            <a:r>
              <a:rPr lang="de-CH" dirty="0"/>
              <a:t> spinal </a:t>
            </a:r>
            <a:r>
              <a:rPr lang="de-CH" dirty="0" err="1"/>
              <a:t>nerves</a:t>
            </a:r>
            <a:r>
              <a:rPr lang="de-CH" dirty="0"/>
              <a:t>. </a:t>
            </a:r>
          </a:p>
          <a:p>
            <a:pPr algn="just"/>
            <a:r>
              <a:rPr lang="de-CH" dirty="0"/>
              <a:t>The </a:t>
            </a:r>
            <a:r>
              <a:rPr lang="de-CH" dirty="0" err="1"/>
              <a:t>cervical</a:t>
            </a:r>
            <a:r>
              <a:rPr lang="de-CH" dirty="0"/>
              <a:t> </a:t>
            </a:r>
            <a:r>
              <a:rPr lang="de-CH" dirty="0" err="1"/>
              <a:t>plexus</a:t>
            </a:r>
            <a:r>
              <a:rPr lang="de-CH" dirty="0"/>
              <a:t> (C1-C4) </a:t>
            </a:r>
            <a:r>
              <a:rPr lang="de-CH" dirty="0" err="1"/>
              <a:t>supplies</a:t>
            </a:r>
            <a:r>
              <a:rPr lang="de-CH" dirty="0"/>
              <a:t> </a:t>
            </a:r>
            <a:r>
              <a:rPr lang="de-CH" dirty="0" err="1"/>
              <a:t>nerves</a:t>
            </a:r>
            <a:r>
              <a:rPr lang="de-CH" dirty="0"/>
              <a:t> </a:t>
            </a:r>
            <a:r>
              <a:rPr lang="de-CH" dirty="0" err="1"/>
              <a:t>to</a:t>
            </a:r>
            <a:r>
              <a:rPr lang="de-CH" dirty="0"/>
              <a:t> </a:t>
            </a:r>
            <a:r>
              <a:rPr lang="de-CH" dirty="0" err="1"/>
              <a:t>the</a:t>
            </a:r>
            <a:r>
              <a:rPr lang="de-CH" dirty="0"/>
              <a:t> </a:t>
            </a:r>
            <a:r>
              <a:rPr lang="de-CH" dirty="0" err="1"/>
              <a:t>posterior</a:t>
            </a:r>
            <a:r>
              <a:rPr lang="de-CH" dirty="0"/>
              <a:t> </a:t>
            </a:r>
            <a:r>
              <a:rPr lang="de-CH" dirty="0" err="1"/>
              <a:t>head</a:t>
            </a:r>
            <a:r>
              <a:rPr lang="de-CH" dirty="0"/>
              <a:t> and neck. </a:t>
            </a:r>
          </a:p>
          <a:p>
            <a:pPr algn="just"/>
            <a:r>
              <a:rPr lang="de-CH" dirty="0" err="1"/>
              <a:t>the</a:t>
            </a:r>
            <a:r>
              <a:rPr lang="de-CH" dirty="0"/>
              <a:t> brachial </a:t>
            </a:r>
            <a:r>
              <a:rPr lang="de-CH" dirty="0" err="1"/>
              <a:t>plexus</a:t>
            </a:r>
            <a:r>
              <a:rPr lang="de-CH" dirty="0"/>
              <a:t> (C5-T1) </a:t>
            </a:r>
            <a:r>
              <a:rPr lang="de-CH" dirty="0" err="1"/>
              <a:t>supplies</a:t>
            </a:r>
            <a:r>
              <a:rPr lang="de-CH" dirty="0"/>
              <a:t> </a:t>
            </a:r>
            <a:r>
              <a:rPr lang="de-CH" dirty="0" err="1"/>
              <a:t>nerves</a:t>
            </a:r>
            <a:r>
              <a:rPr lang="de-CH" dirty="0"/>
              <a:t> </a:t>
            </a:r>
            <a:r>
              <a:rPr lang="de-CH" dirty="0" err="1"/>
              <a:t>to</a:t>
            </a:r>
            <a:r>
              <a:rPr lang="de-CH" dirty="0"/>
              <a:t> </a:t>
            </a:r>
            <a:r>
              <a:rPr lang="de-CH" dirty="0" err="1"/>
              <a:t>the</a:t>
            </a:r>
            <a:r>
              <a:rPr lang="de-CH" dirty="0"/>
              <a:t> </a:t>
            </a:r>
            <a:r>
              <a:rPr lang="de-CH" dirty="0" err="1"/>
              <a:t>upper</a:t>
            </a:r>
            <a:r>
              <a:rPr lang="de-CH" dirty="0"/>
              <a:t> </a:t>
            </a:r>
            <a:r>
              <a:rPr lang="de-CH" dirty="0" err="1"/>
              <a:t>limb</a:t>
            </a:r>
            <a:r>
              <a:rPr lang="de-CH" dirty="0"/>
              <a:t>. </a:t>
            </a:r>
          </a:p>
          <a:p>
            <a:pPr algn="just"/>
            <a:r>
              <a:rPr lang="de-CH" dirty="0" err="1"/>
              <a:t>the</a:t>
            </a:r>
            <a:r>
              <a:rPr lang="de-CH" dirty="0"/>
              <a:t> </a:t>
            </a:r>
            <a:r>
              <a:rPr lang="de-CH" dirty="0" err="1"/>
              <a:t>lumbar</a:t>
            </a:r>
            <a:r>
              <a:rPr lang="de-CH" dirty="0"/>
              <a:t> </a:t>
            </a:r>
            <a:r>
              <a:rPr lang="de-CH" dirty="0" err="1"/>
              <a:t>plexus</a:t>
            </a:r>
            <a:r>
              <a:rPr lang="de-CH" dirty="0"/>
              <a:t> (T12-L5) </a:t>
            </a:r>
            <a:r>
              <a:rPr lang="de-CH" dirty="0" err="1"/>
              <a:t>supplies</a:t>
            </a:r>
            <a:r>
              <a:rPr lang="de-CH" dirty="0"/>
              <a:t> </a:t>
            </a:r>
            <a:r>
              <a:rPr lang="de-CH" dirty="0" err="1"/>
              <a:t>nerves</a:t>
            </a:r>
            <a:r>
              <a:rPr lang="de-CH" dirty="0"/>
              <a:t> </a:t>
            </a:r>
            <a:r>
              <a:rPr lang="de-CH" dirty="0" err="1"/>
              <a:t>to</a:t>
            </a:r>
            <a:r>
              <a:rPr lang="de-CH" dirty="0"/>
              <a:t> </a:t>
            </a:r>
            <a:r>
              <a:rPr lang="de-CH" dirty="0" err="1"/>
              <a:t>the</a:t>
            </a:r>
            <a:r>
              <a:rPr lang="de-CH" dirty="0"/>
              <a:t> anterior </a:t>
            </a:r>
            <a:r>
              <a:rPr lang="de-CH" dirty="0" err="1"/>
              <a:t>lower</a:t>
            </a:r>
            <a:r>
              <a:rPr lang="de-CH" dirty="0"/>
              <a:t> </a:t>
            </a:r>
            <a:r>
              <a:rPr lang="de-CH" dirty="0" err="1"/>
              <a:t>limb</a:t>
            </a:r>
            <a:r>
              <a:rPr lang="de-CH" dirty="0"/>
              <a:t>.</a:t>
            </a:r>
          </a:p>
          <a:p>
            <a:pPr algn="just"/>
            <a:r>
              <a:rPr lang="de-CH" dirty="0" err="1"/>
              <a:t>the</a:t>
            </a:r>
            <a:r>
              <a:rPr lang="de-CH" dirty="0"/>
              <a:t> </a:t>
            </a:r>
            <a:r>
              <a:rPr lang="de-CH" dirty="0" err="1"/>
              <a:t>sacral</a:t>
            </a:r>
            <a:r>
              <a:rPr lang="de-CH" dirty="0"/>
              <a:t> </a:t>
            </a:r>
            <a:r>
              <a:rPr lang="de-CH" dirty="0" err="1"/>
              <a:t>plexus</a:t>
            </a:r>
            <a:r>
              <a:rPr lang="de-CH" dirty="0"/>
              <a:t> (S1-S4) </a:t>
            </a:r>
            <a:r>
              <a:rPr lang="de-CH" dirty="0" err="1"/>
              <a:t>supplies</a:t>
            </a:r>
            <a:r>
              <a:rPr lang="de-CH" dirty="0"/>
              <a:t> </a:t>
            </a:r>
            <a:r>
              <a:rPr lang="de-CH" dirty="0" err="1"/>
              <a:t>nerves</a:t>
            </a:r>
            <a:r>
              <a:rPr lang="de-CH" dirty="0"/>
              <a:t> </a:t>
            </a:r>
            <a:r>
              <a:rPr lang="de-CH" dirty="0" err="1"/>
              <a:t>to</a:t>
            </a:r>
            <a:r>
              <a:rPr lang="de-CH" dirty="0"/>
              <a:t> </a:t>
            </a:r>
            <a:r>
              <a:rPr lang="de-CH" dirty="0" err="1"/>
              <a:t>the</a:t>
            </a:r>
            <a:r>
              <a:rPr lang="de-CH" dirty="0"/>
              <a:t> </a:t>
            </a:r>
            <a:r>
              <a:rPr lang="de-CH" dirty="0" err="1"/>
              <a:t>posterior</a:t>
            </a:r>
            <a:r>
              <a:rPr lang="de-CH" dirty="0"/>
              <a:t> </a:t>
            </a:r>
            <a:r>
              <a:rPr lang="de-CH" dirty="0" err="1"/>
              <a:t>lower</a:t>
            </a:r>
            <a:r>
              <a:rPr lang="de-CH" dirty="0"/>
              <a:t> </a:t>
            </a:r>
            <a:r>
              <a:rPr lang="de-CH" dirty="0" err="1"/>
              <a:t>limb</a:t>
            </a:r>
            <a:r>
              <a:rPr lang="de-CH" dirty="0"/>
              <a:t>. </a:t>
            </a:r>
          </a:p>
          <a:p>
            <a:pPr algn="just"/>
            <a:r>
              <a:rPr lang="de-CH" dirty="0" err="1"/>
              <a:t>the</a:t>
            </a:r>
            <a:r>
              <a:rPr lang="de-CH" dirty="0"/>
              <a:t> </a:t>
            </a:r>
            <a:r>
              <a:rPr lang="de-CH" dirty="0" err="1"/>
              <a:t>coccygeal</a:t>
            </a:r>
            <a:r>
              <a:rPr lang="de-CH" dirty="0"/>
              <a:t> </a:t>
            </a:r>
            <a:r>
              <a:rPr lang="de-CH" dirty="0" err="1"/>
              <a:t>plexus</a:t>
            </a:r>
            <a:r>
              <a:rPr lang="de-CH" dirty="0"/>
              <a:t> (S4-S5, Co1; not </a:t>
            </a:r>
            <a:r>
              <a:rPr lang="de-CH" dirty="0" err="1"/>
              <a:t>shown</a:t>
            </a:r>
            <a:r>
              <a:rPr lang="de-CH" dirty="0"/>
              <a:t>) </a:t>
            </a:r>
            <a:r>
              <a:rPr lang="de-CH" dirty="0" err="1"/>
              <a:t>supplies</a:t>
            </a:r>
            <a:r>
              <a:rPr lang="de-CH" dirty="0"/>
              <a:t> </a:t>
            </a:r>
            <a:r>
              <a:rPr lang="de-CH" dirty="0" err="1"/>
              <a:t>nerves</a:t>
            </a:r>
            <a:r>
              <a:rPr lang="de-CH" dirty="0"/>
              <a:t> </a:t>
            </a:r>
            <a:r>
              <a:rPr lang="de-CH" dirty="0" err="1"/>
              <a:t>to</a:t>
            </a:r>
            <a:r>
              <a:rPr lang="de-CH" dirty="0"/>
              <a:t> </a:t>
            </a:r>
            <a:r>
              <a:rPr lang="de-CH" dirty="0" err="1"/>
              <a:t>the</a:t>
            </a:r>
            <a:r>
              <a:rPr lang="de-CH" dirty="0"/>
              <a:t> </a:t>
            </a:r>
            <a:r>
              <a:rPr lang="de-CH" dirty="0" err="1"/>
              <a:t>pelvic</a:t>
            </a:r>
            <a:r>
              <a:rPr lang="de-CH" dirty="0"/>
              <a:t> and </a:t>
            </a:r>
            <a:r>
              <a:rPr lang="de-CH" dirty="0" err="1"/>
              <a:t>coccygeal</a:t>
            </a:r>
            <a:r>
              <a:rPr lang="de-CH" dirty="0"/>
              <a:t> </a:t>
            </a:r>
            <a:r>
              <a:rPr lang="de-CH" dirty="0" err="1"/>
              <a:t>regions</a:t>
            </a:r>
            <a:r>
              <a:rPr lang="de-CH" dirty="0"/>
              <a:t>.</a:t>
            </a:r>
            <a:endParaRPr lang="el-GR" dirty="0"/>
          </a:p>
        </p:txBody>
      </p:sp>
      <p:pic>
        <p:nvPicPr>
          <p:cNvPr id="56322" name="Picture 2" descr="undefined">
            <a:extLst>
              <a:ext uri="{FF2B5EF4-FFF2-40B4-BE49-F238E27FC236}">
                <a16:creationId xmlns:a16="http://schemas.microsoft.com/office/drawing/2014/main" id="{E0B4F0A4-7B50-BE68-B081-A29162FF0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133" y="90311"/>
            <a:ext cx="45127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58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545AD45A-2647-5379-77F7-731C828D4B02}"/>
              </a:ext>
            </a:extLst>
          </p:cNvPr>
          <p:cNvGraphicFramePr>
            <a:graphicFrameLocks noGrp="1"/>
          </p:cNvGraphicFramePr>
          <p:nvPr>
            <p:extLst>
              <p:ext uri="{D42A27DB-BD31-4B8C-83A1-F6EECF244321}">
                <p14:modId xmlns:p14="http://schemas.microsoft.com/office/powerpoint/2010/main" val="652059209"/>
              </p:ext>
            </p:extLst>
          </p:nvPr>
        </p:nvGraphicFramePr>
        <p:xfrm>
          <a:off x="237067" y="146756"/>
          <a:ext cx="11774311" cy="6782854"/>
        </p:xfrm>
        <a:graphic>
          <a:graphicData uri="http://schemas.openxmlformats.org/drawingml/2006/table">
            <a:tbl>
              <a:tblPr/>
              <a:tblGrid>
                <a:gridCol w="2698044">
                  <a:extLst>
                    <a:ext uri="{9D8B030D-6E8A-4147-A177-3AD203B41FA5}">
                      <a16:colId xmlns:a16="http://schemas.microsoft.com/office/drawing/2014/main" val="3153218952"/>
                    </a:ext>
                  </a:extLst>
                </a:gridCol>
                <a:gridCol w="9076267">
                  <a:extLst>
                    <a:ext uri="{9D8B030D-6E8A-4147-A177-3AD203B41FA5}">
                      <a16:colId xmlns:a16="http://schemas.microsoft.com/office/drawing/2014/main" val="4255554818"/>
                    </a:ext>
                  </a:extLst>
                </a:gridCol>
              </a:tblGrid>
              <a:tr h="292492">
                <a:tc gridSpan="2">
                  <a:txBody>
                    <a:bodyPr/>
                    <a:lstStyle/>
                    <a:p>
                      <a:pPr>
                        <a:buNone/>
                      </a:pPr>
                      <a:r>
                        <a:rPr lang="de-CH" sz="2000" b="1" u="sng" dirty="0">
                          <a:solidFill>
                            <a:schemeClr val="accent6">
                              <a:lumMod val="50000"/>
                            </a:schemeClr>
                          </a:solidFill>
                        </a:rPr>
                        <a:t>Key </a:t>
                      </a:r>
                      <a:r>
                        <a:rPr lang="de-CH" sz="2000" b="1" u="sng" dirty="0" err="1">
                          <a:solidFill>
                            <a:schemeClr val="accent6">
                              <a:lumMod val="50000"/>
                            </a:schemeClr>
                          </a:solidFill>
                        </a:rPr>
                        <a:t>points</a:t>
                      </a:r>
                      <a:r>
                        <a:rPr lang="de-CH" sz="2000" b="1" u="sng" dirty="0">
                          <a:solidFill>
                            <a:schemeClr val="accent6">
                              <a:lumMod val="50000"/>
                            </a:schemeClr>
                          </a:solidFill>
                        </a:rPr>
                        <a:t> </a:t>
                      </a:r>
                      <a:r>
                        <a:rPr lang="de-CH" sz="2000" b="1" u="sng" dirty="0" err="1">
                          <a:solidFill>
                            <a:schemeClr val="accent6">
                              <a:lumMod val="50000"/>
                            </a:schemeClr>
                          </a:solidFill>
                        </a:rPr>
                        <a:t>about</a:t>
                      </a:r>
                      <a:r>
                        <a:rPr lang="de-CH" sz="2000" b="1" u="sng" dirty="0">
                          <a:solidFill>
                            <a:schemeClr val="accent6">
                              <a:lumMod val="50000"/>
                            </a:schemeClr>
                          </a:solidFill>
                        </a:rPr>
                        <a:t> </a:t>
                      </a:r>
                      <a:r>
                        <a:rPr lang="de-CH" sz="2000" b="1" u="sng" dirty="0" err="1">
                          <a:solidFill>
                            <a:schemeClr val="accent6">
                              <a:lumMod val="50000"/>
                            </a:schemeClr>
                          </a:solidFill>
                        </a:rPr>
                        <a:t>peripheral</a:t>
                      </a:r>
                      <a:r>
                        <a:rPr lang="de-CH" sz="2000" b="1" u="sng" dirty="0">
                          <a:solidFill>
                            <a:schemeClr val="accent6">
                              <a:lumMod val="50000"/>
                            </a:schemeClr>
                          </a:solidFill>
                        </a:rPr>
                        <a:t> </a:t>
                      </a:r>
                      <a:r>
                        <a:rPr lang="de-CH" sz="2000" b="1" u="sng" dirty="0" err="1">
                          <a:solidFill>
                            <a:schemeClr val="accent6">
                              <a:lumMod val="50000"/>
                            </a:schemeClr>
                          </a:solidFill>
                        </a:rPr>
                        <a:t>nervous</a:t>
                      </a:r>
                      <a:r>
                        <a:rPr lang="de-CH" sz="2000" b="1" u="sng" dirty="0">
                          <a:solidFill>
                            <a:schemeClr val="accent6">
                              <a:lumMod val="50000"/>
                            </a:schemeClr>
                          </a:solidFill>
                        </a:rPr>
                        <a:t> </a:t>
                      </a:r>
                      <a:r>
                        <a:rPr lang="de-CH" sz="2000" b="1" u="sng" dirty="0" err="1">
                          <a:solidFill>
                            <a:schemeClr val="accent6">
                              <a:lumMod val="50000"/>
                            </a:schemeClr>
                          </a:solidFill>
                        </a:rPr>
                        <a:t>system</a:t>
                      </a:r>
                      <a:endParaRPr lang="de-CH" sz="2000" b="1" u="sng" dirty="0">
                        <a:solidFill>
                          <a:schemeClr val="accent6">
                            <a:lumMod val="50000"/>
                          </a:schemeClr>
                        </a:solidFill>
                      </a:endParaRPr>
                    </a:p>
                  </a:txBody>
                  <a:tcPr marL="38372" marR="38372" marT="19186" marB="19186" anchor="ctr">
                    <a:solidFill>
                      <a:srgbClr val="F7F7F7"/>
                    </a:solidFill>
                  </a:tcPr>
                </a:tc>
                <a:tc hMerge="1">
                  <a:txBody>
                    <a:bodyPr/>
                    <a:lstStyle/>
                    <a:p>
                      <a:endParaRPr lang="el-GR"/>
                    </a:p>
                  </a:txBody>
                  <a:tcPr/>
                </a:tc>
                <a:extLst>
                  <a:ext uri="{0D108BD9-81ED-4DB2-BD59-A6C34878D82A}">
                    <a16:rowId xmlns:a16="http://schemas.microsoft.com/office/drawing/2014/main" val="3535532012"/>
                  </a:ext>
                </a:extLst>
              </a:tr>
              <a:tr h="776048">
                <a:tc>
                  <a:txBody>
                    <a:bodyPr/>
                    <a:lstStyle/>
                    <a:p>
                      <a:pPr fontAlgn="t">
                        <a:buNone/>
                      </a:pPr>
                      <a:r>
                        <a:rPr lang="de-CH" sz="1800" b="1" u="sng">
                          <a:solidFill>
                            <a:schemeClr val="accent6">
                              <a:lumMod val="50000"/>
                            </a:schemeClr>
                          </a:solidFill>
                          <a:effectLst/>
                          <a:latin typeface="PlutoSansMedium"/>
                        </a:rPr>
                        <a:t>Definition</a:t>
                      </a:r>
                    </a:p>
                  </a:txBody>
                  <a:tcPr marL="59956" marR="59956" marT="39971" marB="3997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A division of the nervous system composed of all nervous structures outside the brain and spinal cord</a:t>
                      </a:r>
                    </a:p>
                  </a:txBody>
                  <a:tcPr marL="59956" marR="59956" marT="39971" marB="3997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839094156"/>
                  </a:ext>
                </a:extLst>
              </a:tr>
              <a:tr h="565990">
                <a:tc>
                  <a:txBody>
                    <a:bodyPr/>
                    <a:lstStyle/>
                    <a:p>
                      <a:pPr fontAlgn="t">
                        <a:buNone/>
                      </a:pPr>
                      <a:r>
                        <a:rPr lang="de-CH" sz="1800" b="1" u="sng">
                          <a:solidFill>
                            <a:schemeClr val="accent6">
                              <a:lumMod val="50000"/>
                            </a:schemeClr>
                          </a:solidFill>
                          <a:effectLst/>
                          <a:latin typeface="PlutoSansMedium"/>
                        </a:rPr>
                        <a:t>Function</a:t>
                      </a:r>
                    </a:p>
                  </a:txBody>
                  <a:tcPr marL="59956" marR="59956" marT="39971" marB="3997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Transmits motor and sensory information between the CNS and periphery</a:t>
                      </a:r>
                    </a:p>
                  </a:txBody>
                  <a:tcPr marL="59956" marR="59956" marT="39971" marB="3997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905726598"/>
                  </a:ext>
                </a:extLst>
              </a:tr>
              <a:tr h="1616280">
                <a:tc>
                  <a:txBody>
                    <a:bodyPr/>
                    <a:lstStyle/>
                    <a:p>
                      <a:pPr fontAlgn="t">
                        <a:buNone/>
                      </a:pPr>
                      <a:r>
                        <a:rPr lang="de-CH" sz="1800" b="1" u="sng">
                          <a:solidFill>
                            <a:schemeClr val="accent6">
                              <a:lumMod val="50000"/>
                            </a:schemeClr>
                          </a:solidFill>
                          <a:effectLst/>
                          <a:latin typeface="PlutoSansMedium"/>
                        </a:rPr>
                        <a:t>Functional components</a:t>
                      </a:r>
                    </a:p>
                  </a:txBody>
                  <a:tcPr marL="59956" marR="59956" marT="39971" marB="3997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err="1">
                          <a:solidFill>
                            <a:srgbClr val="495354"/>
                          </a:solidFill>
                          <a:effectLst/>
                          <a:latin typeface="PlutoSansMedium"/>
                        </a:rPr>
                        <a:t>Somatic</a:t>
                      </a:r>
                      <a:r>
                        <a:rPr lang="de-CH" sz="1800" b="1" dirty="0">
                          <a:solidFill>
                            <a:srgbClr val="495354"/>
                          </a:solidFill>
                          <a:effectLst/>
                          <a:latin typeface="PlutoSansMedium"/>
                        </a:rPr>
                        <a:t> </a:t>
                      </a:r>
                      <a:r>
                        <a:rPr lang="de-CH" sz="1800" b="1" dirty="0" err="1">
                          <a:solidFill>
                            <a:srgbClr val="495354"/>
                          </a:solidFill>
                          <a:effectLst/>
                          <a:latin typeface="PlutoSansMedium"/>
                        </a:rPr>
                        <a:t>nervous</a:t>
                      </a:r>
                      <a:r>
                        <a:rPr lang="de-CH" sz="1800" b="1" dirty="0">
                          <a:solidFill>
                            <a:srgbClr val="495354"/>
                          </a:solidFill>
                          <a:effectLst/>
                          <a:latin typeface="PlutoSansMedium"/>
                        </a:rPr>
                        <a:t> </a:t>
                      </a:r>
                      <a:r>
                        <a:rPr lang="de-CH" sz="1800" b="1" dirty="0" err="1">
                          <a:solidFill>
                            <a:srgbClr val="495354"/>
                          </a:solidFill>
                          <a:effectLst/>
                          <a:latin typeface="PlutoSansMedium"/>
                        </a:rPr>
                        <a:t>system</a:t>
                      </a:r>
                      <a:r>
                        <a:rPr lang="de-CH" sz="1800" b="1" dirty="0">
                          <a:solidFill>
                            <a:srgbClr val="495354"/>
                          </a:solidFill>
                          <a:effectLst/>
                        </a:rPr>
                        <a:t> (</a:t>
                      </a:r>
                      <a:r>
                        <a:rPr lang="de-CH" sz="1800" b="1" dirty="0" err="1">
                          <a:solidFill>
                            <a:srgbClr val="495354"/>
                          </a:solidFill>
                          <a:effectLst/>
                        </a:rPr>
                        <a:t>voluntary</a:t>
                      </a:r>
                      <a:r>
                        <a:rPr lang="de-CH" sz="1800" b="1" dirty="0">
                          <a:solidFill>
                            <a:srgbClr val="495354"/>
                          </a:solidFill>
                          <a:effectLst/>
                        </a:rPr>
                        <a:t>)</a:t>
                      </a:r>
                      <a:br>
                        <a:rPr lang="de-CH" sz="1800" b="1" dirty="0">
                          <a:solidFill>
                            <a:srgbClr val="495354"/>
                          </a:solidFill>
                          <a:effectLst/>
                          <a:latin typeface="PlutoSansMedium"/>
                        </a:rPr>
                      </a:br>
                      <a:br>
                        <a:rPr lang="de-CH" sz="1800" b="1" dirty="0">
                          <a:solidFill>
                            <a:srgbClr val="495354"/>
                          </a:solidFill>
                          <a:effectLst/>
                          <a:latin typeface="PlutoSansMedium"/>
                        </a:rPr>
                      </a:br>
                      <a:r>
                        <a:rPr lang="de-CH" sz="1800" b="1" dirty="0" err="1">
                          <a:solidFill>
                            <a:srgbClr val="495354"/>
                          </a:solidFill>
                          <a:effectLst/>
                          <a:latin typeface="PlutoSansMedium"/>
                        </a:rPr>
                        <a:t>Autonomic</a:t>
                      </a:r>
                      <a:r>
                        <a:rPr lang="de-CH" sz="1800" b="1" dirty="0">
                          <a:solidFill>
                            <a:srgbClr val="495354"/>
                          </a:solidFill>
                          <a:effectLst/>
                          <a:latin typeface="PlutoSansMedium"/>
                        </a:rPr>
                        <a:t> </a:t>
                      </a:r>
                      <a:r>
                        <a:rPr lang="de-CH" sz="1800" b="1" dirty="0" err="1">
                          <a:solidFill>
                            <a:srgbClr val="495354"/>
                          </a:solidFill>
                          <a:effectLst/>
                          <a:latin typeface="PlutoSansMedium"/>
                        </a:rPr>
                        <a:t>nervous</a:t>
                      </a:r>
                      <a:r>
                        <a:rPr lang="de-CH" sz="1800" b="1" dirty="0">
                          <a:solidFill>
                            <a:srgbClr val="495354"/>
                          </a:solidFill>
                          <a:effectLst/>
                          <a:latin typeface="PlutoSansMedium"/>
                        </a:rPr>
                        <a:t> </a:t>
                      </a:r>
                      <a:r>
                        <a:rPr lang="de-CH" sz="1800" b="1" dirty="0" err="1">
                          <a:solidFill>
                            <a:srgbClr val="495354"/>
                          </a:solidFill>
                          <a:effectLst/>
                          <a:latin typeface="PlutoSansMedium"/>
                        </a:rPr>
                        <a:t>system</a:t>
                      </a:r>
                      <a:r>
                        <a:rPr lang="de-CH" sz="1800" b="1" dirty="0">
                          <a:solidFill>
                            <a:srgbClr val="495354"/>
                          </a:solidFill>
                          <a:effectLst/>
                        </a:rPr>
                        <a:t> (</a:t>
                      </a:r>
                      <a:r>
                        <a:rPr lang="de-CH" sz="1800" b="1" dirty="0" err="1">
                          <a:solidFill>
                            <a:srgbClr val="495354"/>
                          </a:solidFill>
                          <a:effectLst/>
                        </a:rPr>
                        <a:t>involuntary</a:t>
                      </a:r>
                      <a:r>
                        <a:rPr lang="de-CH" sz="1800" b="1" dirty="0">
                          <a:solidFill>
                            <a:srgbClr val="495354"/>
                          </a:solidFill>
                          <a:effectLst/>
                        </a:rPr>
                        <a:t>)</a:t>
                      </a:r>
                      <a:br>
                        <a:rPr lang="de-CH" sz="1800" b="1" dirty="0">
                          <a:solidFill>
                            <a:srgbClr val="495354"/>
                          </a:solidFill>
                          <a:effectLst/>
                        </a:rPr>
                      </a:br>
                      <a:r>
                        <a:rPr lang="de-CH" sz="1800" b="1" dirty="0" err="1">
                          <a:solidFill>
                            <a:srgbClr val="495354"/>
                          </a:solidFill>
                          <a:effectLst/>
                        </a:rPr>
                        <a:t>Sympathetic</a:t>
                      </a:r>
                      <a:r>
                        <a:rPr lang="de-CH" sz="1800" b="1" dirty="0">
                          <a:solidFill>
                            <a:srgbClr val="495354"/>
                          </a:solidFill>
                          <a:effectLst/>
                        </a:rPr>
                        <a:t> </a:t>
                      </a:r>
                      <a:r>
                        <a:rPr lang="de-CH" sz="1800" b="1" dirty="0" err="1">
                          <a:solidFill>
                            <a:srgbClr val="495354"/>
                          </a:solidFill>
                          <a:effectLst/>
                        </a:rPr>
                        <a:t>nervous</a:t>
                      </a:r>
                      <a:r>
                        <a:rPr lang="de-CH" sz="1800" b="1" dirty="0">
                          <a:solidFill>
                            <a:srgbClr val="495354"/>
                          </a:solidFill>
                          <a:effectLst/>
                        </a:rPr>
                        <a:t> </a:t>
                      </a:r>
                      <a:r>
                        <a:rPr lang="de-CH" sz="1800" b="1" dirty="0" err="1">
                          <a:solidFill>
                            <a:srgbClr val="495354"/>
                          </a:solidFill>
                          <a:effectLst/>
                        </a:rPr>
                        <a:t>system</a:t>
                      </a:r>
                      <a:br>
                        <a:rPr lang="de-CH" sz="1800" b="1" dirty="0">
                          <a:solidFill>
                            <a:srgbClr val="495354"/>
                          </a:solidFill>
                          <a:effectLst/>
                        </a:rPr>
                      </a:br>
                      <a:r>
                        <a:rPr lang="de-CH" sz="1800" b="1" dirty="0" err="1">
                          <a:solidFill>
                            <a:srgbClr val="495354"/>
                          </a:solidFill>
                          <a:effectLst/>
                        </a:rPr>
                        <a:t>Parasympathetic</a:t>
                      </a:r>
                      <a:r>
                        <a:rPr lang="de-CH" sz="1800" b="1" dirty="0">
                          <a:solidFill>
                            <a:srgbClr val="495354"/>
                          </a:solidFill>
                          <a:effectLst/>
                        </a:rPr>
                        <a:t> </a:t>
                      </a:r>
                      <a:r>
                        <a:rPr lang="de-CH" sz="1800" b="1" dirty="0" err="1">
                          <a:solidFill>
                            <a:srgbClr val="495354"/>
                          </a:solidFill>
                          <a:effectLst/>
                        </a:rPr>
                        <a:t>nervous</a:t>
                      </a:r>
                      <a:r>
                        <a:rPr lang="de-CH" sz="1800" b="1" dirty="0">
                          <a:solidFill>
                            <a:srgbClr val="495354"/>
                          </a:solidFill>
                          <a:effectLst/>
                        </a:rPr>
                        <a:t> </a:t>
                      </a:r>
                      <a:r>
                        <a:rPr lang="de-CH" sz="1800" b="1" dirty="0" err="1">
                          <a:solidFill>
                            <a:srgbClr val="495354"/>
                          </a:solidFill>
                          <a:effectLst/>
                        </a:rPr>
                        <a:t>system</a:t>
                      </a:r>
                      <a:br>
                        <a:rPr lang="de-CH" sz="1800" b="1" dirty="0">
                          <a:solidFill>
                            <a:srgbClr val="495354"/>
                          </a:solidFill>
                          <a:effectLst/>
                        </a:rPr>
                      </a:br>
                      <a:r>
                        <a:rPr lang="de-CH" sz="1800" b="1" dirty="0" err="1">
                          <a:solidFill>
                            <a:srgbClr val="495354"/>
                          </a:solidFill>
                          <a:effectLst/>
                        </a:rPr>
                        <a:t>Enteric</a:t>
                      </a:r>
                      <a:r>
                        <a:rPr lang="de-CH" sz="1800" b="1" dirty="0">
                          <a:solidFill>
                            <a:srgbClr val="495354"/>
                          </a:solidFill>
                          <a:effectLst/>
                        </a:rPr>
                        <a:t> </a:t>
                      </a:r>
                      <a:r>
                        <a:rPr lang="de-CH" sz="1800" b="1" dirty="0" err="1">
                          <a:solidFill>
                            <a:srgbClr val="495354"/>
                          </a:solidFill>
                          <a:effectLst/>
                        </a:rPr>
                        <a:t>nervous</a:t>
                      </a:r>
                      <a:r>
                        <a:rPr lang="de-CH" sz="1800" b="1" dirty="0">
                          <a:solidFill>
                            <a:srgbClr val="495354"/>
                          </a:solidFill>
                          <a:effectLst/>
                        </a:rPr>
                        <a:t> </a:t>
                      </a:r>
                      <a:r>
                        <a:rPr lang="de-CH" sz="1800" b="1" dirty="0" err="1">
                          <a:solidFill>
                            <a:srgbClr val="495354"/>
                          </a:solidFill>
                          <a:effectLst/>
                        </a:rPr>
                        <a:t>system</a:t>
                      </a:r>
                      <a:r>
                        <a:rPr lang="de-CH" sz="1800" b="1" dirty="0">
                          <a:solidFill>
                            <a:srgbClr val="495354"/>
                          </a:solidFill>
                          <a:effectLst/>
                        </a:rPr>
                        <a:t> (gastrointestinal </a:t>
                      </a:r>
                      <a:r>
                        <a:rPr lang="de-CH" sz="1800" b="1" dirty="0" err="1">
                          <a:solidFill>
                            <a:srgbClr val="495354"/>
                          </a:solidFill>
                          <a:effectLst/>
                        </a:rPr>
                        <a:t>system</a:t>
                      </a:r>
                      <a:r>
                        <a:rPr lang="de-CH" sz="1800" b="1" dirty="0">
                          <a:solidFill>
                            <a:srgbClr val="495354"/>
                          </a:solidFill>
                          <a:effectLst/>
                        </a:rPr>
                        <a:t>)</a:t>
                      </a:r>
                    </a:p>
                  </a:txBody>
                  <a:tcPr marL="59956" marR="59956" marT="39971" marB="3997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368333392"/>
                  </a:ext>
                </a:extLst>
              </a:tr>
              <a:tr h="3296745">
                <a:tc>
                  <a:txBody>
                    <a:bodyPr/>
                    <a:lstStyle/>
                    <a:p>
                      <a:pPr fontAlgn="t">
                        <a:buNone/>
                      </a:pPr>
                      <a:r>
                        <a:rPr lang="de-CH" sz="1800" b="1" u="sng" dirty="0" err="1">
                          <a:solidFill>
                            <a:schemeClr val="accent6">
                              <a:lumMod val="50000"/>
                            </a:schemeClr>
                          </a:solidFill>
                          <a:effectLst/>
                          <a:latin typeface="PlutoSansMedium"/>
                        </a:rPr>
                        <a:t>Anatomical</a:t>
                      </a:r>
                      <a:r>
                        <a:rPr lang="de-CH" sz="1800" b="1" u="sng" dirty="0">
                          <a:solidFill>
                            <a:schemeClr val="accent6">
                              <a:lumMod val="50000"/>
                            </a:schemeClr>
                          </a:solidFill>
                          <a:effectLst/>
                          <a:latin typeface="PlutoSansMedium"/>
                        </a:rPr>
                        <a:t> </a:t>
                      </a:r>
                      <a:r>
                        <a:rPr lang="de-CH" sz="1800" b="1" u="sng" dirty="0" err="1">
                          <a:solidFill>
                            <a:schemeClr val="accent6">
                              <a:lumMod val="50000"/>
                            </a:schemeClr>
                          </a:solidFill>
                          <a:effectLst/>
                          <a:latin typeface="PlutoSansMedium"/>
                        </a:rPr>
                        <a:t>components</a:t>
                      </a:r>
                      <a:endParaRPr lang="de-CH" sz="1800" b="1" u="sng" dirty="0">
                        <a:solidFill>
                          <a:schemeClr val="accent6">
                            <a:lumMod val="50000"/>
                          </a:schemeClr>
                        </a:solidFill>
                        <a:effectLst/>
                        <a:latin typeface="PlutoSansMedium"/>
                      </a:endParaRPr>
                    </a:p>
                  </a:txBody>
                  <a:tcPr marL="59956" marR="59956" marT="39971" marB="3997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err="1">
                          <a:solidFill>
                            <a:srgbClr val="495354"/>
                          </a:solidFill>
                          <a:effectLst/>
                          <a:latin typeface="PlutoSansMedium"/>
                        </a:rPr>
                        <a:t>Ganglia</a:t>
                      </a:r>
                      <a:br>
                        <a:rPr lang="de-CH" sz="1800" b="1" dirty="0">
                          <a:solidFill>
                            <a:srgbClr val="495354"/>
                          </a:solidFill>
                          <a:effectLst/>
                        </a:rPr>
                      </a:br>
                      <a:r>
                        <a:rPr lang="de-CH" sz="1800" b="1" dirty="0" err="1">
                          <a:solidFill>
                            <a:srgbClr val="495354"/>
                          </a:solidFill>
                          <a:effectLst/>
                        </a:rPr>
                        <a:t>Sensory</a:t>
                      </a:r>
                      <a:r>
                        <a:rPr lang="de-CH" sz="1800" b="1" dirty="0">
                          <a:solidFill>
                            <a:srgbClr val="495354"/>
                          </a:solidFill>
                          <a:effectLst/>
                        </a:rPr>
                        <a:t> </a:t>
                      </a:r>
                      <a:r>
                        <a:rPr lang="de-CH" sz="1800" b="1" dirty="0" err="1">
                          <a:solidFill>
                            <a:srgbClr val="495354"/>
                          </a:solidFill>
                          <a:effectLst/>
                        </a:rPr>
                        <a:t>ganglia</a:t>
                      </a:r>
                      <a:r>
                        <a:rPr lang="de-CH" sz="1800" b="1" dirty="0">
                          <a:solidFill>
                            <a:srgbClr val="495354"/>
                          </a:solidFill>
                          <a:effectLst/>
                        </a:rPr>
                        <a:t> (dorsal root </a:t>
                      </a:r>
                      <a:r>
                        <a:rPr lang="de-CH" sz="1800" b="1" dirty="0" err="1">
                          <a:solidFill>
                            <a:srgbClr val="495354"/>
                          </a:solidFill>
                          <a:effectLst/>
                        </a:rPr>
                        <a:t>ganglion</a:t>
                      </a:r>
                      <a:r>
                        <a:rPr lang="de-CH" sz="1800" b="1" dirty="0">
                          <a:solidFill>
                            <a:srgbClr val="495354"/>
                          </a:solidFill>
                          <a:effectLst/>
                        </a:rPr>
                        <a:t>, </a:t>
                      </a:r>
                      <a:r>
                        <a:rPr lang="de-CH" sz="1800" b="1" dirty="0" err="1">
                          <a:solidFill>
                            <a:srgbClr val="495354"/>
                          </a:solidFill>
                          <a:effectLst/>
                        </a:rPr>
                        <a:t>sensory</a:t>
                      </a:r>
                      <a:r>
                        <a:rPr lang="de-CH" sz="1800" b="1" dirty="0">
                          <a:solidFill>
                            <a:srgbClr val="495354"/>
                          </a:solidFill>
                          <a:effectLst/>
                        </a:rPr>
                        <a:t> </a:t>
                      </a:r>
                      <a:r>
                        <a:rPr lang="de-CH" sz="1800" b="1" dirty="0" err="1">
                          <a:solidFill>
                            <a:srgbClr val="495354"/>
                          </a:solidFill>
                          <a:effectLst/>
                        </a:rPr>
                        <a:t>ganglia</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cranial </a:t>
                      </a:r>
                      <a:r>
                        <a:rPr lang="de-CH" sz="1800" b="1" dirty="0" err="1">
                          <a:solidFill>
                            <a:srgbClr val="495354"/>
                          </a:solidFill>
                          <a:effectLst/>
                        </a:rPr>
                        <a:t>nerves</a:t>
                      </a:r>
                      <a:r>
                        <a:rPr lang="de-CH" sz="1800" b="1" dirty="0">
                          <a:solidFill>
                            <a:srgbClr val="495354"/>
                          </a:solidFill>
                          <a:effectLst/>
                        </a:rPr>
                        <a:t>)</a:t>
                      </a:r>
                      <a:br>
                        <a:rPr lang="de-CH" sz="1800" b="1" dirty="0">
                          <a:solidFill>
                            <a:srgbClr val="495354"/>
                          </a:solidFill>
                          <a:effectLst/>
                        </a:rPr>
                      </a:br>
                      <a:r>
                        <a:rPr lang="de-CH" sz="1800" b="1" dirty="0" err="1">
                          <a:solidFill>
                            <a:srgbClr val="495354"/>
                          </a:solidFill>
                          <a:effectLst/>
                        </a:rPr>
                        <a:t>Autonomic</a:t>
                      </a:r>
                      <a:r>
                        <a:rPr lang="de-CH" sz="1800" b="1" dirty="0">
                          <a:solidFill>
                            <a:srgbClr val="495354"/>
                          </a:solidFill>
                          <a:effectLst/>
                        </a:rPr>
                        <a:t> </a:t>
                      </a:r>
                      <a:r>
                        <a:rPr lang="de-CH" sz="1800" b="1" dirty="0" err="1">
                          <a:solidFill>
                            <a:srgbClr val="495354"/>
                          </a:solidFill>
                          <a:effectLst/>
                        </a:rPr>
                        <a:t>ganglia</a:t>
                      </a:r>
                      <a:r>
                        <a:rPr lang="de-CH" sz="1800" b="1" dirty="0">
                          <a:solidFill>
                            <a:srgbClr val="495354"/>
                          </a:solidFill>
                          <a:effectLst/>
                        </a:rPr>
                        <a:t> (</a:t>
                      </a:r>
                      <a:r>
                        <a:rPr lang="de-CH" sz="1800" b="1" dirty="0" err="1">
                          <a:solidFill>
                            <a:srgbClr val="495354"/>
                          </a:solidFill>
                          <a:effectLst/>
                        </a:rPr>
                        <a:t>sympathetic</a:t>
                      </a:r>
                      <a:r>
                        <a:rPr lang="de-CH" sz="1800" b="1" dirty="0">
                          <a:solidFill>
                            <a:srgbClr val="495354"/>
                          </a:solidFill>
                          <a:effectLst/>
                        </a:rPr>
                        <a:t> </a:t>
                      </a:r>
                      <a:r>
                        <a:rPr lang="de-CH" sz="1800" b="1" dirty="0" err="1">
                          <a:solidFill>
                            <a:srgbClr val="495354"/>
                          </a:solidFill>
                          <a:effectLst/>
                        </a:rPr>
                        <a:t>ganglion</a:t>
                      </a:r>
                      <a:r>
                        <a:rPr lang="de-CH" sz="1800" b="1" dirty="0">
                          <a:solidFill>
                            <a:srgbClr val="495354"/>
                          </a:solidFill>
                          <a:effectLst/>
                        </a:rPr>
                        <a:t>, </a:t>
                      </a:r>
                      <a:r>
                        <a:rPr lang="de-CH" sz="1800" b="1" dirty="0" err="1">
                          <a:solidFill>
                            <a:srgbClr val="495354"/>
                          </a:solidFill>
                          <a:effectLst/>
                        </a:rPr>
                        <a:t>parasympathetic</a:t>
                      </a:r>
                      <a:r>
                        <a:rPr lang="de-CH" sz="1800" b="1" dirty="0">
                          <a:solidFill>
                            <a:srgbClr val="495354"/>
                          </a:solidFill>
                          <a:effectLst/>
                        </a:rPr>
                        <a:t> </a:t>
                      </a:r>
                      <a:r>
                        <a:rPr lang="de-CH" sz="1800" b="1" dirty="0" err="1">
                          <a:solidFill>
                            <a:srgbClr val="495354"/>
                          </a:solidFill>
                          <a:effectLst/>
                        </a:rPr>
                        <a:t>ganglion</a:t>
                      </a:r>
                      <a:r>
                        <a:rPr lang="de-CH" sz="1800" b="1" dirty="0">
                          <a:solidFill>
                            <a:srgbClr val="495354"/>
                          </a:solidFill>
                          <a:effectLst/>
                        </a:rPr>
                        <a:t>)</a:t>
                      </a:r>
                      <a:br>
                        <a:rPr lang="de-CH" sz="1800" b="1" dirty="0">
                          <a:solidFill>
                            <a:srgbClr val="495354"/>
                          </a:solidFill>
                          <a:effectLst/>
                          <a:latin typeface="PlutoSansMedium"/>
                        </a:rPr>
                      </a:br>
                      <a:br>
                        <a:rPr lang="de-CH" sz="1800" b="1" dirty="0">
                          <a:solidFill>
                            <a:srgbClr val="495354"/>
                          </a:solidFill>
                          <a:effectLst/>
                          <a:latin typeface="PlutoSansMedium"/>
                        </a:rPr>
                      </a:br>
                      <a:r>
                        <a:rPr lang="de-CH" sz="1800" b="1" dirty="0" err="1">
                          <a:solidFill>
                            <a:srgbClr val="495354"/>
                          </a:solidFill>
                          <a:effectLst/>
                          <a:latin typeface="PlutoSansMedium"/>
                        </a:rPr>
                        <a:t>Nerves</a:t>
                      </a:r>
                      <a:r>
                        <a:rPr lang="de-CH" sz="1800" b="1" dirty="0">
                          <a:solidFill>
                            <a:srgbClr val="495354"/>
                          </a:solidFill>
                          <a:effectLst/>
                        </a:rPr>
                        <a:t> (</a:t>
                      </a:r>
                      <a:r>
                        <a:rPr lang="de-CH" sz="1800" b="1" dirty="0" err="1">
                          <a:solidFill>
                            <a:srgbClr val="495354"/>
                          </a:solidFill>
                          <a:effectLst/>
                        </a:rPr>
                        <a:t>sensory</a:t>
                      </a:r>
                      <a:r>
                        <a:rPr lang="de-CH" sz="1800" b="1" dirty="0">
                          <a:solidFill>
                            <a:srgbClr val="495354"/>
                          </a:solidFill>
                          <a:effectLst/>
                        </a:rPr>
                        <a:t>, </a:t>
                      </a:r>
                      <a:r>
                        <a:rPr lang="de-CH" sz="1800" b="1" dirty="0" err="1">
                          <a:solidFill>
                            <a:srgbClr val="495354"/>
                          </a:solidFill>
                          <a:effectLst/>
                        </a:rPr>
                        <a:t>motor</a:t>
                      </a:r>
                      <a:r>
                        <a:rPr lang="de-CH" sz="1800" b="1" dirty="0">
                          <a:solidFill>
                            <a:srgbClr val="495354"/>
                          </a:solidFill>
                          <a:effectLst/>
                        </a:rPr>
                        <a:t> </a:t>
                      </a:r>
                      <a:r>
                        <a:rPr lang="de-CH" sz="1800" b="1" dirty="0" err="1">
                          <a:solidFill>
                            <a:srgbClr val="495354"/>
                          </a:solidFill>
                          <a:effectLst/>
                        </a:rPr>
                        <a:t>or</a:t>
                      </a:r>
                      <a:r>
                        <a:rPr lang="de-CH" sz="1800" b="1" dirty="0">
                          <a:solidFill>
                            <a:srgbClr val="495354"/>
                          </a:solidFill>
                          <a:effectLst/>
                        </a:rPr>
                        <a:t> </a:t>
                      </a:r>
                      <a:r>
                        <a:rPr lang="de-CH" sz="1800" b="1" dirty="0" err="1">
                          <a:solidFill>
                            <a:srgbClr val="495354"/>
                          </a:solidFill>
                          <a:effectLst/>
                        </a:rPr>
                        <a:t>mixed</a:t>
                      </a:r>
                      <a:r>
                        <a:rPr lang="de-CH" sz="1800" b="1" dirty="0">
                          <a:solidFill>
                            <a:srgbClr val="495354"/>
                          </a:solidFill>
                          <a:effectLst/>
                        </a:rPr>
                        <a:t>)</a:t>
                      </a:r>
                      <a:br>
                        <a:rPr lang="de-CH" sz="1800" b="1" dirty="0">
                          <a:solidFill>
                            <a:srgbClr val="495354"/>
                          </a:solidFill>
                          <a:effectLst/>
                        </a:rPr>
                      </a:br>
                      <a:r>
                        <a:rPr lang="de-CH" sz="1800" b="1" dirty="0">
                          <a:solidFill>
                            <a:srgbClr val="495354"/>
                          </a:solidFill>
                          <a:effectLst/>
                        </a:rPr>
                        <a:t>Cranial </a:t>
                      </a:r>
                      <a:r>
                        <a:rPr lang="de-CH" sz="1800" b="1" dirty="0" err="1">
                          <a:solidFill>
                            <a:srgbClr val="495354"/>
                          </a:solidFill>
                          <a:effectLst/>
                        </a:rPr>
                        <a:t>nerves</a:t>
                      </a:r>
                      <a:r>
                        <a:rPr lang="de-CH" sz="1800" b="1" dirty="0">
                          <a:solidFill>
                            <a:srgbClr val="495354"/>
                          </a:solidFill>
                          <a:effectLst/>
                        </a:rPr>
                        <a:t> (CN I-XII)</a:t>
                      </a:r>
                      <a:br>
                        <a:rPr lang="de-CH" sz="1800" b="1" dirty="0">
                          <a:solidFill>
                            <a:srgbClr val="495354"/>
                          </a:solidFill>
                          <a:effectLst/>
                        </a:rPr>
                      </a:br>
                      <a:r>
                        <a:rPr lang="de-CH" sz="1800" b="1" dirty="0">
                          <a:solidFill>
                            <a:srgbClr val="495354"/>
                          </a:solidFill>
                          <a:effectLst/>
                        </a:rPr>
                        <a:t>Spinal </a:t>
                      </a:r>
                      <a:r>
                        <a:rPr lang="de-CH" sz="1800" b="1" dirty="0" err="1">
                          <a:solidFill>
                            <a:srgbClr val="495354"/>
                          </a:solidFill>
                          <a:effectLst/>
                        </a:rPr>
                        <a:t>nerves</a:t>
                      </a:r>
                      <a:r>
                        <a:rPr lang="de-CH" sz="1800" b="1" dirty="0">
                          <a:solidFill>
                            <a:srgbClr val="495354"/>
                          </a:solidFill>
                          <a:effectLst/>
                        </a:rPr>
                        <a:t> (31 </a:t>
                      </a:r>
                      <a:r>
                        <a:rPr lang="de-CH" sz="1800" b="1" dirty="0" err="1">
                          <a:solidFill>
                            <a:srgbClr val="495354"/>
                          </a:solidFill>
                          <a:effectLst/>
                        </a:rPr>
                        <a:t>pairs</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spinal </a:t>
                      </a:r>
                      <a:r>
                        <a:rPr lang="de-CH" sz="1800" b="1" dirty="0" err="1">
                          <a:solidFill>
                            <a:srgbClr val="495354"/>
                          </a:solidFill>
                          <a:effectLst/>
                        </a:rPr>
                        <a:t>nerves</a:t>
                      </a:r>
                      <a:r>
                        <a:rPr lang="de-CH" sz="1800" b="1" dirty="0">
                          <a:solidFill>
                            <a:srgbClr val="495354"/>
                          </a:solidFill>
                          <a:effectLst/>
                        </a:rPr>
                        <a:t>)</a:t>
                      </a:r>
                      <a:br>
                        <a:rPr lang="de-CH" sz="1800" b="1" dirty="0">
                          <a:solidFill>
                            <a:srgbClr val="495354"/>
                          </a:solidFill>
                          <a:effectLst/>
                        </a:rPr>
                      </a:br>
                      <a:r>
                        <a:rPr lang="de-CH" sz="1800" b="1" dirty="0" err="1">
                          <a:solidFill>
                            <a:srgbClr val="495354"/>
                          </a:solidFill>
                          <a:effectLst/>
                        </a:rPr>
                        <a:t>Autonomic</a:t>
                      </a:r>
                      <a:r>
                        <a:rPr lang="de-CH" sz="1800" b="1" dirty="0">
                          <a:solidFill>
                            <a:srgbClr val="495354"/>
                          </a:solidFill>
                          <a:effectLst/>
                        </a:rPr>
                        <a:t> (</a:t>
                      </a:r>
                      <a:r>
                        <a:rPr lang="de-CH" sz="1800" b="1" dirty="0" err="1">
                          <a:solidFill>
                            <a:srgbClr val="495354"/>
                          </a:solidFill>
                          <a:effectLst/>
                        </a:rPr>
                        <a:t>visceral</a:t>
                      </a:r>
                      <a:r>
                        <a:rPr lang="de-CH" sz="1800" b="1" dirty="0">
                          <a:solidFill>
                            <a:srgbClr val="495354"/>
                          </a:solidFill>
                          <a:effectLst/>
                        </a:rPr>
                        <a:t>) </a:t>
                      </a:r>
                      <a:r>
                        <a:rPr lang="de-CH" sz="1800" b="1" dirty="0" err="1">
                          <a:solidFill>
                            <a:srgbClr val="495354"/>
                          </a:solidFill>
                          <a:effectLst/>
                        </a:rPr>
                        <a:t>nerves</a:t>
                      </a:r>
                      <a:br>
                        <a:rPr lang="de-CH" sz="1800" b="1" dirty="0">
                          <a:solidFill>
                            <a:srgbClr val="495354"/>
                          </a:solidFill>
                          <a:effectLst/>
                          <a:latin typeface="PlutoSansMedium"/>
                        </a:rPr>
                      </a:br>
                      <a:br>
                        <a:rPr lang="de-CH" sz="1800" b="1" dirty="0">
                          <a:solidFill>
                            <a:srgbClr val="495354"/>
                          </a:solidFill>
                          <a:effectLst/>
                          <a:latin typeface="PlutoSansMedium"/>
                        </a:rPr>
                      </a:br>
                      <a:r>
                        <a:rPr lang="de-CH" sz="1800" b="1" dirty="0" err="1">
                          <a:solidFill>
                            <a:srgbClr val="495354"/>
                          </a:solidFill>
                          <a:effectLst/>
                          <a:latin typeface="PlutoSansMedium"/>
                        </a:rPr>
                        <a:t>Plexuses</a:t>
                      </a:r>
                      <a:br>
                        <a:rPr lang="de-CH" sz="1800" b="1" dirty="0">
                          <a:solidFill>
                            <a:srgbClr val="495354"/>
                          </a:solidFill>
                          <a:effectLst/>
                        </a:rPr>
                      </a:br>
                      <a:r>
                        <a:rPr lang="de-CH" sz="1800" b="1" dirty="0">
                          <a:solidFill>
                            <a:srgbClr val="495354"/>
                          </a:solidFill>
                          <a:effectLst/>
                        </a:rPr>
                        <a:t>Spinal nerve </a:t>
                      </a:r>
                      <a:r>
                        <a:rPr lang="de-CH" sz="1800" b="1" dirty="0" err="1">
                          <a:solidFill>
                            <a:srgbClr val="495354"/>
                          </a:solidFill>
                          <a:effectLst/>
                        </a:rPr>
                        <a:t>plexuses</a:t>
                      </a:r>
                      <a:r>
                        <a:rPr lang="de-CH" sz="1800" b="1" dirty="0">
                          <a:solidFill>
                            <a:srgbClr val="495354"/>
                          </a:solidFill>
                          <a:effectLst/>
                        </a:rPr>
                        <a:t> (</a:t>
                      </a:r>
                      <a:r>
                        <a:rPr lang="de-CH" sz="1800" b="1" dirty="0" err="1">
                          <a:solidFill>
                            <a:srgbClr val="495354"/>
                          </a:solidFill>
                          <a:effectLst/>
                        </a:rPr>
                        <a:t>cervical</a:t>
                      </a:r>
                      <a:r>
                        <a:rPr lang="de-CH" sz="1800" b="1" dirty="0">
                          <a:solidFill>
                            <a:srgbClr val="495354"/>
                          </a:solidFill>
                          <a:effectLst/>
                        </a:rPr>
                        <a:t>, brachial, </a:t>
                      </a:r>
                      <a:r>
                        <a:rPr lang="de-CH" sz="1800" b="1" dirty="0" err="1">
                          <a:solidFill>
                            <a:srgbClr val="495354"/>
                          </a:solidFill>
                          <a:effectLst/>
                        </a:rPr>
                        <a:t>lumbar</a:t>
                      </a:r>
                      <a:r>
                        <a:rPr lang="de-CH" sz="1800" b="1" dirty="0">
                          <a:solidFill>
                            <a:srgbClr val="495354"/>
                          </a:solidFill>
                          <a:effectLst/>
                        </a:rPr>
                        <a:t>, </a:t>
                      </a:r>
                      <a:r>
                        <a:rPr lang="de-CH" sz="1800" b="1" dirty="0" err="1">
                          <a:solidFill>
                            <a:srgbClr val="495354"/>
                          </a:solidFill>
                          <a:effectLst/>
                        </a:rPr>
                        <a:t>sacral</a:t>
                      </a:r>
                      <a:r>
                        <a:rPr lang="de-CH" sz="1800" b="1" dirty="0">
                          <a:solidFill>
                            <a:srgbClr val="495354"/>
                          </a:solidFill>
                          <a:effectLst/>
                        </a:rPr>
                        <a:t> and </a:t>
                      </a:r>
                      <a:r>
                        <a:rPr lang="de-CH" sz="1800" b="1" dirty="0" err="1">
                          <a:solidFill>
                            <a:srgbClr val="495354"/>
                          </a:solidFill>
                          <a:effectLst/>
                        </a:rPr>
                        <a:t>coccygeal</a:t>
                      </a:r>
                      <a:r>
                        <a:rPr lang="de-CH" sz="1800" b="1" dirty="0">
                          <a:solidFill>
                            <a:srgbClr val="495354"/>
                          </a:solidFill>
                          <a:effectLst/>
                        </a:rPr>
                        <a:t> </a:t>
                      </a:r>
                      <a:r>
                        <a:rPr lang="de-CH" sz="1800" b="1" dirty="0" err="1">
                          <a:solidFill>
                            <a:srgbClr val="495354"/>
                          </a:solidFill>
                          <a:effectLst/>
                        </a:rPr>
                        <a:t>plexuses</a:t>
                      </a:r>
                      <a:r>
                        <a:rPr lang="de-CH" sz="1800" b="1" dirty="0">
                          <a:solidFill>
                            <a:srgbClr val="495354"/>
                          </a:solidFill>
                          <a:effectLst/>
                        </a:rPr>
                        <a:t>)</a:t>
                      </a:r>
                      <a:br>
                        <a:rPr lang="de-CH" sz="1800" b="1" dirty="0">
                          <a:solidFill>
                            <a:srgbClr val="495354"/>
                          </a:solidFill>
                          <a:effectLst/>
                        </a:rPr>
                      </a:br>
                      <a:r>
                        <a:rPr lang="de-CH" sz="1800" b="1" dirty="0" err="1">
                          <a:solidFill>
                            <a:srgbClr val="495354"/>
                          </a:solidFill>
                          <a:effectLst/>
                        </a:rPr>
                        <a:t>Autonomic</a:t>
                      </a:r>
                      <a:r>
                        <a:rPr lang="de-CH" sz="1800" b="1" dirty="0">
                          <a:solidFill>
                            <a:srgbClr val="495354"/>
                          </a:solidFill>
                          <a:effectLst/>
                        </a:rPr>
                        <a:t> </a:t>
                      </a:r>
                      <a:r>
                        <a:rPr lang="de-CH" sz="1800" b="1" dirty="0" err="1">
                          <a:solidFill>
                            <a:srgbClr val="495354"/>
                          </a:solidFill>
                          <a:effectLst/>
                        </a:rPr>
                        <a:t>plexuses</a:t>
                      </a:r>
                      <a:endParaRPr lang="de-CH" sz="1800" b="1" dirty="0">
                        <a:solidFill>
                          <a:srgbClr val="495354"/>
                        </a:solidFill>
                        <a:effectLst/>
                      </a:endParaRPr>
                    </a:p>
                  </a:txBody>
                  <a:tcPr marL="59956" marR="59956" marT="39971" marB="39971">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27893278"/>
                  </a:ext>
                </a:extLst>
              </a:tr>
            </a:tbl>
          </a:graphicData>
        </a:graphic>
      </p:graphicFrame>
    </p:spTree>
    <p:extLst>
      <p:ext uri="{BB962C8B-B14F-4D97-AF65-F5344CB8AC3E}">
        <p14:creationId xmlns:p14="http://schemas.microsoft.com/office/powerpoint/2010/main" val="152830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D1D3B2-23D5-9DDA-45FA-FBB60C4B2BB1}"/>
              </a:ext>
            </a:extLst>
          </p:cNvPr>
          <p:cNvSpPr>
            <a:spLocks noGrp="1"/>
          </p:cNvSpPr>
          <p:nvPr>
            <p:ph type="title"/>
          </p:nvPr>
        </p:nvSpPr>
        <p:spPr>
          <a:xfrm>
            <a:off x="485423" y="90311"/>
            <a:ext cx="5904092" cy="6677378"/>
          </a:xfrm>
        </p:spPr>
        <p:txBody>
          <a:bodyPr>
            <a:normAutofit fontScale="90000"/>
          </a:bodyPr>
          <a:lstStyle/>
          <a:p>
            <a:pPr marL="342900" indent="-342900">
              <a:buFont typeface="Wingdings" pitchFamily="2" charset="2"/>
              <a:buChar char="ü"/>
            </a:pPr>
            <a:r>
              <a:rPr lang="de-CH" sz="2200" b="1" i="1" u="sng" dirty="0">
                <a:solidFill>
                  <a:schemeClr val="accent6">
                    <a:lumMod val="50000"/>
                  </a:schemeClr>
                </a:solidFill>
              </a:rPr>
              <a:t>The </a:t>
            </a:r>
            <a:r>
              <a:rPr lang="de-CH" sz="2200" b="1" i="1" u="sng" dirty="0" err="1">
                <a:solidFill>
                  <a:schemeClr val="accent6">
                    <a:lumMod val="50000"/>
                  </a:schemeClr>
                </a:solidFill>
              </a:rPr>
              <a:t>brain</a:t>
            </a:r>
            <a:r>
              <a:rPr lang="de-CH" sz="2200" b="1" i="1" u="sng" dirty="0">
                <a:solidFill>
                  <a:schemeClr val="accent6">
                    <a:lumMod val="50000"/>
                  </a:schemeClr>
                </a:solidFill>
              </a:rPr>
              <a:t>: </a:t>
            </a:r>
            <a:r>
              <a:rPr lang="de-CH" sz="2200" b="1" i="1" u="sng" dirty="0" err="1">
                <a:solidFill>
                  <a:schemeClr val="accent6">
                    <a:lumMod val="50000"/>
                  </a:schemeClr>
                </a:solidFill>
              </a:rPr>
              <a:t>overview</a:t>
            </a:r>
            <a:br>
              <a:rPr lang="el-GR" sz="2200" b="1" i="1" u="sng" dirty="0">
                <a:solidFill>
                  <a:schemeClr val="accent6">
                    <a:lumMod val="50000"/>
                  </a:schemeClr>
                </a:solidFill>
              </a:rPr>
            </a:br>
            <a:r>
              <a:rPr lang="de-CH" sz="2000" dirty="0"/>
              <a:t>The </a:t>
            </a:r>
            <a:r>
              <a:rPr lang="de-CH" sz="2000" dirty="0" err="1"/>
              <a:t>brain</a:t>
            </a:r>
            <a:r>
              <a:rPr lang="de-CH" sz="2000" dirty="0"/>
              <a:t> </a:t>
            </a:r>
            <a:r>
              <a:rPr lang="de-CH" sz="2000" dirty="0" err="1"/>
              <a:t>consists</a:t>
            </a:r>
            <a:r>
              <a:rPr lang="de-CH" sz="2000" dirty="0"/>
              <a:t> </a:t>
            </a:r>
            <a:r>
              <a:rPr lang="de-CH" sz="2000" dirty="0" err="1"/>
              <a:t>of</a:t>
            </a:r>
            <a:r>
              <a:rPr lang="de-CH" sz="2000" dirty="0"/>
              <a:t> </a:t>
            </a:r>
            <a:r>
              <a:rPr lang="de-CH" sz="2000" dirty="0" err="1"/>
              <a:t>three</a:t>
            </a:r>
            <a:r>
              <a:rPr lang="de-CH" sz="2000" dirty="0"/>
              <a:t> </a:t>
            </a:r>
            <a:r>
              <a:rPr lang="de-CH" sz="2000" dirty="0" err="1"/>
              <a:t>main</a:t>
            </a:r>
            <a:r>
              <a:rPr lang="de-CH" sz="2000" dirty="0"/>
              <a:t> </a:t>
            </a:r>
            <a:r>
              <a:rPr lang="de-CH" sz="2000" dirty="0" err="1"/>
              <a:t>parts</a:t>
            </a:r>
            <a:r>
              <a:rPr lang="de-CH" sz="2000" dirty="0"/>
              <a:t>; </a:t>
            </a:r>
            <a:r>
              <a:rPr lang="de-CH" sz="2000" b="1" dirty="0" err="1">
                <a:solidFill>
                  <a:schemeClr val="accent6">
                    <a:lumMod val="50000"/>
                  </a:schemeClr>
                </a:solidFill>
              </a:rPr>
              <a:t>cerebrum</a:t>
            </a:r>
            <a:r>
              <a:rPr lang="de-CH" sz="2000" b="1" dirty="0">
                <a:solidFill>
                  <a:schemeClr val="accent6">
                    <a:lumMod val="50000"/>
                  </a:schemeClr>
                </a:solidFill>
              </a:rPr>
              <a:t>, </a:t>
            </a:r>
            <a:r>
              <a:rPr lang="de-CH" sz="2000" b="1" dirty="0" err="1">
                <a:solidFill>
                  <a:schemeClr val="accent6">
                    <a:lumMod val="50000"/>
                  </a:schemeClr>
                </a:solidFill>
              </a:rPr>
              <a:t>cerebellum</a:t>
            </a:r>
            <a:r>
              <a:rPr lang="de-CH" sz="2000" b="1" dirty="0">
                <a:solidFill>
                  <a:schemeClr val="accent6">
                    <a:lumMod val="50000"/>
                  </a:schemeClr>
                </a:solidFill>
              </a:rPr>
              <a:t> and </a:t>
            </a:r>
            <a:r>
              <a:rPr lang="de-CH" sz="2000" b="1" dirty="0" err="1">
                <a:solidFill>
                  <a:schemeClr val="accent6">
                    <a:lumMod val="50000"/>
                  </a:schemeClr>
                </a:solidFill>
              </a:rPr>
              <a:t>brainstem</a:t>
            </a:r>
            <a:r>
              <a:rPr lang="de-CH" sz="2000" b="1" dirty="0">
                <a:solidFill>
                  <a:schemeClr val="accent6">
                    <a:lumMod val="50000"/>
                  </a:schemeClr>
                </a:solidFill>
              </a:rPr>
              <a:t>. </a:t>
            </a:r>
            <a:br>
              <a:rPr lang="el-GR" sz="2000" b="1" dirty="0">
                <a:solidFill>
                  <a:schemeClr val="accent6">
                    <a:lumMod val="50000"/>
                  </a:schemeClr>
                </a:solidFill>
              </a:rPr>
            </a:br>
            <a:br>
              <a:rPr lang="el-GR" sz="2000" b="1" dirty="0">
                <a:solidFill>
                  <a:schemeClr val="accent6">
                    <a:lumMod val="50000"/>
                  </a:schemeClr>
                </a:solidFill>
              </a:rPr>
            </a:br>
            <a:r>
              <a:rPr lang="de-CH" sz="2000" b="1" u="sng" dirty="0">
                <a:solidFill>
                  <a:schemeClr val="accent6">
                    <a:lumMod val="50000"/>
                  </a:schemeClr>
                </a:solidFill>
              </a:rPr>
              <a:t>The </a:t>
            </a:r>
            <a:r>
              <a:rPr lang="de-CH" sz="2000" b="1" u="sng" dirty="0" err="1">
                <a:solidFill>
                  <a:schemeClr val="accent6">
                    <a:lumMod val="50000"/>
                  </a:schemeClr>
                </a:solidFill>
              </a:rPr>
              <a:t>cerebrum</a:t>
            </a:r>
            <a:r>
              <a:rPr lang="de-CH" sz="2000" b="1" u="sng" dirty="0">
                <a:solidFill>
                  <a:schemeClr val="accent6">
                    <a:lumMod val="50000"/>
                  </a:schemeClr>
                </a:solidFill>
              </a:rPr>
              <a:t> </a:t>
            </a:r>
            <a:r>
              <a:rPr lang="de-CH" sz="2000" dirty="0" err="1"/>
              <a:t>is</a:t>
            </a:r>
            <a:r>
              <a:rPr lang="de-CH" sz="2000" dirty="0"/>
              <a:t> </a:t>
            </a:r>
            <a:r>
              <a:rPr lang="de-CH" sz="2000" dirty="0" err="1"/>
              <a:t>organized</a:t>
            </a:r>
            <a:r>
              <a:rPr lang="de-CH" sz="2000" dirty="0"/>
              <a:t> </a:t>
            </a:r>
            <a:r>
              <a:rPr lang="de-CH" sz="2000" dirty="0" err="1"/>
              <a:t>into</a:t>
            </a:r>
            <a:r>
              <a:rPr lang="de-CH" sz="2000" dirty="0"/>
              <a:t> </a:t>
            </a:r>
            <a:r>
              <a:rPr lang="de-CH" sz="2000" dirty="0" err="1"/>
              <a:t>two</a:t>
            </a:r>
            <a:r>
              <a:rPr lang="de-CH" sz="2000" dirty="0"/>
              <a:t> </a:t>
            </a:r>
            <a:r>
              <a:rPr lang="de-CH" sz="2000" dirty="0" err="1"/>
              <a:t>hemispheres</a:t>
            </a:r>
            <a:r>
              <a:rPr lang="de-CH" sz="2000" dirty="0"/>
              <a:t> </a:t>
            </a:r>
            <a:r>
              <a:rPr lang="de-CH" sz="2000" dirty="0" err="1"/>
              <a:t>that</a:t>
            </a:r>
            <a:r>
              <a:rPr lang="de-CH" sz="2000" dirty="0"/>
              <a:t> </a:t>
            </a:r>
            <a:r>
              <a:rPr lang="de-CH" sz="2000" dirty="0" err="1"/>
              <a:t>are</a:t>
            </a:r>
            <a:r>
              <a:rPr lang="de-CH" sz="2000" dirty="0"/>
              <a:t> </a:t>
            </a:r>
            <a:r>
              <a:rPr lang="de-CH" sz="2000" dirty="0" err="1"/>
              <a:t>connected</a:t>
            </a:r>
            <a:r>
              <a:rPr lang="de-CH" sz="2000" dirty="0"/>
              <a:t> </a:t>
            </a:r>
            <a:r>
              <a:rPr lang="de-CH" sz="2000" dirty="0" err="1"/>
              <a:t>by</a:t>
            </a:r>
            <a:r>
              <a:rPr lang="de-CH" sz="2000" dirty="0"/>
              <a:t> a large </a:t>
            </a:r>
            <a:r>
              <a:rPr lang="de-CH" sz="2000" dirty="0" err="1"/>
              <a:t>bundle</a:t>
            </a:r>
            <a:r>
              <a:rPr lang="de-CH" sz="2000" dirty="0"/>
              <a:t> </a:t>
            </a:r>
            <a:r>
              <a:rPr lang="de-CH" sz="2000" dirty="0" err="1"/>
              <a:t>of</a:t>
            </a:r>
            <a:r>
              <a:rPr lang="de-CH" sz="2000" dirty="0"/>
              <a:t> </a:t>
            </a:r>
            <a:r>
              <a:rPr lang="de-CH" sz="2000" dirty="0" err="1"/>
              <a:t>white</a:t>
            </a:r>
            <a:r>
              <a:rPr lang="de-CH" sz="2000" dirty="0"/>
              <a:t> matter </a:t>
            </a:r>
            <a:r>
              <a:rPr lang="de-CH" sz="2000" dirty="0" err="1"/>
              <a:t>tissue</a:t>
            </a:r>
            <a:r>
              <a:rPr lang="de-CH" sz="2000" dirty="0"/>
              <a:t> </a:t>
            </a:r>
            <a:r>
              <a:rPr lang="de-CH" sz="2000" dirty="0" err="1"/>
              <a:t>called</a:t>
            </a:r>
            <a:r>
              <a:rPr lang="de-CH" sz="2000" dirty="0"/>
              <a:t> </a:t>
            </a:r>
            <a:r>
              <a:rPr lang="de-CH" sz="2000" dirty="0" err="1"/>
              <a:t>the</a:t>
            </a:r>
            <a:r>
              <a:rPr lang="de-CH" sz="2000" dirty="0"/>
              <a:t> </a:t>
            </a:r>
            <a:r>
              <a:rPr lang="de-CH" sz="2000" dirty="0" err="1"/>
              <a:t>corpus</a:t>
            </a:r>
            <a:r>
              <a:rPr lang="de-CH" sz="2000" dirty="0"/>
              <a:t> callosum. </a:t>
            </a:r>
            <a:r>
              <a:rPr lang="de-CH" sz="2000" b="1" dirty="0" err="1">
                <a:solidFill>
                  <a:schemeClr val="accent6">
                    <a:lumMod val="50000"/>
                  </a:schemeClr>
                </a:solidFill>
              </a:rPr>
              <a:t>Each</a:t>
            </a:r>
            <a:r>
              <a:rPr lang="de-CH" sz="2000" b="1" dirty="0">
                <a:solidFill>
                  <a:schemeClr val="accent6">
                    <a:lumMod val="50000"/>
                  </a:schemeClr>
                </a:solidFill>
              </a:rPr>
              <a:t> </a:t>
            </a:r>
            <a:r>
              <a:rPr lang="de-CH" sz="2000" b="1" dirty="0" err="1">
                <a:solidFill>
                  <a:schemeClr val="accent6">
                    <a:lumMod val="50000"/>
                  </a:schemeClr>
                </a:solidFill>
              </a:rPr>
              <a:t>hemisphere</a:t>
            </a:r>
            <a:r>
              <a:rPr lang="de-CH" sz="2000" b="1" dirty="0">
                <a:solidFill>
                  <a:schemeClr val="accent6">
                    <a:lumMod val="50000"/>
                  </a:schemeClr>
                </a:solidFill>
              </a:rPr>
              <a:t> </a:t>
            </a:r>
            <a:r>
              <a:rPr lang="de-CH" sz="2000" b="1" dirty="0" err="1">
                <a:solidFill>
                  <a:schemeClr val="accent6">
                    <a:lumMod val="50000"/>
                  </a:schemeClr>
                </a:solidFill>
              </a:rPr>
              <a:t>of</a:t>
            </a:r>
            <a:r>
              <a:rPr lang="de-CH" sz="2000" b="1" dirty="0">
                <a:solidFill>
                  <a:schemeClr val="accent6">
                    <a:lumMod val="50000"/>
                  </a:schemeClr>
                </a:solidFill>
              </a:rPr>
              <a:t> </a:t>
            </a:r>
            <a:r>
              <a:rPr lang="de-CH" sz="2000" b="1" dirty="0" err="1">
                <a:solidFill>
                  <a:schemeClr val="accent6">
                    <a:lumMod val="50000"/>
                  </a:schemeClr>
                </a:solidFill>
              </a:rPr>
              <a:t>the</a:t>
            </a:r>
            <a:r>
              <a:rPr lang="de-CH" sz="2000" b="1" dirty="0">
                <a:solidFill>
                  <a:schemeClr val="accent6">
                    <a:lumMod val="50000"/>
                  </a:schemeClr>
                </a:solidFill>
              </a:rPr>
              <a:t> </a:t>
            </a:r>
            <a:r>
              <a:rPr lang="de-CH" sz="2000" b="1" dirty="0" err="1">
                <a:solidFill>
                  <a:schemeClr val="accent6">
                    <a:lumMod val="50000"/>
                  </a:schemeClr>
                </a:solidFill>
              </a:rPr>
              <a:t>cerebrum</a:t>
            </a:r>
            <a:r>
              <a:rPr lang="de-CH" sz="2000" b="1" dirty="0">
                <a:solidFill>
                  <a:schemeClr val="accent6">
                    <a:lumMod val="50000"/>
                  </a:schemeClr>
                </a:solidFill>
              </a:rPr>
              <a:t> </a:t>
            </a:r>
            <a:r>
              <a:rPr lang="de-CH" sz="2000" b="1" dirty="0" err="1">
                <a:solidFill>
                  <a:schemeClr val="accent6">
                    <a:lumMod val="50000"/>
                  </a:schemeClr>
                </a:solidFill>
              </a:rPr>
              <a:t>contains</a:t>
            </a:r>
            <a:r>
              <a:rPr lang="de-CH" sz="2000" b="1" dirty="0">
                <a:solidFill>
                  <a:schemeClr val="accent6">
                    <a:lumMod val="50000"/>
                  </a:schemeClr>
                </a:solidFill>
              </a:rPr>
              <a:t> </a:t>
            </a:r>
            <a:r>
              <a:rPr lang="de-CH" sz="2000" b="1" dirty="0" err="1">
                <a:solidFill>
                  <a:schemeClr val="accent6">
                    <a:lumMod val="50000"/>
                  </a:schemeClr>
                </a:solidFill>
              </a:rPr>
              <a:t>five</a:t>
            </a:r>
            <a:r>
              <a:rPr lang="de-CH" sz="2000" b="1" dirty="0">
                <a:solidFill>
                  <a:schemeClr val="accent6">
                    <a:lumMod val="50000"/>
                  </a:schemeClr>
                </a:solidFill>
              </a:rPr>
              <a:t> </a:t>
            </a:r>
            <a:r>
              <a:rPr lang="de-CH" sz="2000" b="1" dirty="0" err="1">
                <a:solidFill>
                  <a:schemeClr val="accent6">
                    <a:lumMod val="50000"/>
                  </a:schemeClr>
                </a:solidFill>
              </a:rPr>
              <a:t>lobes</a:t>
            </a:r>
            <a:r>
              <a:rPr lang="de-CH" sz="2000" b="1" dirty="0">
                <a:solidFill>
                  <a:schemeClr val="accent6">
                    <a:lumMod val="50000"/>
                  </a:schemeClr>
                </a:solidFill>
              </a:rPr>
              <a:t>: frontal, temporal, parietal, occipital and insular. </a:t>
            </a:r>
            <a:r>
              <a:rPr lang="de-CH" sz="2000" dirty="0"/>
              <a:t>The insular lobe </a:t>
            </a:r>
            <a:r>
              <a:rPr lang="de-CH" sz="2000" dirty="0" err="1"/>
              <a:t>is</a:t>
            </a:r>
            <a:r>
              <a:rPr lang="de-CH" sz="2000" dirty="0"/>
              <a:t> not visible in </a:t>
            </a:r>
            <a:r>
              <a:rPr lang="de-CH" sz="2000" dirty="0" err="1"/>
              <a:t>this</a:t>
            </a:r>
            <a:r>
              <a:rPr lang="de-CH" sz="2000" dirty="0"/>
              <a:t> </a:t>
            </a:r>
            <a:r>
              <a:rPr lang="de-CH" sz="2000" dirty="0" err="1"/>
              <a:t>image</a:t>
            </a:r>
            <a:r>
              <a:rPr lang="de-CH" sz="2000" dirty="0"/>
              <a:t> </a:t>
            </a:r>
            <a:r>
              <a:rPr lang="de-CH" sz="2000" dirty="0" err="1"/>
              <a:t>as</a:t>
            </a:r>
            <a:r>
              <a:rPr lang="de-CH" sz="2000" dirty="0"/>
              <a:t> </a:t>
            </a:r>
            <a:r>
              <a:rPr lang="de-CH" sz="2000" dirty="0" err="1"/>
              <a:t>it</a:t>
            </a:r>
            <a:r>
              <a:rPr lang="de-CH" sz="2000" dirty="0"/>
              <a:t> </a:t>
            </a:r>
            <a:r>
              <a:rPr lang="de-CH" sz="2000" dirty="0" err="1"/>
              <a:t>is</a:t>
            </a:r>
            <a:r>
              <a:rPr lang="de-CH" sz="2000" dirty="0"/>
              <a:t> </a:t>
            </a:r>
            <a:r>
              <a:rPr lang="de-CH" sz="2000" dirty="0" err="1"/>
              <a:t>covered</a:t>
            </a:r>
            <a:r>
              <a:rPr lang="de-CH" sz="2000" dirty="0"/>
              <a:t> </a:t>
            </a:r>
            <a:r>
              <a:rPr lang="de-CH" sz="2000" dirty="0" err="1"/>
              <a:t>by</a:t>
            </a:r>
            <a:r>
              <a:rPr lang="de-CH" sz="2000" dirty="0"/>
              <a:t> </a:t>
            </a:r>
            <a:r>
              <a:rPr lang="de-CH" sz="2000" dirty="0" err="1"/>
              <a:t>the</a:t>
            </a:r>
            <a:r>
              <a:rPr lang="de-CH" sz="2000" dirty="0"/>
              <a:t> </a:t>
            </a:r>
            <a:r>
              <a:rPr lang="de-CH" sz="2000" dirty="0" err="1"/>
              <a:t>portions</a:t>
            </a:r>
            <a:r>
              <a:rPr lang="de-CH" sz="2000" dirty="0"/>
              <a:t> </a:t>
            </a:r>
            <a:r>
              <a:rPr lang="de-CH" sz="2000" dirty="0" err="1"/>
              <a:t>of</a:t>
            </a:r>
            <a:r>
              <a:rPr lang="de-CH" sz="2000" dirty="0"/>
              <a:t> </a:t>
            </a:r>
            <a:r>
              <a:rPr lang="de-CH" sz="2000" dirty="0" err="1"/>
              <a:t>the</a:t>
            </a:r>
            <a:r>
              <a:rPr lang="de-CH" sz="2000" dirty="0"/>
              <a:t> parietal, temporal and frontal </a:t>
            </a:r>
            <a:r>
              <a:rPr lang="de-CH" sz="2000" dirty="0" err="1"/>
              <a:t>lobes</a:t>
            </a:r>
            <a:r>
              <a:rPr lang="de-CH" sz="2000" dirty="0"/>
              <a:t>. These </a:t>
            </a:r>
            <a:r>
              <a:rPr lang="de-CH" sz="2000" dirty="0" err="1"/>
              <a:t>portions</a:t>
            </a:r>
            <a:r>
              <a:rPr lang="de-CH" sz="2000" dirty="0"/>
              <a:t> </a:t>
            </a:r>
            <a:r>
              <a:rPr lang="de-CH" sz="2000" dirty="0" err="1"/>
              <a:t>together</a:t>
            </a:r>
            <a:r>
              <a:rPr lang="de-CH" sz="2000" dirty="0"/>
              <a:t> </a:t>
            </a:r>
            <a:r>
              <a:rPr lang="de-CH" sz="2000" dirty="0" err="1"/>
              <a:t>are</a:t>
            </a:r>
            <a:r>
              <a:rPr lang="de-CH" sz="2000" dirty="0"/>
              <a:t> </a:t>
            </a:r>
            <a:r>
              <a:rPr lang="de-CH" sz="2000" dirty="0" err="1"/>
              <a:t>called</a:t>
            </a:r>
            <a:r>
              <a:rPr lang="de-CH" sz="2000" dirty="0"/>
              <a:t> </a:t>
            </a:r>
            <a:r>
              <a:rPr lang="de-CH" sz="2000" dirty="0" err="1"/>
              <a:t>operculum</a:t>
            </a:r>
            <a:r>
              <a:rPr lang="de-CH" sz="2000" dirty="0"/>
              <a:t>, </a:t>
            </a:r>
            <a:r>
              <a:rPr lang="de-CH" sz="2000" dirty="0" err="1"/>
              <a:t>which</a:t>
            </a:r>
            <a:r>
              <a:rPr lang="de-CH" sz="2000" dirty="0"/>
              <a:t> </a:t>
            </a:r>
            <a:r>
              <a:rPr lang="de-CH" sz="2000" dirty="0" err="1"/>
              <a:t>means</a:t>
            </a:r>
            <a:r>
              <a:rPr lang="de-CH" sz="2000" dirty="0"/>
              <a:t> “</a:t>
            </a:r>
            <a:r>
              <a:rPr lang="de-CH" sz="2000" dirty="0" err="1"/>
              <a:t>covering</a:t>
            </a:r>
            <a:r>
              <a:rPr lang="de-CH" sz="2000" dirty="0"/>
              <a:t>” </a:t>
            </a:r>
            <a:r>
              <a:rPr lang="de-CH" sz="2000" dirty="0" err="1"/>
              <a:t>of</a:t>
            </a:r>
            <a:r>
              <a:rPr lang="de-CH" sz="2000" dirty="0"/>
              <a:t> </a:t>
            </a:r>
            <a:r>
              <a:rPr lang="de-CH" sz="2000" dirty="0" err="1"/>
              <a:t>the</a:t>
            </a:r>
            <a:r>
              <a:rPr lang="de-CH" sz="2000" dirty="0"/>
              <a:t> </a:t>
            </a:r>
            <a:r>
              <a:rPr lang="de-CH" sz="2000" dirty="0" err="1"/>
              <a:t>insula</a:t>
            </a:r>
            <a:r>
              <a:rPr lang="de-CH" sz="2000" dirty="0"/>
              <a:t>.</a:t>
            </a:r>
            <a:br>
              <a:rPr lang="de-CH" sz="2000" dirty="0"/>
            </a:br>
            <a:r>
              <a:rPr lang="de-CH" sz="2000" dirty="0"/>
              <a:t>The </a:t>
            </a:r>
            <a:r>
              <a:rPr lang="de-CH" sz="2000" dirty="0" err="1"/>
              <a:t>outer</a:t>
            </a:r>
            <a:r>
              <a:rPr lang="de-CH" sz="2000" dirty="0"/>
              <a:t> </a:t>
            </a:r>
            <a:r>
              <a:rPr lang="de-CH" sz="2000" dirty="0" err="1"/>
              <a:t>surface</a:t>
            </a:r>
            <a:r>
              <a:rPr lang="de-CH" sz="2000" dirty="0"/>
              <a:t> </a:t>
            </a:r>
            <a:r>
              <a:rPr lang="de-CH" sz="2000" dirty="0" err="1"/>
              <a:t>of</a:t>
            </a:r>
            <a:r>
              <a:rPr lang="de-CH" sz="2000" dirty="0"/>
              <a:t> </a:t>
            </a:r>
            <a:r>
              <a:rPr lang="de-CH" sz="2000" dirty="0" err="1"/>
              <a:t>the</a:t>
            </a:r>
            <a:r>
              <a:rPr lang="de-CH" sz="2000" dirty="0"/>
              <a:t> </a:t>
            </a:r>
            <a:r>
              <a:rPr lang="de-CH" sz="2000" dirty="0" err="1"/>
              <a:t>cerebrum</a:t>
            </a:r>
            <a:r>
              <a:rPr lang="de-CH" sz="2000" dirty="0"/>
              <a:t> </a:t>
            </a:r>
            <a:r>
              <a:rPr lang="de-CH" sz="2000" dirty="0" err="1"/>
              <a:t>exhibits</a:t>
            </a:r>
            <a:r>
              <a:rPr lang="de-CH" sz="2000" dirty="0"/>
              <a:t> </a:t>
            </a:r>
            <a:r>
              <a:rPr lang="de-CH" sz="2000" dirty="0" err="1"/>
              <a:t>many</a:t>
            </a:r>
            <a:r>
              <a:rPr lang="de-CH" sz="2000" dirty="0"/>
              <a:t> </a:t>
            </a:r>
            <a:r>
              <a:rPr lang="de-CH" sz="2000" dirty="0" err="1"/>
              <a:t>elevated</a:t>
            </a:r>
            <a:r>
              <a:rPr lang="de-CH" sz="2000" dirty="0"/>
              <a:t> </a:t>
            </a:r>
            <a:r>
              <a:rPr lang="de-CH" sz="2000" dirty="0" err="1"/>
              <a:t>ridges</a:t>
            </a:r>
            <a:r>
              <a:rPr lang="de-CH" sz="2000" dirty="0"/>
              <a:t> </a:t>
            </a:r>
            <a:r>
              <a:rPr lang="de-CH" sz="2000" dirty="0" err="1"/>
              <a:t>of</a:t>
            </a:r>
            <a:r>
              <a:rPr lang="de-CH" sz="2000" dirty="0"/>
              <a:t> </a:t>
            </a:r>
            <a:r>
              <a:rPr lang="de-CH" sz="2000" dirty="0" err="1"/>
              <a:t>tissue</a:t>
            </a:r>
            <a:r>
              <a:rPr lang="de-CH" sz="2000" dirty="0"/>
              <a:t> </a:t>
            </a:r>
            <a:r>
              <a:rPr lang="de-CH" sz="2000" dirty="0" err="1"/>
              <a:t>called</a:t>
            </a:r>
            <a:r>
              <a:rPr lang="de-CH" sz="2000" dirty="0"/>
              <a:t> </a:t>
            </a:r>
            <a:r>
              <a:rPr lang="de-CH" sz="2000" dirty="0" err="1"/>
              <a:t>gyri</a:t>
            </a:r>
            <a:r>
              <a:rPr lang="de-CH" sz="2000" dirty="0"/>
              <a:t>, </a:t>
            </a:r>
            <a:r>
              <a:rPr lang="de-CH" sz="2000" dirty="0" err="1"/>
              <a:t>that</a:t>
            </a:r>
            <a:r>
              <a:rPr lang="de-CH" sz="2000" dirty="0"/>
              <a:t> </a:t>
            </a:r>
            <a:r>
              <a:rPr lang="de-CH" sz="2000" dirty="0" err="1"/>
              <a:t>are</a:t>
            </a:r>
            <a:r>
              <a:rPr lang="de-CH" sz="2000" dirty="0"/>
              <a:t> </a:t>
            </a:r>
            <a:r>
              <a:rPr lang="de-CH" sz="2000" dirty="0" err="1"/>
              <a:t>separated</a:t>
            </a:r>
            <a:r>
              <a:rPr lang="de-CH" sz="2000" dirty="0"/>
              <a:t> </a:t>
            </a:r>
            <a:r>
              <a:rPr lang="de-CH" sz="2000" dirty="0" err="1"/>
              <a:t>by</a:t>
            </a:r>
            <a:r>
              <a:rPr lang="de-CH" sz="2000" dirty="0"/>
              <a:t> </a:t>
            </a:r>
            <a:r>
              <a:rPr lang="de-CH" sz="2000" dirty="0" err="1"/>
              <a:t>grooves</a:t>
            </a:r>
            <a:r>
              <a:rPr lang="de-CH" sz="2000" dirty="0"/>
              <a:t> </a:t>
            </a:r>
            <a:r>
              <a:rPr lang="de-CH" sz="2000" dirty="0" err="1"/>
              <a:t>called</a:t>
            </a:r>
            <a:r>
              <a:rPr lang="de-CH" sz="2000" dirty="0"/>
              <a:t> </a:t>
            </a:r>
            <a:r>
              <a:rPr lang="de-CH" sz="2000" dirty="0" err="1"/>
              <a:t>sulci</a:t>
            </a:r>
            <a:r>
              <a:rPr lang="de-CH" sz="2000" dirty="0"/>
              <a:t>. The </a:t>
            </a:r>
            <a:r>
              <a:rPr lang="de-CH" sz="2000" dirty="0" err="1"/>
              <a:t>gyri</a:t>
            </a:r>
            <a:r>
              <a:rPr lang="de-CH" sz="2000" dirty="0"/>
              <a:t> and </a:t>
            </a:r>
            <a:r>
              <a:rPr lang="de-CH" sz="2000" dirty="0" err="1"/>
              <a:t>sulci</a:t>
            </a:r>
            <a:r>
              <a:rPr lang="de-CH" sz="2000" dirty="0"/>
              <a:t> </a:t>
            </a:r>
            <a:r>
              <a:rPr lang="de-CH" sz="2000" dirty="0" err="1"/>
              <a:t>increase</a:t>
            </a:r>
            <a:r>
              <a:rPr lang="de-CH" sz="2000" dirty="0"/>
              <a:t> </a:t>
            </a:r>
            <a:r>
              <a:rPr lang="de-CH" sz="2000" dirty="0" err="1"/>
              <a:t>the</a:t>
            </a:r>
            <a:r>
              <a:rPr lang="de-CH" sz="2000" dirty="0"/>
              <a:t> </a:t>
            </a:r>
            <a:r>
              <a:rPr lang="de-CH" sz="2000" dirty="0" err="1"/>
              <a:t>surface</a:t>
            </a:r>
            <a:r>
              <a:rPr lang="de-CH" sz="2000" dirty="0"/>
              <a:t> </a:t>
            </a:r>
            <a:r>
              <a:rPr lang="de-CH" sz="2000" dirty="0" err="1"/>
              <a:t>area</a:t>
            </a:r>
            <a:r>
              <a:rPr lang="de-CH" sz="2000" dirty="0"/>
              <a:t> </a:t>
            </a:r>
            <a:r>
              <a:rPr lang="de-CH" sz="2000" dirty="0" err="1"/>
              <a:t>of</a:t>
            </a:r>
            <a:r>
              <a:rPr lang="de-CH" sz="2000" dirty="0"/>
              <a:t> </a:t>
            </a:r>
            <a:r>
              <a:rPr lang="de-CH" sz="2000" dirty="0" err="1"/>
              <a:t>the</a:t>
            </a:r>
            <a:r>
              <a:rPr lang="de-CH" sz="2000" dirty="0"/>
              <a:t> </a:t>
            </a:r>
            <a:r>
              <a:rPr lang="de-CH" sz="2000" dirty="0" err="1"/>
              <a:t>cerebrum</a:t>
            </a:r>
            <a:r>
              <a:rPr lang="de-CH" sz="2000" dirty="0"/>
              <a:t>, </a:t>
            </a:r>
            <a:r>
              <a:rPr lang="de-CH" sz="2000" dirty="0" err="1"/>
              <a:t>providing</a:t>
            </a:r>
            <a:r>
              <a:rPr lang="de-CH" sz="2000" dirty="0"/>
              <a:t> </a:t>
            </a:r>
            <a:r>
              <a:rPr lang="de-CH" sz="2000" dirty="0" err="1"/>
              <a:t>it</a:t>
            </a:r>
            <a:r>
              <a:rPr lang="de-CH" sz="2000" dirty="0"/>
              <a:t> </a:t>
            </a:r>
            <a:r>
              <a:rPr lang="de-CH" sz="2000" dirty="0" err="1"/>
              <a:t>with</a:t>
            </a:r>
            <a:r>
              <a:rPr lang="de-CH" sz="2000" dirty="0"/>
              <a:t> </a:t>
            </a:r>
            <a:r>
              <a:rPr lang="de-CH" sz="2000" dirty="0" err="1"/>
              <a:t>its</a:t>
            </a:r>
            <a:r>
              <a:rPr lang="de-CH" sz="2000" dirty="0"/>
              <a:t> </a:t>
            </a:r>
            <a:r>
              <a:rPr lang="de-CH" sz="2000" dirty="0" err="1"/>
              <a:t>characteristic</a:t>
            </a:r>
            <a:r>
              <a:rPr lang="de-CH" sz="2000" dirty="0"/>
              <a:t> </a:t>
            </a:r>
            <a:r>
              <a:rPr lang="de-CH" sz="2000" dirty="0" err="1"/>
              <a:t>convoluted</a:t>
            </a:r>
            <a:r>
              <a:rPr lang="de-CH" sz="2000" dirty="0"/>
              <a:t> </a:t>
            </a:r>
            <a:r>
              <a:rPr lang="de-CH" sz="2000" dirty="0" err="1"/>
              <a:t>appearance</a:t>
            </a:r>
            <a:r>
              <a:rPr lang="de-CH" sz="2000" dirty="0"/>
              <a:t>.</a:t>
            </a:r>
            <a:br>
              <a:rPr lang="de-CH" sz="2000" dirty="0"/>
            </a:br>
            <a:br>
              <a:rPr lang="el-GR" sz="2000" dirty="0"/>
            </a:br>
            <a:r>
              <a:rPr lang="de-CH" sz="2000" b="1" u="sng" dirty="0">
                <a:solidFill>
                  <a:schemeClr val="accent6">
                    <a:lumMod val="50000"/>
                  </a:schemeClr>
                </a:solidFill>
              </a:rPr>
              <a:t>The </a:t>
            </a:r>
            <a:r>
              <a:rPr lang="de-CH" sz="2000" b="1" u="sng" dirty="0" err="1">
                <a:solidFill>
                  <a:schemeClr val="accent6">
                    <a:lumMod val="50000"/>
                  </a:schemeClr>
                </a:solidFill>
              </a:rPr>
              <a:t>cerebellum</a:t>
            </a:r>
            <a:r>
              <a:rPr lang="de-CH" sz="2000" b="1" u="sng" dirty="0">
                <a:solidFill>
                  <a:schemeClr val="accent6">
                    <a:lumMod val="50000"/>
                  </a:schemeClr>
                </a:solidFill>
              </a:rPr>
              <a:t> </a:t>
            </a:r>
            <a:r>
              <a:rPr lang="de-CH" sz="2000" dirty="0" err="1"/>
              <a:t>is</a:t>
            </a:r>
            <a:r>
              <a:rPr lang="de-CH" sz="2000" dirty="0"/>
              <a:t> </a:t>
            </a:r>
            <a:r>
              <a:rPr lang="de-CH" sz="2000" dirty="0" err="1"/>
              <a:t>found</a:t>
            </a:r>
            <a:r>
              <a:rPr lang="de-CH" sz="2000" dirty="0"/>
              <a:t> inferior </a:t>
            </a:r>
            <a:r>
              <a:rPr lang="de-CH" sz="2000" dirty="0" err="1"/>
              <a:t>to</a:t>
            </a:r>
            <a:r>
              <a:rPr lang="de-CH" sz="2000" dirty="0"/>
              <a:t> </a:t>
            </a:r>
            <a:r>
              <a:rPr lang="de-CH" sz="2000" dirty="0" err="1"/>
              <a:t>the</a:t>
            </a:r>
            <a:r>
              <a:rPr lang="de-CH" sz="2000" dirty="0"/>
              <a:t> occipital lobe </a:t>
            </a:r>
            <a:r>
              <a:rPr lang="de-CH" sz="2000" dirty="0" err="1"/>
              <a:t>of</a:t>
            </a:r>
            <a:r>
              <a:rPr lang="de-CH" sz="2000" dirty="0"/>
              <a:t> </a:t>
            </a:r>
            <a:r>
              <a:rPr lang="de-CH" sz="2000" dirty="0" err="1"/>
              <a:t>the</a:t>
            </a:r>
            <a:r>
              <a:rPr lang="de-CH" sz="2000" dirty="0"/>
              <a:t> </a:t>
            </a:r>
            <a:r>
              <a:rPr lang="de-CH" sz="2000" dirty="0" err="1"/>
              <a:t>cerebrum</a:t>
            </a:r>
            <a:r>
              <a:rPr lang="de-CH" sz="2000" dirty="0"/>
              <a:t>. </a:t>
            </a:r>
            <a:r>
              <a:rPr lang="de-CH" sz="2000" dirty="0" err="1"/>
              <a:t>It</a:t>
            </a:r>
            <a:r>
              <a:rPr lang="de-CH" sz="2000" dirty="0"/>
              <a:t> also </a:t>
            </a:r>
            <a:r>
              <a:rPr lang="de-CH" sz="2000" dirty="0" err="1"/>
              <a:t>has</a:t>
            </a:r>
            <a:r>
              <a:rPr lang="de-CH" sz="2000" dirty="0"/>
              <a:t> </a:t>
            </a:r>
            <a:r>
              <a:rPr lang="de-CH" sz="2000" dirty="0" err="1"/>
              <a:t>two</a:t>
            </a:r>
            <a:r>
              <a:rPr lang="de-CH" sz="2000" dirty="0"/>
              <a:t> </a:t>
            </a:r>
            <a:r>
              <a:rPr lang="de-CH" sz="2000" dirty="0" err="1"/>
              <a:t>hemispheres</a:t>
            </a:r>
            <a:r>
              <a:rPr lang="de-CH" sz="2000" dirty="0"/>
              <a:t> </a:t>
            </a:r>
            <a:r>
              <a:rPr lang="de-CH" sz="2000" dirty="0" err="1"/>
              <a:t>that</a:t>
            </a:r>
            <a:r>
              <a:rPr lang="de-CH" sz="2000" dirty="0"/>
              <a:t> </a:t>
            </a:r>
            <a:r>
              <a:rPr lang="de-CH" sz="2000" dirty="0" err="1"/>
              <a:t>are</a:t>
            </a:r>
            <a:r>
              <a:rPr lang="de-CH" sz="2000" dirty="0"/>
              <a:t> </a:t>
            </a:r>
            <a:r>
              <a:rPr lang="de-CH" sz="2000" dirty="0" err="1"/>
              <a:t>connected</a:t>
            </a:r>
            <a:r>
              <a:rPr lang="de-CH" sz="2000" dirty="0"/>
              <a:t> </a:t>
            </a:r>
            <a:r>
              <a:rPr lang="de-CH" sz="2000" dirty="0" err="1"/>
              <a:t>by</a:t>
            </a:r>
            <a:r>
              <a:rPr lang="de-CH" sz="2000" dirty="0"/>
              <a:t> </a:t>
            </a:r>
            <a:r>
              <a:rPr lang="de-CH" sz="2000" dirty="0" err="1"/>
              <a:t>the</a:t>
            </a:r>
            <a:r>
              <a:rPr lang="de-CH" sz="2000" dirty="0"/>
              <a:t> </a:t>
            </a:r>
            <a:r>
              <a:rPr lang="de-CH" sz="2000" dirty="0" err="1"/>
              <a:t>vermis</a:t>
            </a:r>
            <a:r>
              <a:rPr lang="de-CH" sz="2000" dirty="0"/>
              <a:t>.</a:t>
            </a:r>
            <a:br>
              <a:rPr lang="el-GR" sz="2000" dirty="0"/>
            </a:br>
            <a:br>
              <a:rPr lang="el-GR" sz="2000" dirty="0"/>
            </a:br>
            <a:r>
              <a:rPr lang="de-CH" sz="2000" b="1" u="sng" dirty="0">
                <a:solidFill>
                  <a:schemeClr val="accent6">
                    <a:lumMod val="50000"/>
                  </a:schemeClr>
                </a:solidFill>
              </a:rPr>
              <a:t>The </a:t>
            </a:r>
            <a:r>
              <a:rPr lang="de-CH" sz="2000" b="1" u="sng" dirty="0" err="1">
                <a:solidFill>
                  <a:schemeClr val="accent6">
                    <a:lumMod val="50000"/>
                  </a:schemeClr>
                </a:solidFill>
              </a:rPr>
              <a:t>brainstem</a:t>
            </a:r>
            <a:r>
              <a:rPr lang="de-CH" sz="2000" b="1" u="sng" dirty="0">
                <a:solidFill>
                  <a:schemeClr val="accent6">
                    <a:lumMod val="50000"/>
                  </a:schemeClr>
                </a:solidFill>
              </a:rPr>
              <a:t> </a:t>
            </a:r>
            <a:r>
              <a:rPr lang="de-CH" sz="2000" dirty="0" err="1"/>
              <a:t>is</a:t>
            </a:r>
            <a:r>
              <a:rPr lang="de-CH" sz="2000" dirty="0"/>
              <a:t> </a:t>
            </a:r>
            <a:r>
              <a:rPr lang="de-CH" sz="2000" dirty="0" err="1"/>
              <a:t>the</a:t>
            </a:r>
            <a:r>
              <a:rPr lang="de-CH" sz="2000" dirty="0"/>
              <a:t> </a:t>
            </a:r>
            <a:r>
              <a:rPr lang="de-CH" sz="2000" dirty="0" err="1"/>
              <a:t>most</a:t>
            </a:r>
            <a:r>
              <a:rPr lang="de-CH" sz="2000" dirty="0"/>
              <a:t> caudal </a:t>
            </a:r>
            <a:r>
              <a:rPr lang="de-CH" sz="2000" dirty="0" err="1"/>
              <a:t>part</a:t>
            </a:r>
            <a:r>
              <a:rPr lang="de-CH" sz="2000" dirty="0"/>
              <a:t> </a:t>
            </a:r>
            <a:r>
              <a:rPr lang="de-CH" sz="2000" dirty="0" err="1"/>
              <a:t>of</a:t>
            </a:r>
            <a:r>
              <a:rPr lang="de-CH" sz="2000" dirty="0"/>
              <a:t> </a:t>
            </a:r>
            <a:r>
              <a:rPr lang="de-CH" sz="2000" dirty="0" err="1"/>
              <a:t>the</a:t>
            </a:r>
            <a:r>
              <a:rPr lang="de-CH" sz="2000" dirty="0"/>
              <a:t> </a:t>
            </a:r>
            <a:r>
              <a:rPr lang="de-CH" sz="2000" dirty="0" err="1"/>
              <a:t>brain</a:t>
            </a:r>
            <a:r>
              <a:rPr lang="de-CH" sz="2000" dirty="0"/>
              <a:t>. </a:t>
            </a:r>
            <a:r>
              <a:rPr lang="de-CH" sz="2000" dirty="0" err="1"/>
              <a:t>It</a:t>
            </a:r>
            <a:r>
              <a:rPr lang="de-CH" sz="2000" dirty="0"/>
              <a:t> </a:t>
            </a:r>
            <a:r>
              <a:rPr lang="de-CH" sz="2000" dirty="0" err="1"/>
              <a:t>is</a:t>
            </a:r>
            <a:r>
              <a:rPr lang="de-CH" sz="2000" dirty="0"/>
              <a:t> </a:t>
            </a:r>
            <a:r>
              <a:rPr lang="de-CH" sz="2000" dirty="0" err="1"/>
              <a:t>made</a:t>
            </a:r>
            <a:r>
              <a:rPr lang="de-CH" sz="2000" dirty="0"/>
              <a:t> </a:t>
            </a:r>
            <a:r>
              <a:rPr lang="de-CH" sz="2000" dirty="0" err="1"/>
              <a:t>up</a:t>
            </a:r>
            <a:r>
              <a:rPr lang="de-CH" sz="2000" dirty="0"/>
              <a:t> </a:t>
            </a:r>
            <a:r>
              <a:rPr lang="de-CH" sz="2000" dirty="0" err="1"/>
              <a:t>of</a:t>
            </a:r>
            <a:r>
              <a:rPr lang="de-CH" sz="2000" dirty="0"/>
              <a:t> </a:t>
            </a:r>
            <a:r>
              <a:rPr lang="de-CH" sz="2000" dirty="0" err="1"/>
              <a:t>the</a:t>
            </a:r>
            <a:r>
              <a:rPr lang="de-CH" sz="2000" dirty="0"/>
              <a:t> </a:t>
            </a:r>
            <a:r>
              <a:rPr lang="de-CH" sz="2000" dirty="0" err="1"/>
              <a:t>midbrain</a:t>
            </a:r>
            <a:r>
              <a:rPr lang="de-CH" sz="2000" dirty="0"/>
              <a:t>, </a:t>
            </a:r>
            <a:r>
              <a:rPr lang="de-CH" sz="2000" dirty="0" err="1"/>
              <a:t>pons</a:t>
            </a:r>
            <a:r>
              <a:rPr lang="de-CH" sz="2000" dirty="0"/>
              <a:t>, and </a:t>
            </a:r>
            <a:r>
              <a:rPr lang="de-CH" sz="2000" dirty="0" err="1"/>
              <a:t>medulla</a:t>
            </a:r>
            <a:r>
              <a:rPr lang="de-CH" sz="2000" dirty="0"/>
              <a:t> </a:t>
            </a:r>
            <a:r>
              <a:rPr lang="de-CH" sz="2000" dirty="0" err="1"/>
              <a:t>oblongata</a:t>
            </a:r>
            <a:r>
              <a:rPr lang="de-CH" sz="2000" dirty="0"/>
              <a:t>, </a:t>
            </a:r>
            <a:r>
              <a:rPr lang="de-CH" sz="2000" dirty="0" err="1"/>
              <a:t>each</a:t>
            </a:r>
            <a:r>
              <a:rPr lang="de-CH" sz="2000" dirty="0"/>
              <a:t> </a:t>
            </a:r>
            <a:r>
              <a:rPr lang="de-CH" sz="2000" dirty="0" err="1"/>
              <a:t>of</a:t>
            </a:r>
            <a:r>
              <a:rPr lang="de-CH" sz="2000" dirty="0"/>
              <a:t> </a:t>
            </a:r>
            <a:r>
              <a:rPr lang="de-CH" sz="2000" dirty="0" err="1"/>
              <a:t>which</a:t>
            </a:r>
            <a:r>
              <a:rPr lang="de-CH" sz="2000" dirty="0"/>
              <a:t> </a:t>
            </a:r>
            <a:r>
              <a:rPr lang="de-CH" sz="2000" dirty="0" err="1"/>
              <a:t>have</a:t>
            </a:r>
            <a:r>
              <a:rPr lang="de-CH" sz="2000" dirty="0"/>
              <a:t> </a:t>
            </a:r>
            <a:r>
              <a:rPr lang="de-CH" sz="2000" dirty="0" err="1"/>
              <a:t>their</a:t>
            </a:r>
            <a:r>
              <a:rPr lang="de-CH" sz="2000" dirty="0"/>
              <a:t> own </a:t>
            </a:r>
            <a:r>
              <a:rPr lang="de-CH" sz="2000" dirty="0" err="1"/>
              <a:t>structural</a:t>
            </a:r>
            <a:r>
              <a:rPr lang="de-CH" sz="2000" dirty="0"/>
              <a:t> and </a:t>
            </a:r>
            <a:r>
              <a:rPr lang="de-CH" sz="2000" dirty="0" err="1"/>
              <a:t>functional</a:t>
            </a:r>
            <a:r>
              <a:rPr lang="de-CH" sz="2000" dirty="0"/>
              <a:t> </a:t>
            </a:r>
            <a:r>
              <a:rPr lang="de-CH" sz="2000" dirty="0" err="1"/>
              <a:t>organization</a:t>
            </a:r>
            <a:r>
              <a:rPr lang="de-CH" sz="2000" dirty="0"/>
              <a:t>.</a:t>
            </a:r>
            <a:br>
              <a:rPr lang="de-CH" dirty="0"/>
            </a:br>
            <a:endParaRPr lang="el-GR" dirty="0"/>
          </a:p>
        </p:txBody>
      </p:sp>
      <p:pic>
        <p:nvPicPr>
          <p:cNvPr id="50181" name="Picture 5" descr="Introduction to the brain">
            <a:extLst>
              <a:ext uri="{FF2B5EF4-FFF2-40B4-BE49-F238E27FC236}">
                <a16:creationId xmlns:a16="http://schemas.microsoft.com/office/drawing/2014/main" id="{4B84C6D6-4B1A-3538-E1E5-559D2591DE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89514" y="90311"/>
            <a:ext cx="5712174" cy="662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098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34EE01DB-EC71-1EDC-A92A-E8577F9976E7}"/>
              </a:ext>
            </a:extLst>
          </p:cNvPr>
          <p:cNvSpPr/>
          <p:nvPr/>
        </p:nvSpPr>
        <p:spPr>
          <a:xfrm>
            <a:off x="932288" y="797876"/>
            <a:ext cx="2725362"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rgbClr val="C00000"/>
                </a:solidFill>
              </a:rPr>
              <a:t>Purely</a:t>
            </a:r>
            <a:r>
              <a:rPr lang="el-GR" sz="3600" b="1" dirty="0">
                <a:ln/>
                <a:solidFill>
                  <a:srgbClr val="C00000"/>
                </a:solidFill>
              </a:rPr>
              <a:t> </a:t>
            </a:r>
            <a:r>
              <a:rPr lang="en-US" sz="3600" b="1" dirty="0">
                <a:ln/>
                <a:solidFill>
                  <a:srgbClr val="C00000"/>
                </a:solidFill>
              </a:rPr>
              <a:t>Motor</a:t>
            </a:r>
            <a:endParaRPr lang="el-GR" sz="3600" b="1" dirty="0">
              <a:ln/>
              <a:solidFill>
                <a:srgbClr val="C00000"/>
              </a:solidFill>
            </a:endParaRPr>
          </a:p>
        </p:txBody>
      </p:sp>
      <p:sp>
        <p:nvSpPr>
          <p:cNvPr id="6" name="Ορθογώνιο 5">
            <a:extLst>
              <a:ext uri="{FF2B5EF4-FFF2-40B4-BE49-F238E27FC236}">
                <a16:creationId xmlns:a16="http://schemas.microsoft.com/office/drawing/2014/main" id="{9FCA249E-FBA6-DE7C-3EF5-22F83A1CD01B}"/>
              </a:ext>
            </a:extLst>
          </p:cNvPr>
          <p:cNvSpPr/>
          <p:nvPr/>
        </p:nvSpPr>
        <p:spPr>
          <a:xfrm>
            <a:off x="4894619" y="797876"/>
            <a:ext cx="3066160"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rgbClr val="C00000"/>
                </a:solidFill>
              </a:rPr>
              <a:t>Purely</a:t>
            </a:r>
            <a:r>
              <a:rPr lang="el-GR" sz="3600" b="1" dirty="0">
                <a:ln/>
                <a:solidFill>
                  <a:srgbClr val="C00000"/>
                </a:solidFill>
              </a:rPr>
              <a:t> </a:t>
            </a:r>
            <a:r>
              <a:rPr lang="en-US" sz="3600" b="1" dirty="0">
                <a:ln/>
                <a:solidFill>
                  <a:srgbClr val="C00000"/>
                </a:solidFill>
              </a:rPr>
              <a:t>Sensory</a:t>
            </a:r>
            <a:endParaRPr lang="el-GR" sz="3600" b="1" dirty="0">
              <a:ln/>
              <a:solidFill>
                <a:srgbClr val="C00000"/>
              </a:solidFill>
            </a:endParaRPr>
          </a:p>
        </p:txBody>
      </p:sp>
      <p:sp>
        <p:nvSpPr>
          <p:cNvPr id="7" name="Ορθογώνιο 6">
            <a:extLst>
              <a:ext uri="{FF2B5EF4-FFF2-40B4-BE49-F238E27FC236}">
                <a16:creationId xmlns:a16="http://schemas.microsoft.com/office/drawing/2014/main" id="{01B9505B-1C37-8999-74EB-49CE1DA023FB}"/>
              </a:ext>
            </a:extLst>
          </p:cNvPr>
          <p:cNvSpPr/>
          <p:nvPr/>
        </p:nvSpPr>
        <p:spPr>
          <a:xfrm>
            <a:off x="9196122" y="797875"/>
            <a:ext cx="1389816"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rgbClr val="C00000"/>
                </a:solidFill>
              </a:rPr>
              <a:t>Mixed</a:t>
            </a:r>
            <a:endParaRPr lang="el-GR" sz="3600" b="1" dirty="0">
              <a:ln/>
              <a:solidFill>
                <a:srgbClr val="C00000"/>
              </a:solidFill>
            </a:endParaRPr>
          </a:p>
        </p:txBody>
      </p:sp>
      <p:sp>
        <p:nvSpPr>
          <p:cNvPr id="8" name="TextBox 7">
            <a:extLst>
              <a:ext uri="{FF2B5EF4-FFF2-40B4-BE49-F238E27FC236}">
                <a16:creationId xmlns:a16="http://schemas.microsoft.com/office/drawing/2014/main" id="{B6E9E03B-BDC6-61A6-F458-E2CA35DDB2C5}"/>
              </a:ext>
            </a:extLst>
          </p:cNvPr>
          <p:cNvSpPr txBox="1"/>
          <p:nvPr/>
        </p:nvSpPr>
        <p:spPr>
          <a:xfrm>
            <a:off x="5168156" y="1700317"/>
            <a:ext cx="2519082" cy="1323439"/>
          </a:xfrm>
          <a:prstGeom prst="rect">
            <a:avLst/>
          </a:prstGeom>
          <a:noFill/>
        </p:spPr>
        <p:txBody>
          <a:bodyPr wrap="square" rtlCol="0">
            <a:spAutoFit/>
          </a:bodyPr>
          <a:lstStyle/>
          <a:p>
            <a:r>
              <a:rPr lang="en-US" sz="2000" b="1" dirty="0"/>
              <a:t>Olfactory </a:t>
            </a:r>
            <a:r>
              <a:rPr lang="el-GR" sz="2000" b="1" dirty="0"/>
              <a:t>(Ι)</a:t>
            </a:r>
          </a:p>
          <a:p>
            <a:r>
              <a:rPr lang="en-US" sz="2000" b="1" dirty="0"/>
              <a:t>Optic</a:t>
            </a:r>
            <a:r>
              <a:rPr lang="el-GR" sz="2000" b="1" dirty="0"/>
              <a:t> (ΙΙ</a:t>
            </a:r>
            <a:r>
              <a:rPr lang="en-US" sz="2000" b="1" dirty="0"/>
              <a:t>)</a:t>
            </a:r>
          </a:p>
          <a:p>
            <a:r>
              <a:rPr lang="en-US" sz="2000" b="1" dirty="0"/>
              <a:t>Vestibulocochlear</a:t>
            </a:r>
            <a:r>
              <a:rPr lang="el-GR" sz="2000" b="1" dirty="0"/>
              <a:t> (</a:t>
            </a:r>
            <a:r>
              <a:rPr lang="en-US" sz="2000" b="1" dirty="0"/>
              <a:t>V</a:t>
            </a:r>
            <a:r>
              <a:rPr lang="el-GR" sz="2000" b="1" dirty="0"/>
              <a:t>ΙΙ</a:t>
            </a:r>
            <a:r>
              <a:rPr lang="en-US" sz="2000" b="1" dirty="0"/>
              <a:t>I)</a:t>
            </a:r>
          </a:p>
        </p:txBody>
      </p:sp>
      <p:sp>
        <p:nvSpPr>
          <p:cNvPr id="9" name="Ορθογώνιο 8">
            <a:extLst>
              <a:ext uri="{FF2B5EF4-FFF2-40B4-BE49-F238E27FC236}">
                <a16:creationId xmlns:a16="http://schemas.microsoft.com/office/drawing/2014/main" id="{E551ECDC-3682-661F-DA5B-B0A5D88361E7}"/>
              </a:ext>
            </a:extLst>
          </p:cNvPr>
          <p:cNvSpPr/>
          <p:nvPr/>
        </p:nvSpPr>
        <p:spPr>
          <a:xfrm>
            <a:off x="651857" y="4069246"/>
            <a:ext cx="3041602" cy="1972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t>Motor fibers for striated and smooth muscles (general somatic efferent and general visceral efferent axons, respectively)</a:t>
            </a:r>
            <a:endParaRPr lang="el-GR" dirty="0"/>
          </a:p>
        </p:txBody>
      </p:sp>
      <p:sp>
        <p:nvSpPr>
          <p:cNvPr id="10" name="TextBox 9">
            <a:extLst>
              <a:ext uri="{FF2B5EF4-FFF2-40B4-BE49-F238E27FC236}">
                <a16:creationId xmlns:a16="http://schemas.microsoft.com/office/drawing/2014/main" id="{73B1973C-C5C1-61B8-60C7-2967CEE651A8}"/>
              </a:ext>
            </a:extLst>
          </p:cNvPr>
          <p:cNvSpPr txBox="1"/>
          <p:nvPr/>
        </p:nvSpPr>
        <p:spPr>
          <a:xfrm>
            <a:off x="1075765" y="1700317"/>
            <a:ext cx="2519082" cy="1631216"/>
          </a:xfrm>
          <a:prstGeom prst="rect">
            <a:avLst/>
          </a:prstGeom>
          <a:noFill/>
        </p:spPr>
        <p:txBody>
          <a:bodyPr wrap="square" rtlCol="0">
            <a:spAutoFit/>
          </a:bodyPr>
          <a:lstStyle/>
          <a:p>
            <a:r>
              <a:rPr lang="en-US" sz="2000" b="1" dirty="0"/>
              <a:t>Oculomotor</a:t>
            </a:r>
            <a:r>
              <a:rPr lang="en-US" sz="2000" dirty="0"/>
              <a:t> </a:t>
            </a:r>
            <a:r>
              <a:rPr lang="el-GR" sz="2000" b="1" dirty="0"/>
              <a:t>(ΙΙΙ)</a:t>
            </a:r>
          </a:p>
          <a:p>
            <a:r>
              <a:rPr lang="en-US" sz="2000" b="1" dirty="0"/>
              <a:t>Trochlear</a:t>
            </a:r>
            <a:r>
              <a:rPr lang="el-GR" sz="2000" b="1" dirty="0"/>
              <a:t> (Ι</a:t>
            </a:r>
            <a:r>
              <a:rPr lang="en-US" sz="2000" b="1" dirty="0"/>
              <a:t>V)</a:t>
            </a:r>
          </a:p>
          <a:p>
            <a:r>
              <a:rPr lang="en-US" sz="2000" b="1" dirty="0"/>
              <a:t>Abducens</a:t>
            </a:r>
            <a:r>
              <a:rPr lang="el-GR" sz="2000" b="1" dirty="0"/>
              <a:t> (</a:t>
            </a:r>
            <a:r>
              <a:rPr lang="en-US" sz="2000" b="1" dirty="0"/>
              <a:t>VI)</a:t>
            </a:r>
          </a:p>
          <a:p>
            <a:r>
              <a:rPr lang="en-US" sz="2000" b="1" dirty="0"/>
              <a:t>Accessory</a:t>
            </a:r>
            <a:r>
              <a:rPr lang="el-GR" sz="2000" b="1" dirty="0"/>
              <a:t> (ΧΙ)</a:t>
            </a:r>
          </a:p>
          <a:p>
            <a:r>
              <a:rPr lang="en-US" sz="2000" b="1" dirty="0"/>
              <a:t>Hypoglossal</a:t>
            </a:r>
            <a:r>
              <a:rPr lang="el-GR" sz="2000" b="1" dirty="0"/>
              <a:t> (ΧΙΙ)</a:t>
            </a:r>
          </a:p>
        </p:txBody>
      </p:sp>
      <p:sp>
        <p:nvSpPr>
          <p:cNvPr id="11" name="TextBox 10">
            <a:extLst>
              <a:ext uri="{FF2B5EF4-FFF2-40B4-BE49-F238E27FC236}">
                <a16:creationId xmlns:a16="http://schemas.microsoft.com/office/drawing/2014/main" id="{F9C299DC-2852-71EE-E2E5-73017BC710E4}"/>
              </a:ext>
            </a:extLst>
          </p:cNvPr>
          <p:cNvSpPr txBox="1"/>
          <p:nvPr/>
        </p:nvSpPr>
        <p:spPr>
          <a:xfrm>
            <a:off x="8789898" y="1700317"/>
            <a:ext cx="2519082" cy="1323439"/>
          </a:xfrm>
          <a:prstGeom prst="rect">
            <a:avLst/>
          </a:prstGeom>
          <a:noFill/>
        </p:spPr>
        <p:txBody>
          <a:bodyPr wrap="square" rtlCol="0">
            <a:spAutoFit/>
          </a:bodyPr>
          <a:lstStyle/>
          <a:p>
            <a:r>
              <a:rPr lang="en-US" sz="2000" b="1" dirty="0"/>
              <a:t>Trigeminal </a:t>
            </a:r>
            <a:r>
              <a:rPr lang="el-GR" sz="2000" b="1" dirty="0"/>
              <a:t>(</a:t>
            </a:r>
            <a:r>
              <a:rPr lang="en-US" sz="2000" b="1" dirty="0"/>
              <a:t>V</a:t>
            </a:r>
            <a:r>
              <a:rPr lang="el-GR" sz="2000" b="1" dirty="0"/>
              <a:t>)</a:t>
            </a:r>
          </a:p>
          <a:p>
            <a:r>
              <a:rPr lang="en-US" sz="2000" b="1" dirty="0"/>
              <a:t>Facial</a:t>
            </a:r>
            <a:r>
              <a:rPr lang="el-GR" sz="2000" b="1" dirty="0"/>
              <a:t> (</a:t>
            </a:r>
            <a:r>
              <a:rPr lang="en-US" sz="2000" b="1" dirty="0"/>
              <a:t>VI)</a:t>
            </a:r>
          </a:p>
          <a:p>
            <a:r>
              <a:rPr lang="en-US" sz="2000" b="1" dirty="0"/>
              <a:t>Glossopharyngeal</a:t>
            </a:r>
            <a:r>
              <a:rPr lang="el-GR" sz="2000" b="1" dirty="0"/>
              <a:t> (</a:t>
            </a:r>
            <a:r>
              <a:rPr lang="en-US" sz="2000" b="1" dirty="0"/>
              <a:t>IX)</a:t>
            </a:r>
          </a:p>
          <a:p>
            <a:r>
              <a:rPr lang="en-US" sz="2000" b="1" dirty="0" err="1"/>
              <a:t>Vagus</a:t>
            </a:r>
            <a:r>
              <a:rPr lang="el-GR" sz="2000" b="1" dirty="0"/>
              <a:t> (Χ)</a:t>
            </a:r>
          </a:p>
        </p:txBody>
      </p:sp>
      <p:sp>
        <p:nvSpPr>
          <p:cNvPr id="12" name="Ορθογώνιο 11">
            <a:extLst>
              <a:ext uri="{FF2B5EF4-FFF2-40B4-BE49-F238E27FC236}">
                <a16:creationId xmlns:a16="http://schemas.microsoft.com/office/drawing/2014/main" id="{3C6DBC55-7CFC-1EBC-D6F8-07038528EC78}"/>
              </a:ext>
            </a:extLst>
          </p:cNvPr>
          <p:cNvSpPr/>
          <p:nvPr/>
        </p:nvSpPr>
        <p:spPr>
          <a:xfrm>
            <a:off x="4712869" y="3491893"/>
            <a:ext cx="3122284" cy="2854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t>Sensory fibers that transmit sensation from the skin/mucous membranes and from the viscera (general somatic afferent and general visceral afferent axons, respectively). Fibers that transmit the special senses (sensory fibers).</a:t>
            </a:r>
            <a:endParaRPr lang="el-GR" dirty="0"/>
          </a:p>
        </p:txBody>
      </p:sp>
      <p:sp>
        <p:nvSpPr>
          <p:cNvPr id="13" name="Ορθογώνιο 12">
            <a:extLst>
              <a:ext uri="{FF2B5EF4-FFF2-40B4-BE49-F238E27FC236}">
                <a16:creationId xmlns:a16="http://schemas.microsoft.com/office/drawing/2014/main" id="{125D81E8-95E2-6F69-2D75-EE4D823E97D6}"/>
              </a:ext>
            </a:extLst>
          </p:cNvPr>
          <p:cNvSpPr/>
          <p:nvPr/>
        </p:nvSpPr>
        <p:spPr>
          <a:xfrm>
            <a:off x="8603551" y="4269145"/>
            <a:ext cx="3041602" cy="1299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t>Efferent and afferent fibers</a:t>
            </a:r>
            <a:endParaRPr lang="el-GR" dirty="0"/>
          </a:p>
        </p:txBody>
      </p:sp>
    </p:spTree>
    <p:extLst>
      <p:ext uri="{BB962C8B-B14F-4D97-AF65-F5344CB8AC3E}">
        <p14:creationId xmlns:p14="http://schemas.microsoft.com/office/powerpoint/2010/main" val="886893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anial nerves: Anatomy, names, functions and mnemonics | Kenh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422" y="112889"/>
            <a:ext cx="10769600" cy="667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069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a:extLst>
              <a:ext uri="{FF2B5EF4-FFF2-40B4-BE49-F238E27FC236}">
                <a16:creationId xmlns:a16="http://schemas.microsoft.com/office/drawing/2014/main" id="{3528375D-CA4A-B8D6-48A8-0FBC5C32C5FC}"/>
              </a:ext>
            </a:extLst>
          </p:cNvPr>
          <p:cNvSpPr/>
          <p:nvPr/>
        </p:nvSpPr>
        <p:spPr>
          <a:xfrm>
            <a:off x="595440" y="0"/>
            <a:ext cx="10287553" cy="646331"/>
          </a:xfrm>
          <a:prstGeom prst="rect">
            <a:avLst/>
          </a:prstGeom>
          <a:noFill/>
        </p:spPr>
        <p:txBody>
          <a:bodyPr wrap="square" lIns="91440" tIns="45720" rIns="91440" bIns="45720">
            <a:spAutoFit/>
          </a:bodyPr>
          <a:lstStyle/>
          <a:p>
            <a:r>
              <a:rPr lang="en" sz="3600" b="1" dirty="0">
                <a:solidFill>
                  <a:srgbClr val="C00000"/>
                </a:solidFill>
              </a:rPr>
              <a:t>Cranial Nerves</a:t>
            </a:r>
          </a:p>
        </p:txBody>
      </p:sp>
      <p:grpSp>
        <p:nvGrpSpPr>
          <p:cNvPr id="2" name="Group 1"/>
          <p:cNvGrpSpPr/>
          <p:nvPr/>
        </p:nvGrpSpPr>
        <p:grpSpPr>
          <a:xfrm>
            <a:off x="1174730" y="764089"/>
            <a:ext cx="10562158" cy="5273456"/>
            <a:chOff x="1804307" y="2410150"/>
            <a:chExt cx="9661553" cy="4288884"/>
          </a:xfrm>
        </p:grpSpPr>
        <p:pic>
          <p:nvPicPr>
            <p:cNvPr id="6" name="Εικόνα 5">
              <a:extLst>
                <a:ext uri="{FF2B5EF4-FFF2-40B4-BE49-F238E27FC236}">
                  <a16:creationId xmlns:a16="http://schemas.microsoft.com/office/drawing/2014/main" id="{37830BC0-8CE5-28AB-4081-AC2A1456B58C}"/>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9" name="Ευθεία γραμμή σύνδεσης 8">
              <a:extLst>
                <a:ext uri="{FF2B5EF4-FFF2-40B4-BE49-F238E27FC236}">
                  <a16:creationId xmlns:a16="http://schemas.microsoft.com/office/drawing/2014/main" id="{61913CAB-8CD8-EDA8-7DC3-57D4582812EF}"/>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9184E09F-BB6A-1319-2A25-9DF0F2329247}"/>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19ABAC7A-7575-F6C4-805E-12FCE8D24042}"/>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5673CDA5-0F90-91AB-3EE2-E788D43FC727}"/>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602D981A-EB9F-F7A7-0EF9-518C521AC4FD}"/>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05359AD7-EF52-6820-278E-9DBAF59BAFC9}"/>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52358FA0-75E6-6A24-24D2-CB608AD5F35A}"/>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ED197956-BE79-CAE8-1EA2-04151F427857}"/>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Ευθεία γραμμή σύνδεσης 24">
              <a:extLst>
                <a:ext uri="{FF2B5EF4-FFF2-40B4-BE49-F238E27FC236}">
                  <a16:creationId xmlns:a16="http://schemas.microsoft.com/office/drawing/2014/main" id="{5642288D-E875-CB21-4331-E2942C88C6AC}"/>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a:extLst>
                <a:ext uri="{FF2B5EF4-FFF2-40B4-BE49-F238E27FC236}">
                  <a16:creationId xmlns:a16="http://schemas.microsoft.com/office/drawing/2014/main" id="{4B6491E6-C313-020F-F6E7-75153717A41A}"/>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7150B699-0B69-C37B-CAEA-B0C1F37F04FE}"/>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8CE87917-4C31-AB62-FD89-A29DFBA662B8}"/>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D175FC2-7B98-329F-150C-410BD155946C}"/>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33" name="TextBox 32">
              <a:extLst>
                <a:ext uri="{FF2B5EF4-FFF2-40B4-BE49-F238E27FC236}">
                  <a16:creationId xmlns:a16="http://schemas.microsoft.com/office/drawing/2014/main" id="{57CB720E-CC69-1173-90B1-A18D3041DFC8}"/>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34" name="TextBox 33">
              <a:extLst>
                <a:ext uri="{FF2B5EF4-FFF2-40B4-BE49-F238E27FC236}">
                  <a16:creationId xmlns:a16="http://schemas.microsoft.com/office/drawing/2014/main" id="{C5B575FD-997B-CB85-A222-9C7C4C38A982}"/>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35" name="TextBox 34">
              <a:extLst>
                <a:ext uri="{FF2B5EF4-FFF2-40B4-BE49-F238E27FC236}">
                  <a16:creationId xmlns:a16="http://schemas.microsoft.com/office/drawing/2014/main" id="{D5584210-9DC9-9CB1-477B-F24581B5A7BD}"/>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36" name="TextBox 35">
              <a:extLst>
                <a:ext uri="{FF2B5EF4-FFF2-40B4-BE49-F238E27FC236}">
                  <a16:creationId xmlns:a16="http://schemas.microsoft.com/office/drawing/2014/main" id="{5D759E0D-00B7-3096-80C4-7C1E92C43090}"/>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37" name="TextBox 36">
              <a:extLst>
                <a:ext uri="{FF2B5EF4-FFF2-40B4-BE49-F238E27FC236}">
                  <a16:creationId xmlns:a16="http://schemas.microsoft.com/office/drawing/2014/main" id="{3951DA0F-0B2A-8444-C98D-B427F9BBD6A9}"/>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38" name="TextBox 37">
              <a:extLst>
                <a:ext uri="{FF2B5EF4-FFF2-40B4-BE49-F238E27FC236}">
                  <a16:creationId xmlns:a16="http://schemas.microsoft.com/office/drawing/2014/main" id="{0AA67706-5609-EE81-C997-6CD8F47B009D}"/>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39" name="TextBox 38">
              <a:extLst>
                <a:ext uri="{FF2B5EF4-FFF2-40B4-BE49-F238E27FC236}">
                  <a16:creationId xmlns:a16="http://schemas.microsoft.com/office/drawing/2014/main" id="{18998E28-AE82-F232-6623-574F8CAE1005}"/>
                </a:ext>
              </a:extLst>
            </p:cNvPr>
            <p:cNvSpPr txBox="1"/>
            <p:nvPr/>
          </p:nvSpPr>
          <p:spPr>
            <a:xfrm>
              <a:off x="1804307" y="4803572"/>
              <a:ext cx="2286001" cy="275345"/>
            </a:xfrm>
            <a:prstGeom prst="rect">
              <a:avLst/>
            </a:prstGeom>
            <a:noFill/>
          </p:spPr>
          <p:txBody>
            <a:bodyPr wrap="square" rtlCol="0">
              <a:spAutoFit/>
            </a:bodyPr>
            <a:lstStyle/>
            <a:p>
              <a:r>
                <a:rPr lang="en-US" sz="1600" dirty="0"/>
                <a:t>VIII. Vestibulocochlear n.</a:t>
              </a:r>
              <a:endParaRPr lang="el-GR" sz="1600" dirty="0"/>
            </a:p>
          </p:txBody>
        </p:sp>
        <p:sp>
          <p:nvSpPr>
            <p:cNvPr id="40" name="TextBox 39">
              <a:extLst>
                <a:ext uri="{FF2B5EF4-FFF2-40B4-BE49-F238E27FC236}">
                  <a16:creationId xmlns:a16="http://schemas.microsoft.com/office/drawing/2014/main" id="{B2D21671-8C1D-8B34-9BFC-51C240F723EC}"/>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41" name="TextBox 40">
              <a:extLst>
                <a:ext uri="{FF2B5EF4-FFF2-40B4-BE49-F238E27FC236}">
                  <a16:creationId xmlns:a16="http://schemas.microsoft.com/office/drawing/2014/main" id="{1A1D4ACD-05F9-B175-DDD1-74369B7B32F4}"/>
                </a:ext>
              </a:extLst>
            </p:cNvPr>
            <p:cNvSpPr txBox="1"/>
            <p:nvPr/>
          </p:nvSpPr>
          <p:spPr>
            <a:xfrm>
              <a:off x="1982624" y="5078917"/>
              <a:ext cx="1461247"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42" name="TextBox 41">
              <a:extLst>
                <a:ext uri="{FF2B5EF4-FFF2-40B4-BE49-F238E27FC236}">
                  <a16:creationId xmlns:a16="http://schemas.microsoft.com/office/drawing/2014/main" id="{B94CABFC-61E6-61FE-CF2C-0FD98380129A}"/>
                </a:ext>
              </a:extLst>
            </p:cNvPr>
            <p:cNvSpPr txBox="1"/>
            <p:nvPr/>
          </p:nvSpPr>
          <p:spPr>
            <a:xfrm>
              <a:off x="2096595" y="5477435"/>
              <a:ext cx="1552486"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43" name="TextBox 42">
              <a:extLst>
                <a:ext uri="{FF2B5EF4-FFF2-40B4-BE49-F238E27FC236}">
                  <a16:creationId xmlns:a16="http://schemas.microsoft.com/office/drawing/2014/main" id="{88420C31-EA9D-C708-EE65-491FF4D17C04}"/>
                </a:ext>
              </a:extLst>
            </p:cNvPr>
            <p:cNvSpPr txBox="1"/>
            <p:nvPr/>
          </p:nvSpPr>
          <p:spPr>
            <a:xfrm>
              <a:off x="9091638" y="5149204"/>
              <a:ext cx="2374222"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1070899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9558259C-5FAB-C620-665D-5A1665D649D9}"/>
              </a:ext>
            </a:extLst>
          </p:cNvPr>
          <p:cNvGraphicFramePr>
            <a:graphicFrameLocks noGrp="1"/>
          </p:cNvGraphicFramePr>
          <p:nvPr>
            <p:extLst>
              <p:ext uri="{D42A27DB-BD31-4B8C-83A1-F6EECF244321}">
                <p14:modId xmlns:p14="http://schemas.microsoft.com/office/powerpoint/2010/main" val="3330170872"/>
              </p:ext>
            </p:extLst>
          </p:nvPr>
        </p:nvGraphicFramePr>
        <p:xfrm>
          <a:off x="164124" y="140677"/>
          <a:ext cx="11875476" cy="6599206"/>
        </p:xfrm>
        <a:graphic>
          <a:graphicData uri="http://schemas.openxmlformats.org/drawingml/2006/table">
            <a:tbl>
              <a:tblPr/>
              <a:tblGrid>
                <a:gridCol w="3134290">
                  <a:extLst>
                    <a:ext uri="{9D8B030D-6E8A-4147-A177-3AD203B41FA5}">
                      <a16:colId xmlns:a16="http://schemas.microsoft.com/office/drawing/2014/main" val="2503216025"/>
                    </a:ext>
                  </a:extLst>
                </a:gridCol>
                <a:gridCol w="8741186">
                  <a:extLst>
                    <a:ext uri="{9D8B030D-6E8A-4147-A177-3AD203B41FA5}">
                      <a16:colId xmlns:a16="http://schemas.microsoft.com/office/drawing/2014/main" val="2629131356"/>
                    </a:ext>
                  </a:extLst>
                </a:gridCol>
              </a:tblGrid>
              <a:tr h="414040">
                <a:tc gridSpan="2">
                  <a:txBody>
                    <a:bodyPr/>
                    <a:lstStyle/>
                    <a:p>
                      <a:pPr>
                        <a:buNone/>
                      </a:pPr>
                      <a:r>
                        <a:rPr lang="de-CH" sz="2800" b="1" dirty="0">
                          <a:solidFill>
                            <a:srgbClr val="C00000"/>
                          </a:solidFill>
                        </a:rPr>
                        <a:t>Key </a:t>
                      </a:r>
                      <a:r>
                        <a:rPr lang="de-CH" sz="2800" b="1" dirty="0" err="1">
                          <a:solidFill>
                            <a:srgbClr val="C00000"/>
                          </a:solidFill>
                        </a:rPr>
                        <a:t>points</a:t>
                      </a:r>
                      <a:r>
                        <a:rPr lang="de-CH" sz="2800" b="1" dirty="0">
                          <a:solidFill>
                            <a:srgbClr val="C00000"/>
                          </a:solidFill>
                        </a:rPr>
                        <a:t> </a:t>
                      </a:r>
                      <a:r>
                        <a:rPr lang="de-CH" sz="2800" b="1" dirty="0" err="1">
                          <a:solidFill>
                            <a:srgbClr val="C00000"/>
                          </a:solidFill>
                        </a:rPr>
                        <a:t>about</a:t>
                      </a:r>
                      <a:r>
                        <a:rPr lang="de-CH" sz="2800" b="1" dirty="0">
                          <a:solidFill>
                            <a:srgbClr val="C00000"/>
                          </a:solidFill>
                        </a:rPr>
                        <a:t> cranial nerve </a:t>
                      </a:r>
                      <a:r>
                        <a:rPr lang="de-CH" sz="2800" b="1" dirty="0" err="1">
                          <a:solidFill>
                            <a:srgbClr val="C00000"/>
                          </a:solidFill>
                        </a:rPr>
                        <a:t>modalities</a:t>
                      </a:r>
                      <a:endParaRPr lang="de-CH" sz="2800" b="1" dirty="0">
                        <a:solidFill>
                          <a:srgbClr val="C00000"/>
                        </a:solidFill>
                      </a:endParaRPr>
                    </a:p>
                  </a:txBody>
                  <a:tcPr marL="56773" marR="56773" marT="28386" marB="28386" anchor="ctr">
                    <a:solidFill>
                      <a:srgbClr val="F7F7F7"/>
                    </a:solidFill>
                  </a:tcPr>
                </a:tc>
                <a:tc hMerge="1">
                  <a:txBody>
                    <a:bodyPr/>
                    <a:lstStyle/>
                    <a:p>
                      <a:endParaRPr lang="el-GR"/>
                    </a:p>
                  </a:txBody>
                  <a:tcPr/>
                </a:tc>
                <a:extLst>
                  <a:ext uri="{0D108BD9-81ED-4DB2-BD59-A6C34878D82A}">
                    <a16:rowId xmlns:a16="http://schemas.microsoft.com/office/drawing/2014/main" val="1743389838"/>
                  </a:ext>
                </a:extLst>
              </a:tr>
              <a:tr h="6115714">
                <a:tc>
                  <a:txBody>
                    <a:bodyPr/>
                    <a:lstStyle/>
                    <a:p>
                      <a:pPr fontAlgn="t">
                        <a:buNone/>
                      </a:pPr>
                      <a:r>
                        <a:rPr lang="de-CH" sz="2400" b="1" dirty="0">
                          <a:solidFill>
                            <a:srgbClr val="495354"/>
                          </a:solidFill>
                          <a:effectLst/>
                          <a:latin typeface="PlutoSansMedium"/>
                        </a:rPr>
                        <a:t>Nerve </a:t>
                      </a:r>
                      <a:r>
                        <a:rPr lang="de-CH" sz="2400" b="1" dirty="0" err="1">
                          <a:solidFill>
                            <a:srgbClr val="495354"/>
                          </a:solidFill>
                          <a:effectLst/>
                          <a:latin typeface="PlutoSansMedium"/>
                        </a:rPr>
                        <a:t>fiber</a:t>
                      </a:r>
                      <a:r>
                        <a:rPr lang="de-CH" sz="2400" b="1" dirty="0">
                          <a:solidFill>
                            <a:srgbClr val="495354"/>
                          </a:solidFill>
                          <a:effectLst/>
                          <a:latin typeface="PlutoSansMedium"/>
                        </a:rPr>
                        <a:t> </a:t>
                      </a:r>
                      <a:r>
                        <a:rPr lang="de-CH" sz="2400" b="1" dirty="0" err="1">
                          <a:solidFill>
                            <a:srgbClr val="495354"/>
                          </a:solidFill>
                          <a:effectLst/>
                          <a:latin typeface="PlutoSansMedium"/>
                        </a:rPr>
                        <a:t>terminology</a:t>
                      </a:r>
                      <a:endParaRPr lang="de-CH" sz="2400" b="1" dirty="0">
                        <a:solidFill>
                          <a:srgbClr val="495354"/>
                        </a:solidFill>
                        <a:effectLst/>
                        <a:latin typeface="PlutoSansMedium"/>
                      </a:endParaRPr>
                    </a:p>
                  </a:txBody>
                  <a:tcPr marL="88707" marR="88707" marT="59138" marB="5913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b="1" u="sng" dirty="0">
                          <a:solidFill>
                            <a:srgbClr val="495354"/>
                          </a:solidFill>
                          <a:effectLst/>
                          <a:latin typeface="PlutoSansMedium"/>
                        </a:rPr>
                        <a:t>Efferent (</a:t>
                      </a:r>
                      <a:r>
                        <a:rPr lang="de-CH" sz="2400" b="1" u="sng" dirty="0" err="1">
                          <a:solidFill>
                            <a:srgbClr val="495354"/>
                          </a:solidFill>
                          <a:effectLst/>
                          <a:latin typeface="PlutoSansMedium"/>
                        </a:rPr>
                        <a:t>motor</a:t>
                      </a:r>
                      <a:r>
                        <a:rPr lang="de-CH" sz="2400" b="1" u="sng" dirty="0">
                          <a:solidFill>
                            <a:srgbClr val="495354"/>
                          </a:solidFill>
                          <a:effectLst/>
                          <a:latin typeface="PlutoSansMedium"/>
                        </a:rPr>
                        <a:t>)</a:t>
                      </a:r>
                      <a:br>
                        <a:rPr lang="de-CH" sz="2400" dirty="0">
                          <a:solidFill>
                            <a:srgbClr val="495354"/>
                          </a:solidFill>
                          <a:effectLst/>
                        </a:rPr>
                      </a:br>
                      <a:r>
                        <a:rPr lang="de-CH" sz="2400" dirty="0">
                          <a:solidFill>
                            <a:srgbClr val="495354"/>
                          </a:solidFill>
                          <a:effectLst/>
                        </a:rPr>
                        <a:t>Carries </a:t>
                      </a:r>
                      <a:r>
                        <a:rPr lang="de-CH" sz="2400" dirty="0" err="1">
                          <a:solidFill>
                            <a:srgbClr val="495354"/>
                          </a:solidFill>
                          <a:effectLst/>
                        </a:rPr>
                        <a:t>information</a:t>
                      </a:r>
                      <a:r>
                        <a:rPr lang="de-CH" sz="2400" dirty="0">
                          <a:solidFill>
                            <a:srgbClr val="495354"/>
                          </a:solidFill>
                          <a:effectLst/>
                        </a:rPr>
                        <a:t> </a:t>
                      </a:r>
                      <a:r>
                        <a:rPr lang="de-CH" sz="2400" dirty="0" err="1">
                          <a:solidFill>
                            <a:srgbClr val="495354"/>
                          </a:solidFill>
                          <a:effectLst/>
                        </a:rPr>
                        <a:t>from</a:t>
                      </a:r>
                      <a:r>
                        <a:rPr lang="de-CH" sz="2400" dirty="0">
                          <a:solidFill>
                            <a:srgbClr val="495354"/>
                          </a:solidFill>
                          <a:effectLst/>
                        </a:rPr>
                        <a:t> </a:t>
                      </a:r>
                      <a:r>
                        <a:rPr lang="de-CH" sz="2400" dirty="0" err="1">
                          <a:solidFill>
                            <a:srgbClr val="495354"/>
                          </a:solidFill>
                          <a:effectLst/>
                        </a:rPr>
                        <a:t>the</a:t>
                      </a:r>
                      <a:r>
                        <a:rPr lang="de-CH" sz="2400" dirty="0">
                          <a:solidFill>
                            <a:srgbClr val="495354"/>
                          </a:solidFill>
                          <a:effectLst/>
                        </a:rPr>
                        <a:t> </a:t>
                      </a:r>
                      <a:r>
                        <a:rPr lang="de-CH" sz="2400" dirty="0" err="1">
                          <a:solidFill>
                            <a:srgbClr val="495354"/>
                          </a:solidFill>
                          <a:effectLst/>
                        </a:rPr>
                        <a:t>brain</a:t>
                      </a:r>
                      <a:r>
                        <a:rPr lang="de-CH" sz="2400" dirty="0">
                          <a:solidFill>
                            <a:srgbClr val="495354"/>
                          </a:solidFill>
                          <a:effectLst/>
                        </a:rPr>
                        <a:t> </a:t>
                      </a:r>
                      <a:r>
                        <a:rPr lang="de-CH" sz="2400" dirty="0" err="1">
                          <a:solidFill>
                            <a:srgbClr val="495354"/>
                          </a:solidFill>
                          <a:effectLst/>
                        </a:rPr>
                        <a:t>to</a:t>
                      </a:r>
                      <a:r>
                        <a:rPr lang="de-CH" sz="2400" dirty="0">
                          <a:solidFill>
                            <a:srgbClr val="495354"/>
                          </a:solidFill>
                          <a:effectLst/>
                        </a:rPr>
                        <a:t> </a:t>
                      </a:r>
                      <a:r>
                        <a:rPr lang="de-CH" sz="2400" dirty="0" err="1">
                          <a:solidFill>
                            <a:srgbClr val="495354"/>
                          </a:solidFill>
                          <a:effectLst/>
                        </a:rPr>
                        <a:t>the</a:t>
                      </a:r>
                      <a:r>
                        <a:rPr lang="de-CH" sz="2400" dirty="0">
                          <a:solidFill>
                            <a:srgbClr val="495354"/>
                          </a:solidFill>
                          <a:effectLst/>
                        </a:rPr>
                        <a:t> </a:t>
                      </a:r>
                      <a:r>
                        <a:rPr lang="de-CH" sz="2400" dirty="0" err="1">
                          <a:solidFill>
                            <a:srgbClr val="495354"/>
                          </a:solidFill>
                          <a:effectLst/>
                        </a:rPr>
                        <a:t>periphery</a:t>
                      </a:r>
                      <a:br>
                        <a:rPr lang="de-CH" sz="2400" b="0" dirty="0">
                          <a:solidFill>
                            <a:srgbClr val="495354"/>
                          </a:solidFill>
                          <a:effectLst/>
                          <a:latin typeface="PlutoSansMedium"/>
                        </a:rPr>
                      </a:br>
                      <a:r>
                        <a:rPr lang="de-CH" sz="2400" b="1" u="sng" dirty="0">
                          <a:solidFill>
                            <a:srgbClr val="495354"/>
                          </a:solidFill>
                          <a:effectLst/>
                          <a:latin typeface="PlutoSansMedium"/>
                        </a:rPr>
                        <a:t>Afferent (</a:t>
                      </a:r>
                      <a:r>
                        <a:rPr lang="de-CH" sz="2400" b="1" u="sng" dirty="0" err="1">
                          <a:solidFill>
                            <a:srgbClr val="495354"/>
                          </a:solidFill>
                          <a:effectLst/>
                          <a:latin typeface="PlutoSansMedium"/>
                        </a:rPr>
                        <a:t>sensory</a:t>
                      </a:r>
                      <a:r>
                        <a:rPr lang="de-CH" sz="2400" b="1" u="sng" dirty="0">
                          <a:solidFill>
                            <a:srgbClr val="495354"/>
                          </a:solidFill>
                          <a:effectLst/>
                          <a:latin typeface="PlutoSansMedium"/>
                        </a:rPr>
                        <a:t>)</a:t>
                      </a:r>
                      <a:br>
                        <a:rPr lang="de-CH" sz="2400" dirty="0">
                          <a:solidFill>
                            <a:srgbClr val="495354"/>
                          </a:solidFill>
                          <a:effectLst/>
                        </a:rPr>
                      </a:br>
                      <a:r>
                        <a:rPr lang="de-CH" sz="2400" dirty="0">
                          <a:solidFill>
                            <a:srgbClr val="495354"/>
                          </a:solidFill>
                          <a:effectLst/>
                        </a:rPr>
                        <a:t>Carries </a:t>
                      </a:r>
                      <a:r>
                        <a:rPr lang="de-CH" sz="2400" dirty="0" err="1">
                          <a:solidFill>
                            <a:srgbClr val="495354"/>
                          </a:solidFill>
                          <a:effectLst/>
                        </a:rPr>
                        <a:t>information</a:t>
                      </a:r>
                      <a:r>
                        <a:rPr lang="de-CH" sz="2400" dirty="0">
                          <a:solidFill>
                            <a:srgbClr val="495354"/>
                          </a:solidFill>
                          <a:effectLst/>
                        </a:rPr>
                        <a:t> </a:t>
                      </a:r>
                      <a:r>
                        <a:rPr lang="de-CH" sz="2400" dirty="0" err="1">
                          <a:solidFill>
                            <a:srgbClr val="495354"/>
                          </a:solidFill>
                          <a:effectLst/>
                        </a:rPr>
                        <a:t>from</a:t>
                      </a:r>
                      <a:r>
                        <a:rPr lang="de-CH" sz="2400" dirty="0">
                          <a:solidFill>
                            <a:srgbClr val="495354"/>
                          </a:solidFill>
                          <a:effectLst/>
                        </a:rPr>
                        <a:t> </a:t>
                      </a:r>
                      <a:r>
                        <a:rPr lang="de-CH" sz="2400" dirty="0" err="1">
                          <a:solidFill>
                            <a:srgbClr val="495354"/>
                          </a:solidFill>
                          <a:effectLst/>
                        </a:rPr>
                        <a:t>the</a:t>
                      </a:r>
                      <a:r>
                        <a:rPr lang="de-CH" sz="2400" dirty="0">
                          <a:solidFill>
                            <a:srgbClr val="495354"/>
                          </a:solidFill>
                          <a:effectLst/>
                        </a:rPr>
                        <a:t> </a:t>
                      </a:r>
                      <a:r>
                        <a:rPr lang="de-CH" sz="2400" dirty="0" err="1">
                          <a:solidFill>
                            <a:srgbClr val="495354"/>
                          </a:solidFill>
                          <a:effectLst/>
                        </a:rPr>
                        <a:t>periphery</a:t>
                      </a:r>
                      <a:r>
                        <a:rPr lang="de-CH" sz="2400" dirty="0">
                          <a:solidFill>
                            <a:srgbClr val="495354"/>
                          </a:solidFill>
                          <a:effectLst/>
                        </a:rPr>
                        <a:t> </a:t>
                      </a:r>
                      <a:r>
                        <a:rPr lang="de-CH" sz="2400" dirty="0" err="1">
                          <a:solidFill>
                            <a:srgbClr val="495354"/>
                          </a:solidFill>
                          <a:effectLst/>
                        </a:rPr>
                        <a:t>to</a:t>
                      </a:r>
                      <a:r>
                        <a:rPr lang="de-CH" sz="2400" dirty="0">
                          <a:solidFill>
                            <a:srgbClr val="495354"/>
                          </a:solidFill>
                          <a:effectLst/>
                        </a:rPr>
                        <a:t> </a:t>
                      </a:r>
                      <a:r>
                        <a:rPr lang="de-CH" sz="2400" dirty="0" err="1">
                          <a:solidFill>
                            <a:srgbClr val="495354"/>
                          </a:solidFill>
                          <a:effectLst/>
                        </a:rPr>
                        <a:t>the</a:t>
                      </a:r>
                      <a:r>
                        <a:rPr lang="de-CH" sz="2400" dirty="0">
                          <a:solidFill>
                            <a:srgbClr val="495354"/>
                          </a:solidFill>
                          <a:effectLst/>
                        </a:rPr>
                        <a:t> </a:t>
                      </a:r>
                      <a:r>
                        <a:rPr lang="de-CH" sz="2400" dirty="0" err="1">
                          <a:solidFill>
                            <a:srgbClr val="495354"/>
                          </a:solidFill>
                          <a:effectLst/>
                        </a:rPr>
                        <a:t>brain</a:t>
                      </a:r>
                      <a:br>
                        <a:rPr lang="de-CH" sz="2400" b="0" dirty="0">
                          <a:solidFill>
                            <a:srgbClr val="495354"/>
                          </a:solidFill>
                          <a:effectLst/>
                          <a:latin typeface="PlutoSansMedium"/>
                        </a:rPr>
                      </a:br>
                      <a:r>
                        <a:rPr lang="de-CH" sz="2400" b="1" u="sng" dirty="0">
                          <a:solidFill>
                            <a:srgbClr val="495354"/>
                          </a:solidFill>
                          <a:effectLst/>
                          <a:latin typeface="PlutoSansMedium"/>
                        </a:rPr>
                        <a:t>Mixed</a:t>
                      </a:r>
                      <a:br>
                        <a:rPr lang="de-CH" sz="2400" dirty="0">
                          <a:solidFill>
                            <a:srgbClr val="495354"/>
                          </a:solidFill>
                          <a:effectLst/>
                        </a:rPr>
                      </a:br>
                      <a:r>
                        <a:rPr lang="de-CH" sz="2400" dirty="0">
                          <a:solidFill>
                            <a:srgbClr val="495354"/>
                          </a:solidFill>
                          <a:effectLst/>
                        </a:rPr>
                        <a:t>Carries </a:t>
                      </a:r>
                      <a:r>
                        <a:rPr lang="de-CH" sz="2400" dirty="0" err="1">
                          <a:solidFill>
                            <a:srgbClr val="495354"/>
                          </a:solidFill>
                          <a:effectLst/>
                        </a:rPr>
                        <a:t>information</a:t>
                      </a:r>
                      <a:r>
                        <a:rPr lang="de-CH" sz="2400" dirty="0">
                          <a:solidFill>
                            <a:srgbClr val="495354"/>
                          </a:solidFill>
                          <a:effectLst/>
                        </a:rPr>
                        <a:t> </a:t>
                      </a:r>
                      <a:r>
                        <a:rPr lang="de-CH" sz="2400" dirty="0" err="1">
                          <a:solidFill>
                            <a:srgbClr val="495354"/>
                          </a:solidFill>
                          <a:effectLst/>
                        </a:rPr>
                        <a:t>both</a:t>
                      </a:r>
                      <a:r>
                        <a:rPr lang="de-CH" sz="2400" dirty="0">
                          <a:solidFill>
                            <a:srgbClr val="495354"/>
                          </a:solidFill>
                          <a:effectLst/>
                        </a:rPr>
                        <a:t> </a:t>
                      </a:r>
                      <a:r>
                        <a:rPr lang="de-CH" sz="2400" dirty="0" err="1">
                          <a:solidFill>
                            <a:srgbClr val="495354"/>
                          </a:solidFill>
                          <a:effectLst/>
                        </a:rPr>
                        <a:t>ways</a:t>
                      </a:r>
                      <a:br>
                        <a:rPr lang="de-CH" sz="2400" b="0" dirty="0">
                          <a:solidFill>
                            <a:srgbClr val="495354"/>
                          </a:solidFill>
                          <a:effectLst/>
                          <a:latin typeface="PlutoSansMedium"/>
                        </a:rPr>
                      </a:br>
                      <a:r>
                        <a:rPr lang="de-CH" sz="2400" b="1" u="sng" dirty="0">
                          <a:solidFill>
                            <a:srgbClr val="495354"/>
                          </a:solidFill>
                          <a:effectLst/>
                          <a:latin typeface="PlutoSansMedium"/>
                        </a:rPr>
                        <a:t>Special</a:t>
                      </a:r>
                      <a:br>
                        <a:rPr lang="de-CH" sz="2400" dirty="0">
                          <a:solidFill>
                            <a:srgbClr val="495354"/>
                          </a:solidFill>
                          <a:effectLst/>
                        </a:rPr>
                      </a:br>
                      <a:r>
                        <a:rPr lang="de-CH" sz="2400" dirty="0">
                          <a:solidFill>
                            <a:srgbClr val="495354"/>
                          </a:solidFill>
                          <a:effectLst/>
                        </a:rPr>
                        <a:t>Carries </a:t>
                      </a:r>
                      <a:r>
                        <a:rPr lang="de-CH" sz="2400" dirty="0" err="1">
                          <a:solidFill>
                            <a:srgbClr val="495354"/>
                          </a:solidFill>
                          <a:effectLst/>
                        </a:rPr>
                        <a:t>information</a:t>
                      </a:r>
                      <a:r>
                        <a:rPr lang="de-CH" sz="2400" dirty="0">
                          <a:solidFill>
                            <a:srgbClr val="495354"/>
                          </a:solidFill>
                          <a:effectLst/>
                        </a:rPr>
                        <a:t> </a:t>
                      </a:r>
                      <a:r>
                        <a:rPr lang="de-CH" sz="2400" dirty="0" err="1">
                          <a:solidFill>
                            <a:srgbClr val="495354"/>
                          </a:solidFill>
                          <a:effectLst/>
                        </a:rPr>
                        <a:t>from</a:t>
                      </a:r>
                      <a:r>
                        <a:rPr lang="de-CH" sz="2400" dirty="0">
                          <a:solidFill>
                            <a:srgbClr val="495354"/>
                          </a:solidFill>
                          <a:effectLst/>
                        </a:rPr>
                        <a:t>/</a:t>
                      </a:r>
                      <a:r>
                        <a:rPr lang="de-CH" sz="2400" dirty="0" err="1">
                          <a:solidFill>
                            <a:srgbClr val="495354"/>
                          </a:solidFill>
                          <a:effectLst/>
                        </a:rPr>
                        <a:t>to</a:t>
                      </a:r>
                      <a:r>
                        <a:rPr lang="de-CH" sz="2400" dirty="0">
                          <a:solidFill>
                            <a:srgbClr val="495354"/>
                          </a:solidFill>
                          <a:effectLst/>
                        </a:rPr>
                        <a:t> </a:t>
                      </a:r>
                      <a:r>
                        <a:rPr lang="de-CH" sz="2400" dirty="0" err="1">
                          <a:solidFill>
                            <a:srgbClr val="495354"/>
                          </a:solidFill>
                          <a:effectLst/>
                        </a:rPr>
                        <a:t>the</a:t>
                      </a:r>
                      <a:r>
                        <a:rPr lang="de-CH" sz="2400" dirty="0">
                          <a:solidFill>
                            <a:srgbClr val="495354"/>
                          </a:solidFill>
                          <a:effectLst/>
                        </a:rPr>
                        <a:t> </a:t>
                      </a:r>
                      <a:r>
                        <a:rPr lang="de-CH" sz="2400" dirty="0" err="1">
                          <a:solidFill>
                            <a:srgbClr val="495354"/>
                          </a:solidFill>
                          <a:effectLst/>
                        </a:rPr>
                        <a:t>special</a:t>
                      </a:r>
                      <a:r>
                        <a:rPr lang="de-CH" sz="2400" dirty="0">
                          <a:solidFill>
                            <a:srgbClr val="495354"/>
                          </a:solidFill>
                          <a:effectLst/>
                        </a:rPr>
                        <a:t> </a:t>
                      </a:r>
                      <a:r>
                        <a:rPr lang="de-CH" sz="2400" dirty="0" err="1">
                          <a:solidFill>
                            <a:srgbClr val="495354"/>
                          </a:solidFill>
                          <a:effectLst/>
                        </a:rPr>
                        <a:t>senses</a:t>
                      </a:r>
                      <a:r>
                        <a:rPr lang="de-CH" sz="2400" dirty="0">
                          <a:solidFill>
                            <a:srgbClr val="495354"/>
                          </a:solidFill>
                          <a:effectLst/>
                        </a:rPr>
                        <a:t> (</a:t>
                      </a:r>
                      <a:r>
                        <a:rPr lang="de-CH" sz="2400" dirty="0" err="1">
                          <a:solidFill>
                            <a:srgbClr val="495354"/>
                          </a:solidFill>
                          <a:effectLst/>
                        </a:rPr>
                        <a:t>vision</a:t>
                      </a:r>
                      <a:r>
                        <a:rPr lang="de-CH" sz="2400" dirty="0">
                          <a:solidFill>
                            <a:srgbClr val="495354"/>
                          </a:solidFill>
                          <a:effectLst/>
                        </a:rPr>
                        <a:t>, </a:t>
                      </a:r>
                      <a:r>
                        <a:rPr lang="de-CH" sz="2400" dirty="0" err="1">
                          <a:solidFill>
                            <a:srgbClr val="495354"/>
                          </a:solidFill>
                          <a:effectLst/>
                        </a:rPr>
                        <a:t>smell</a:t>
                      </a:r>
                      <a:r>
                        <a:rPr lang="de-CH" sz="2400" dirty="0">
                          <a:solidFill>
                            <a:srgbClr val="495354"/>
                          </a:solidFill>
                          <a:effectLst/>
                        </a:rPr>
                        <a:t>, taste, </a:t>
                      </a:r>
                      <a:r>
                        <a:rPr lang="de-CH" sz="2400" dirty="0" err="1">
                          <a:solidFill>
                            <a:srgbClr val="495354"/>
                          </a:solidFill>
                          <a:effectLst/>
                        </a:rPr>
                        <a:t>hearing</a:t>
                      </a:r>
                      <a:r>
                        <a:rPr lang="de-CH" sz="2400" dirty="0">
                          <a:solidFill>
                            <a:srgbClr val="495354"/>
                          </a:solidFill>
                          <a:effectLst/>
                        </a:rPr>
                        <a:t> and </a:t>
                      </a:r>
                      <a:r>
                        <a:rPr lang="de-CH" sz="2400" dirty="0" err="1">
                          <a:solidFill>
                            <a:srgbClr val="495354"/>
                          </a:solidFill>
                          <a:effectLst/>
                        </a:rPr>
                        <a:t>balance</a:t>
                      </a:r>
                      <a:r>
                        <a:rPr lang="de-CH" sz="2400" dirty="0">
                          <a:solidFill>
                            <a:srgbClr val="495354"/>
                          </a:solidFill>
                          <a:effectLst/>
                        </a:rPr>
                        <a:t>)</a:t>
                      </a:r>
                      <a:br>
                        <a:rPr lang="de-CH" sz="2400" b="0" dirty="0">
                          <a:solidFill>
                            <a:srgbClr val="495354"/>
                          </a:solidFill>
                          <a:effectLst/>
                          <a:latin typeface="PlutoSansMedium"/>
                        </a:rPr>
                      </a:br>
                      <a:r>
                        <a:rPr lang="de-CH" sz="2400" b="1" u="sng" dirty="0">
                          <a:solidFill>
                            <a:srgbClr val="495354"/>
                          </a:solidFill>
                          <a:effectLst/>
                          <a:latin typeface="PlutoSansMedium"/>
                        </a:rPr>
                        <a:t>General</a:t>
                      </a:r>
                      <a:br>
                        <a:rPr lang="de-CH" sz="2400" dirty="0">
                          <a:solidFill>
                            <a:srgbClr val="495354"/>
                          </a:solidFill>
                          <a:effectLst/>
                        </a:rPr>
                      </a:br>
                      <a:r>
                        <a:rPr lang="de-CH" sz="2400" dirty="0">
                          <a:solidFill>
                            <a:srgbClr val="495354"/>
                          </a:solidFill>
                          <a:effectLst/>
                        </a:rPr>
                        <a:t>Carries </a:t>
                      </a:r>
                      <a:r>
                        <a:rPr lang="de-CH" sz="2400" dirty="0" err="1">
                          <a:solidFill>
                            <a:srgbClr val="495354"/>
                          </a:solidFill>
                          <a:effectLst/>
                        </a:rPr>
                        <a:t>information</a:t>
                      </a:r>
                      <a:r>
                        <a:rPr lang="de-CH" sz="2400" dirty="0">
                          <a:solidFill>
                            <a:srgbClr val="495354"/>
                          </a:solidFill>
                          <a:effectLst/>
                        </a:rPr>
                        <a:t> </a:t>
                      </a:r>
                      <a:r>
                        <a:rPr lang="de-CH" sz="2400" dirty="0" err="1">
                          <a:solidFill>
                            <a:srgbClr val="495354"/>
                          </a:solidFill>
                          <a:effectLst/>
                        </a:rPr>
                        <a:t>from</a:t>
                      </a:r>
                      <a:r>
                        <a:rPr lang="de-CH" sz="2400" dirty="0">
                          <a:solidFill>
                            <a:srgbClr val="495354"/>
                          </a:solidFill>
                          <a:effectLst/>
                        </a:rPr>
                        <a:t>/</a:t>
                      </a:r>
                      <a:r>
                        <a:rPr lang="de-CH" sz="2400" dirty="0" err="1">
                          <a:solidFill>
                            <a:srgbClr val="495354"/>
                          </a:solidFill>
                          <a:effectLst/>
                        </a:rPr>
                        <a:t>to</a:t>
                      </a:r>
                      <a:r>
                        <a:rPr lang="de-CH" sz="2400" dirty="0">
                          <a:solidFill>
                            <a:srgbClr val="495354"/>
                          </a:solidFill>
                          <a:effectLst/>
                        </a:rPr>
                        <a:t> </a:t>
                      </a:r>
                      <a:r>
                        <a:rPr lang="de-CH" sz="2400" dirty="0" err="1">
                          <a:solidFill>
                            <a:srgbClr val="495354"/>
                          </a:solidFill>
                          <a:effectLst/>
                        </a:rPr>
                        <a:t>any</a:t>
                      </a:r>
                      <a:r>
                        <a:rPr lang="de-CH" sz="2400" dirty="0">
                          <a:solidFill>
                            <a:srgbClr val="495354"/>
                          </a:solidFill>
                          <a:effectLst/>
                        </a:rPr>
                        <a:t> </a:t>
                      </a:r>
                      <a:r>
                        <a:rPr lang="de-CH" sz="2400" dirty="0" err="1">
                          <a:solidFill>
                            <a:srgbClr val="495354"/>
                          </a:solidFill>
                          <a:effectLst/>
                        </a:rPr>
                        <a:t>other</a:t>
                      </a:r>
                      <a:r>
                        <a:rPr lang="de-CH" sz="2400" dirty="0">
                          <a:solidFill>
                            <a:srgbClr val="495354"/>
                          </a:solidFill>
                          <a:effectLst/>
                        </a:rPr>
                        <a:t> </a:t>
                      </a:r>
                      <a:r>
                        <a:rPr lang="de-CH" sz="2400" dirty="0" err="1">
                          <a:solidFill>
                            <a:srgbClr val="495354"/>
                          </a:solidFill>
                          <a:effectLst/>
                        </a:rPr>
                        <a:t>part</a:t>
                      </a:r>
                      <a:r>
                        <a:rPr lang="de-CH" sz="2400" dirty="0">
                          <a:solidFill>
                            <a:srgbClr val="495354"/>
                          </a:solidFill>
                          <a:effectLst/>
                        </a:rPr>
                        <a:t> </a:t>
                      </a:r>
                      <a:r>
                        <a:rPr lang="de-CH" sz="2400" dirty="0" err="1">
                          <a:solidFill>
                            <a:srgbClr val="495354"/>
                          </a:solidFill>
                          <a:effectLst/>
                        </a:rPr>
                        <a:t>of</a:t>
                      </a:r>
                      <a:r>
                        <a:rPr lang="de-CH" sz="2400" dirty="0">
                          <a:solidFill>
                            <a:srgbClr val="495354"/>
                          </a:solidFill>
                          <a:effectLst/>
                        </a:rPr>
                        <a:t> </a:t>
                      </a:r>
                      <a:r>
                        <a:rPr lang="de-CH" sz="2400" dirty="0" err="1">
                          <a:solidFill>
                            <a:srgbClr val="495354"/>
                          </a:solidFill>
                          <a:effectLst/>
                        </a:rPr>
                        <a:t>the</a:t>
                      </a:r>
                      <a:r>
                        <a:rPr lang="de-CH" sz="2400" dirty="0">
                          <a:solidFill>
                            <a:srgbClr val="495354"/>
                          </a:solidFill>
                          <a:effectLst/>
                        </a:rPr>
                        <a:t> </a:t>
                      </a:r>
                      <a:r>
                        <a:rPr lang="de-CH" sz="2400" dirty="0" err="1">
                          <a:solidFill>
                            <a:srgbClr val="495354"/>
                          </a:solidFill>
                          <a:effectLst/>
                        </a:rPr>
                        <a:t>body</a:t>
                      </a:r>
                      <a:r>
                        <a:rPr lang="de-CH" sz="2400" dirty="0">
                          <a:solidFill>
                            <a:srgbClr val="495354"/>
                          </a:solidFill>
                          <a:effectLst/>
                        </a:rPr>
                        <a:t>, </a:t>
                      </a:r>
                      <a:r>
                        <a:rPr lang="de-CH" sz="2400" dirty="0" err="1">
                          <a:solidFill>
                            <a:srgbClr val="495354"/>
                          </a:solidFill>
                          <a:effectLst/>
                        </a:rPr>
                        <a:t>except</a:t>
                      </a:r>
                      <a:r>
                        <a:rPr lang="de-CH" sz="2400" dirty="0">
                          <a:solidFill>
                            <a:srgbClr val="495354"/>
                          </a:solidFill>
                          <a:effectLst/>
                        </a:rPr>
                        <a:t> </a:t>
                      </a:r>
                      <a:r>
                        <a:rPr lang="de-CH" sz="2400" dirty="0" err="1">
                          <a:solidFill>
                            <a:srgbClr val="495354"/>
                          </a:solidFill>
                          <a:effectLst/>
                        </a:rPr>
                        <a:t>the</a:t>
                      </a:r>
                      <a:r>
                        <a:rPr lang="de-CH" sz="2400" dirty="0">
                          <a:solidFill>
                            <a:srgbClr val="495354"/>
                          </a:solidFill>
                          <a:effectLst/>
                        </a:rPr>
                        <a:t> </a:t>
                      </a:r>
                      <a:r>
                        <a:rPr lang="de-CH" sz="2400" dirty="0" err="1">
                          <a:solidFill>
                            <a:srgbClr val="495354"/>
                          </a:solidFill>
                          <a:effectLst/>
                        </a:rPr>
                        <a:t>special</a:t>
                      </a:r>
                      <a:r>
                        <a:rPr lang="de-CH" sz="2400" dirty="0">
                          <a:solidFill>
                            <a:srgbClr val="495354"/>
                          </a:solidFill>
                          <a:effectLst/>
                        </a:rPr>
                        <a:t> </a:t>
                      </a:r>
                      <a:r>
                        <a:rPr lang="de-CH" sz="2400" dirty="0" err="1">
                          <a:solidFill>
                            <a:srgbClr val="495354"/>
                          </a:solidFill>
                          <a:effectLst/>
                        </a:rPr>
                        <a:t>senses</a:t>
                      </a:r>
                      <a:br>
                        <a:rPr lang="de-CH" sz="2400" b="0" dirty="0">
                          <a:solidFill>
                            <a:srgbClr val="495354"/>
                          </a:solidFill>
                          <a:effectLst/>
                          <a:latin typeface="PlutoSansMedium"/>
                        </a:rPr>
                      </a:br>
                      <a:r>
                        <a:rPr lang="de-CH" sz="2400" b="1" u="sng" dirty="0" err="1">
                          <a:solidFill>
                            <a:srgbClr val="495354"/>
                          </a:solidFill>
                          <a:effectLst/>
                          <a:latin typeface="PlutoSansMedium"/>
                        </a:rPr>
                        <a:t>Somatic</a:t>
                      </a:r>
                      <a:br>
                        <a:rPr lang="de-CH" sz="2400" dirty="0">
                          <a:solidFill>
                            <a:srgbClr val="495354"/>
                          </a:solidFill>
                          <a:effectLst/>
                        </a:rPr>
                      </a:br>
                      <a:r>
                        <a:rPr lang="de-CH" sz="2400" dirty="0">
                          <a:solidFill>
                            <a:srgbClr val="495354"/>
                          </a:solidFill>
                          <a:effectLst/>
                        </a:rPr>
                        <a:t>Carries </a:t>
                      </a:r>
                      <a:r>
                        <a:rPr lang="de-CH" sz="2400" dirty="0" err="1">
                          <a:solidFill>
                            <a:srgbClr val="495354"/>
                          </a:solidFill>
                          <a:effectLst/>
                        </a:rPr>
                        <a:t>information</a:t>
                      </a:r>
                      <a:r>
                        <a:rPr lang="de-CH" sz="2400" dirty="0">
                          <a:solidFill>
                            <a:srgbClr val="495354"/>
                          </a:solidFill>
                          <a:effectLst/>
                        </a:rPr>
                        <a:t> </a:t>
                      </a:r>
                      <a:r>
                        <a:rPr lang="de-CH" sz="2400" dirty="0" err="1">
                          <a:solidFill>
                            <a:srgbClr val="495354"/>
                          </a:solidFill>
                          <a:effectLst/>
                        </a:rPr>
                        <a:t>to</a:t>
                      </a:r>
                      <a:r>
                        <a:rPr lang="de-CH" sz="2400" dirty="0">
                          <a:solidFill>
                            <a:srgbClr val="495354"/>
                          </a:solidFill>
                          <a:effectLst/>
                        </a:rPr>
                        <a:t>/</a:t>
                      </a:r>
                      <a:r>
                        <a:rPr lang="de-CH" sz="2400" dirty="0" err="1">
                          <a:solidFill>
                            <a:srgbClr val="495354"/>
                          </a:solidFill>
                          <a:effectLst/>
                        </a:rPr>
                        <a:t>from</a:t>
                      </a:r>
                      <a:r>
                        <a:rPr lang="de-CH" sz="2400" dirty="0">
                          <a:solidFill>
                            <a:srgbClr val="495354"/>
                          </a:solidFill>
                          <a:effectLst/>
                        </a:rPr>
                        <a:t> </a:t>
                      </a:r>
                      <a:r>
                        <a:rPr lang="de-CH" sz="2400" dirty="0" err="1">
                          <a:solidFill>
                            <a:srgbClr val="495354"/>
                          </a:solidFill>
                          <a:effectLst/>
                        </a:rPr>
                        <a:t>the</a:t>
                      </a:r>
                      <a:r>
                        <a:rPr lang="de-CH" sz="2400" dirty="0">
                          <a:solidFill>
                            <a:srgbClr val="495354"/>
                          </a:solidFill>
                          <a:effectLst/>
                        </a:rPr>
                        <a:t> </a:t>
                      </a:r>
                      <a:r>
                        <a:rPr lang="de-CH" sz="2400" dirty="0" err="1">
                          <a:solidFill>
                            <a:srgbClr val="495354"/>
                          </a:solidFill>
                          <a:effectLst/>
                        </a:rPr>
                        <a:t>skin</a:t>
                      </a:r>
                      <a:r>
                        <a:rPr lang="de-CH" sz="2400" dirty="0">
                          <a:solidFill>
                            <a:srgbClr val="495354"/>
                          </a:solidFill>
                          <a:effectLst/>
                        </a:rPr>
                        <a:t> </a:t>
                      </a:r>
                      <a:r>
                        <a:rPr lang="de-CH" sz="2400" dirty="0" err="1">
                          <a:solidFill>
                            <a:srgbClr val="495354"/>
                          </a:solidFill>
                          <a:effectLst/>
                        </a:rPr>
                        <a:t>or</a:t>
                      </a:r>
                      <a:r>
                        <a:rPr lang="de-CH" sz="2400" dirty="0">
                          <a:solidFill>
                            <a:srgbClr val="495354"/>
                          </a:solidFill>
                          <a:effectLst/>
                        </a:rPr>
                        <a:t> </a:t>
                      </a:r>
                      <a:r>
                        <a:rPr lang="de-CH" sz="2400" dirty="0" err="1">
                          <a:solidFill>
                            <a:srgbClr val="495354"/>
                          </a:solidFill>
                          <a:effectLst/>
                        </a:rPr>
                        <a:t>skeletal</a:t>
                      </a:r>
                      <a:r>
                        <a:rPr lang="de-CH" sz="2400" dirty="0">
                          <a:solidFill>
                            <a:srgbClr val="495354"/>
                          </a:solidFill>
                          <a:effectLst/>
                        </a:rPr>
                        <a:t> </a:t>
                      </a:r>
                      <a:r>
                        <a:rPr lang="de-CH" sz="2400" dirty="0" err="1">
                          <a:solidFill>
                            <a:srgbClr val="495354"/>
                          </a:solidFill>
                          <a:effectLst/>
                        </a:rPr>
                        <a:t>muscles</a:t>
                      </a:r>
                      <a:br>
                        <a:rPr lang="de-CH" sz="2400" b="0" dirty="0">
                          <a:solidFill>
                            <a:srgbClr val="495354"/>
                          </a:solidFill>
                          <a:effectLst/>
                          <a:latin typeface="PlutoSansMedium"/>
                        </a:rPr>
                      </a:br>
                      <a:r>
                        <a:rPr lang="de-CH" sz="2400" b="1" u="sng" dirty="0" err="1">
                          <a:solidFill>
                            <a:srgbClr val="495354"/>
                          </a:solidFill>
                          <a:effectLst/>
                          <a:latin typeface="PlutoSansMedium"/>
                        </a:rPr>
                        <a:t>Visceral</a:t>
                      </a:r>
                      <a:br>
                        <a:rPr lang="de-CH" sz="2400" dirty="0">
                          <a:solidFill>
                            <a:srgbClr val="495354"/>
                          </a:solidFill>
                          <a:effectLst/>
                        </a:rPr>
                      </a:br>
                      <a:r>
                        <a:rPr lang="de-CH" sz="2400" dirty="0">
                          <a:solidFill>
                            <a:srgbClr val="495354"/>
                          </a:solidFill>
                          <a:effectLst/>
                        </a:rPr>
                        <a:t>Carries </a:t>
                      </a:r>
                      <a:r>
                        <a:rPr lang="de-CH" sz="2400" dirty="0" err="1">
                          <a:solidFill>
                            <a:srgbClr val="495354"/>
                          </a:solidFill>
                          <a:effectLst/>
                        </a:rPr>
                        <a:t>information</a:t>
                      </a:r>
                      <a:r>
                        <a:rPr lang="de-CH" sz="2400" dirty="0">
                          <a:solidFill>
                            <a:srgbClr val="495354"/>
                          </a:solidFill>
                          <a:effectLst/>
                        </a:rPr>
                        <a:t> </a:t>
                      </a:r>
                      <a:r>
                        <a:rPr lang="de-CH" sz="2400" dirty="0" err="1">
                          <a:solidFill>
                            <a:srgbClr val="495354"/>
                          </a:solidFill>
                          <a:effectLst/>
                        </a:rPr>
                        <a:t>to</a:t>
                      </a:r>
                      <a:r>
                        <a:rPr lang="de-CH" sz="2400" dirty="0">
                          <a:solidFill>
                            <a:srgbClr val="495354"/>
                          </a:solidFill>
                          <a:effectLst/>
                        </a:rPr>
                        <a:t>/</a:t>
                      </a:r>
                      <a:r>
                        <a:rPr lang="de-CH" sz="2400" dirty="0" err="1">
                          <a:solidFill>
                            <a:srgbClr val="495354"/>
                          </a:solidFill>
                          <a:effectLst/>
                        </a:rPr>
                        <a:t>from</a:t>
                      </a:r>
                      <a:r>
                        <a:rPr lang="de-CH" sz="2400" dirty="0">
                          <a:solidFill>
                            <a:srgbClr val="495354"/>
                          </a:solidFill>
                          <a:effectLst/>
                        </a:rPr>
                        <a:t> internal </a:t>
                      </a:r>
                      <a:r>
                        <a:rPr lang="de-CH" sz="2400" dirty="0" err="1">
                          <a:solidFill>
                            <a:srgbClr val="495354"/>
                          </a:solidFill>
                          <a:effectLst/>
                        </a:rPr>
                        <a:t>organs</a:t>
                      </a:r>
                      <a:endParaRPr lang="de-CH" sz="2400" dirty="0">
                        <a:solidFill>
                          <a:srgbClr val="495354"/>
                        </a:solidFill>
                        <a:effectLst/>
                      </a:endParaRPr>
                    </a:p>
                  </a:txBody>
                  <a:tcPr marL="88707" marR="88707" marT="59138" marB="5913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84953267"/>
                  </a:ext>
                </a:extLst>
              </a:tr>
            </a:tbl>
          </a:graphicData>
        </a:graphic>
      </p:graphicFrame>
    </p:spTree>
    <p:extLst>
      <p:ext uri="{BB962C8B-B14F-4D97-AF65-F5344CB8AC3E}">
        <p14:creationId xmlns:p14="http://schemas.microsoft.com/office/powerpoint/2010/main" val="4039080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4EF7475B-7D88-49CD-DC11-4C43AF4B5B76}"/>
              </a:ext>
            </a:extLst>
          </p:cNvPr>
          <p:cNvGraphicFramePr>
            <a:graphicFrameLocks noGrp="1"/>
          </p:cNvGraphicFramePr>
          <p:nvPr>
            <p:extLst>
              <p:ext uri="{D42A27DB-BD31-4B8C-83A1-F6EECF244321}">
                <p14:modId xmlns:p14="http://schemas.microsoft.com/office/powerpoint/2010/main" val="1005657969"/>
              </p:ext>
            </p:extLst>
          </p:nvPr>
        </p:nvGraphicFramePr>
        <p:xfrm>
          <a:off x="140677" y="152399"/>
          <a:ext cx="11898923" cy="6588369"/>
        </p:xfrm>
        <a:graphic>
          <a:graphicData uri="http://schemas.openxmlformats.org/drawingml/2006/table">
            <a:tbl>
              <a:tblPr/>
              <a:tblGrid>
                <a:gridCol w="3140478">
                  <a:extLst>
                    <a:ext uri="{9D8B030D-6E8A-4147-A177-3AD203B41FA5}">
                      <a16:colId xmlns:a16="http://schemas.microsoft.com/office/drawing/2014/main" val="395271521"/>
                    </a:ext>
                  </a:extLst>
                </a:gridCol>
                <a:gridCol w="8758445">
                  <a:extLst>
                    <a:ext uri="{9D8B030D-6E8A-4147-A177-3AD203B41FA5}">
                      <a16:colId xmlns:a16="http://schemas.microsoft.com/office/drawing/2014/main" val="1945008284"/>
                    </a:ext>
                  </a:extLst>
                </a:gridCol>
              </a:tblGrid>
              <a:tr h="6588369">
                <a:tc>
                  <a:txBody>
                    <a:bodyPr/>
                    <a:lstStyle/>
                    <a:p>
                      <a:pPr algn="ctr" fontAlgn="t">
                        <a:buNone/>
                      </a:pPr>
                      <a:r>
                        <a:rPr lang="de-CH" sz="2800" b="1" dirty="0">
                          <a:solidFill>
                            <a:srgbClr val="C00000"/>
                          </a:solidFill>
                          <a:effectLst/>
                          <a:latin typeface="PlutoSansMedium"/>
                        </a:rPr>
                        <a:t>Nerve </a:t>
                      </a:r>
                      <a:r>
                        <a:rPr lang="de-CH" sz="2800" b="1" dirty="0" err="1">
                          <a:solidFill>
                            <a:srgbClr val="C00000"/>
                          </a:solidFill>
                          <a:effectLst/>
                          <a:latin typeface="PlutoSansMedium"/>
                        </a:rPr>
                        <a:t>fiber</a:t>
                      </a:r>
                      <a:r>
                        <a:rPr lang="de-CH" sz="2800" b="1" dirty="0">
                          <a:solidFill>
                            <a:srgbClr val="C00000"/>
                          </a:solidFill>
                          <a:effectLst/>
                          <a:latin typeface="PlutoSansMedium"/>
                        </a:rPr>
                        <a:t> </a:t>
                      </a:r>
                      <a:r>
                        <a:rPr lang="de-CH" sz="2800" b="1" dirty="0" err="1">
                          <a:solidFill>
                            <a:srgbClr val="C00000"/>
                          </a:solidFill>
                          <a:effectLst/>
                          <a:latin typeface="PlutoSansMedium"/>
                        </a:rPr>
                        <a:t>types</a:t>
                      </a:r>
                      <a:r>
                        <a:rPr lang="de-CH" sz="2800" b="1" dirty="0">
                          <a:solidFill>
                            <a:srgbClr val="C00000"/>
                          </a:solidFill>
                          <a:effectLst/>
                          <a:latin typeface="PlutoSansMedium"/>
                        </a:rPr>
                        <a:t>/</a:t>
                      </a:r>
                      <a:r>
                        <a:rPr lang="de-CH" sz="2800" b="1" dirty="0" err="1">
                          <a:solidFill>
                            <a:srgbClr val="C00000"/>
                          </a:solidFill>
                          <a:effectLst/>
                          <a:latin typeface="PlutoSansMedium"/>
                        </a:rPr>
                        <a:t>modalities</a:t>
                      </a:r>
                      <a:endParaRPr lang="de-CH" sz="2800" b="1" dirty="0">
                        <a:solidFill>
                          <a:srgbClr val="C00000"/>
                        </a:solidFill>
                        <a:effectLst/>
                        <a:latin typeface="PlutoSansMedium"/>
                      </a:endParaRPr>
                    </a:p>
                  </a:txBody>
                  <a:tcPr marL="69876" marR="69876" marT="46584" marB="4658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000" b="1" u="sng" dirty="0">
                          <a:solidFill>
                            <a:srgbClr val="495354"/>
                          </a:solidFill>
                          <a:effectLst/>
                          <a:latin typeface="PlutoSansMedium"/>
                        </a:rPr>
                        <a:t>General </a:t>
                      </a:r>
                      <a:r>
                        <a:rPr lang="de-CH" sz="2000" b="1" u="sng" dirty="0" err="1">
                          <a:solidFill>
                            <a:srgbClr val="495354"/>
                          </a:solidFill>
                          <a:effectLst/>
                          <a:latin typeface="PlutoSansMedium"/>
                        </a:rPr>
                        <a:t>somatic</a:t>
                      </a:r>
                      <a:r>
                        <a:rPr lang="de-CH" sz="2000" b="1" u="sng" dirty="0">
                          <a:solidFill>
                            <a:srgbClr val="495354"/>
                          </a:solidFill>
                          <a:effectLst/>
                          <a:latin typeface="PlutoSansMedium"/>
                        </a:rPr>
                        <a:t> afferent (GSA)</a:t>
                      </a:r>
                      <a:br>
                        <a:rPr lang="de-CH" sz="2000" dirty="0">
                          <a:solidFill>
                            <a:srgbClr val="495354"/>
                          </a:solidFill>
                          <a:effectLst/>
                        </a:rPr>
                      </a:br>
                      <a:r>
                        <a:rPr lang="de-CH" sz="2000" dirty="0" err="1">
                          <a:solidFill>
                            <a:srgbClr val="495354"/>
                          </a:solidFill>
                          <a:effectLst/>
                        </a:rPr>
                        <a:t>Conveys</a:t>
                      </a:r>
                      <a:r>
                        <a:rPr lang="de-CH" sz="2000" dirty="0">
                          <a:solidFill>
                            <a:srgbClr val="495354"/>
                          </a:solidFill>
                          <a:effectLst/>
                        </a:rPr>
                        <a:t> </a:t>
                      </a:r>
                      <a:r>
                        <a:rPr lang="de-CH" sz="2000" dirty="0" err="1">
                          <a:solidFill>
                            <a:srgbClr val="495354"/>
                          </a:solidFill>
                          <a:effectLst/>
                        </a:rPr>
                        <a:t>general</a:t>
                      </a:r>
                      <a:r>
                        <a:rPr lang="de-CH" sz="2000" dirty="0">
                          <a:solidFill>
                            <a:srgbClr val="495354"/>
                          </a:solidFill>
                          <a:effectLst/>
                        </a:rPr>
                        <a:t> </a:t>
                      </a:r>
                      <a:r>
                        <a:rPr lang="de-CH" sz="2000" dirty="0" err="1">
                          <a:solidFill>
                            <a:srgbClr val="495354"/>
                          </a:solidFill>
                          <a:effectLst/>
                        </a:rPr>
                        <a:t>sensation</a:t>
                      </a:r>
                      <a:r>
                        <a:rPr lang="de-CH" sz="2000" dirty="0">
                          <a:solidFill>
                            <a:srgbClr val="495354"/>
                          </a:solidFill>
                          <a:effectLst/>
                        </a:rPr>
                        <a:t> </a:t>
                      </a:r>
                      <a:r>
                        <a:rPr lang="de-CH" sz="2000" dirty="0" err="1">
                          <a:solidFill>
                            <a:srgbClr val="495354"/>
                          </a:solidFill>
                          <a:effectLst/>
                        </a:rPr>
                        <a:t>from</a:t>
                      </a:r>
                      <a:r>
                        <a:rPr lang="de-CH" sz="2000" dirty="0">
                          <a:solidFill>
                            <a:srgbClr val="495354"/>
                          </a:solidFill>
                          <a:effectLst/>
                        </a:rPr>
                        <a:t> </a:t>
                      </a:r>
                      <a:r>
                        <a:rPr lang="de-CH" sz="2000" dirty="0" err="1">
                          <a:solidFill>
                            <a:srgbClr val="495354"/>
                          </a:solidFill>
                          <a:effectLst/>
                        </a:rPr>
                        <a:t>skin</a:t>
                      </a:r>
                      <a:br>
                        <a:rPr lang="de-CH" sz="2000" dirty="0">
                          <a:solidFill>
                            <a:srgbClr val="495354"/>
                          </a:solidFill>
                          <a:effectLst/>
                        </a:rPr>
                      </a:br>
                      <a:r>
                        <a:rPr lang="de-CH" sz="2000" dirty="0">
                          <a:solidFill>
                            <a:srgbClr val="495354"/>
                          </a:solidFill>
                          <a:effectLst/>
                        </a:rPr>
                        <a:t>(</a:t>
                      </a:r>
                      <a:r>
                        <a:rPr lang="de-CH" sz="2000" dirty="0" err="1">
                          <a:solidFill>
                            <a:srgbClr val="495354"/>
                          </a:solidFill>
                          <a:effectLst/>
                        </a:rPr>
                        <a:t>a.k.a</a:t>
                      </a:r>
                      <a:r>
                        <a:rPr lang="de-CH" sz="2000" dirty="0">
                          <a:solidFill>
                            <a:srgbClr val="495354"/>
                          </a:solidFill>
                          <a:effectLst/>
                        </a:rPr>
                        <a:t>. [</a:t>
                      </a:r>
                      <a:r>
                        <a:rPr lang="de-CH" sz="2000" dirty="0" err="1">
                          <a:solidFill>
                            <a:srgbClr val="495354"/>
                          </a:solidFill>
                          <a:effectLst/>
                        </a:rPr>
                        <a:t>general</a:t>
                      </a:r>
                      <a:r>
                        <a:rPr lang="de-CH" sz="2000" dirty="0">
                          <a:solidFill>
                            <a:srgbClr val="495354"/>
                          </a:solidFill>
                          <a:effectLst/>
                        </a:rPr>
                        <a:t>] </a:t>
                      </a:r>
                      <a:r>
                        <a:rPr lang="de-CH" sz="2000" dirty="0" err="1">
                          <a:solidFill>
                            <a:srgbClr val="495354"/>
                          </a:solidFill>
                          <a:effectLst/>
                        </a:rPr>
                        <a:t>somatic</a:t>
                      </a:r>
                      <a:r>
                        <a:rPr lang="de-CH" sz="2000" dirty="0">
                          <a:solidFill>
                            <a:srgbClr val="495354"/>
                          </a:solidFill>
                          <a:effectLst/>
                        </a:rPr>
                        <a:t> </a:t>
                      </a:r>
                      <a:r>
                        <a:rPr lang="de-CH" sz="2000" dirty="0" err="1">
                          <a:solidFill>
                            <a:srgbClr val="495354"/>
                          </a:solidFill>
                          <a:effectLst/>
                        </a:rPr>
                        <a:t>sensory</a:t>
                      </a:r>
                      <a:r>
                        <a:rPr lang="de-CH" sz="2000" dirty="0">
                          <a:solidFill>
                            <a:srgbClr val="495354"/>
                          </a:solidFill>
                          <a:effectLst/>
                        </a:rPr>
                        <a:t>)</a:t>
                      </a:r>
                      <a:br>
                        <a:rPr lang="de-CH" sz="2000" b="0" dirty="0">
                          <a:solidFill>
                            <a:srgbClr val="495354"/>
                          </a:solidFill>
                          <a:effectLst/>
                          <a:latin typeface="PlutoSansMedium"/>
                        </a:rPr>
                      </a:br>
                      <a:r>
                        <a:rPr lang="de-CH" sz="2000" b="1" u="sng" dirty="0">
                          <a:solidFill>
                            <a:srgbClr val="495354"/>
                          </a:solidFill>
                          <a:effectLst/>
                          <a:latin typeface="PlutoSansMedium"/>
                        </a:rPr>
                        <a:t>General </a:t>
                      </a:r>
                      <a:r>
                        <a:rPr lang="de-CH" sz="2000" b="1" u="sng" dirty="0" err="1">
                          <a:solidFill>
                            <a:srgbClr val="495354"/>
                          </a:solidFill>
                          <a:effectLst/>
                          <a:latin typeface="PlutoSansMedium"/>
                        </a:rPr>
                        <a:t>visceral</a:t>
                      </a:r>
                      <a:r>
                        <a:rPr lang="de-CH" sz="2000" b="1" u="sng" dirty="0">
                          <a:solidFill>
                            <a:srgbClr val="495354"/>
                          </a:solidFill>
                          <a:effectLst/>
                          <a:latin typeface="PlutoSansMedium"/>
                        </a:rPr>
                        <a:t> afferent (GVA)</a:t>
                      </a:r>
                      <a:br>
                        <a:rPr lang="de-CH" sz="2000" dirty="0">
                          <a:solidFill>
                            <a:srgbClr val="495354"/>
                          </a:solidFill>
                          <a:effectLst/>
                        </a:rPr>
                      </a:br>
                      <a:r>
                        <a:rPr lang="de-CH" sz="2000" dirty="0" err="1">
                          <a:solidFill>
                            <a:srgbClr val="495354"/>
                          </a:solidFill>
                          <a:effectLst/>
                        </a:rPr>
                        <a:t>Conveys</a:t>
                      </a:r>
                      <a:r>
                        <a:rPr lang="de-CH" sz="2000" dirty="0">
                          <a:solidFill>
                            <a:srgbClr val="495354"/>
                          </a:solidFill>
                          <a:effectLst/>
                        </a:rPr>
                        <a:t> </a:t>
                      </a:r>
                      <a:r>
                        <a:rPr lang="de-CH" sz="2000" dirty="0" err="1">
                          <a:solidFill>
                            <a:srgbClr val="495354"/>
                          </a:solidFill>
                          <a:effectLst/>
                        </a:rPr>
                        <a:t>general</a:t>
                      </a:r>
                      <a:r>
                        <a:rPr lang="de-CH" sz="2000" dirty="0">
                          <a:solidFill>
                            <a:srgbClr val="495354"/>
                          </a:solidFill>
                          <a:effectLst/>
                        </a:rPr>
                        <a:t> </a:t>
                      </a:r>
                      <a:r>
                        <a:rPr lang="de-CH" sz="2000" dirty="0" err="1">
                          <a:solidFill>
                            <a:srgbClr val="495354"/>
                          </a:solidFill>
                          <a:effectLst/>
                        </a:rPr>
                        <a:t>sensation</a:t>
                      </a:r>
                      <a:r>
                        <a:rPr lang="de-CH" sz="2000" dirty="0">
                          <a:solidFill>
                            <a:srgbClr val="495354"/>
                          </a:solidFill>
                          <a:effectLst/>
                        </a:rPr>
                        <a:t> </a:t>
                      </a:r>
                      <a:r>
                        <a:rPr lang="de-CH" sz="2000" dirty="0" err="1">
                          <a:solidFill>
                            <a:srgbClr val="495354"/>
                          </a:solidFill>
                          <a:effectLst/>
                        </a:rPr>
                        <a:t>from</a:t>
                      </a:r>
                      <a:r>
                        <a:rPr lang="de-CH" sz="2000" dirty="0">
                          <a:solidFill>
                            <a:srgbClr val="495354"/>
                          </a:solidFill>
                          <a:effectLst/>
                        </a:rPr>
                        <a:t> </a:t>
                      </a:r>
                      <a:r>
                        <a:rPr lang="de-CH" sz="2000" dirty="0" err="1">
                          <a:solidFill>
                            <a:srgbClr val="495354"/>
                          </a:solidFill>
                          <a:effectLst/>
                        </a:rPr>
                        <a:t>viscera</a:t>
                      </a:r>
                      <a:br>
                        <a:rPr lang="de-CH" sz="2000" dirty="0">
                          <a:solidFill>
                            <a:srgbClr val="495354"/>
                          </a:solidFill>
                          <a:effectLst/>
                        </a:rPr>
                      </a:br>
                      <a:r>
                        <a:rPr lang="de-CH" sz="2000" dirty="0">
                          <a:solidFill>
                            <a:srgbClr val="495354"/>
                          </a:solidFill>
                          <a:effectLst/>
                        </a:rPr>
                        <a:t>(</a:t>
                      </a:r>
                      <a:r>
                        <a:rPr lang="de-CH" sz="2000" dirty="0" err="1">
                          <a:solidFill>
                            <a:srgbClr val="495354"/>
                          </a:solidFill>
                          <a:effectLst/>
                        </a:rPr>
                        <a:t>a.k.a</a:t>
                      </a:r>
                      <a:r>
                        <a:rPr lang="de-CH" sz="2000" dirty="0">
                          <a:solidFill>
                            <a:srgbClr val="495354"/>
                          </a:solidFill>
                          <a:effectLst/>
                        </a:rPr>
                        <a:t>. [</a:t>
                      </a:r>
                      <a:r>
                        <a:rPr lang="de-CH" sz="2000" dirty="0" err="1">
                          <a:solidFill>
                            <a:srgbClr val="495354"/>
                          </a:solidFill>
                          <a:effectLst/>
                        </a:rPr>
                        <a:t>general</a:t>
                      </a:r>
                      <a:r>
                        <a:rPr lang="de-CH" sz="2000" dirty="0">
                          <a:solidFill>
                            <a:srgbClr val="495354"/>
                          </a:solidFill>
                          <a:effectLst/>
                        </a:rPr>
                        <a:t>] </a:t>
                      </a:r>
                      <a:r>
                        <a:rPr lang="de-CH" sz="2000" dirty="0" err="1">
                          <a:solidFill>
                            <a:srgbClr val="495354"/>
                          </a:solidFill>
                          <a:effectLst/>
                        </a:rPr>
                        <a:t>visceral</a:t>
                      </a:r>
                      <a:r>
                        <a:rPr lang="de-CH" sz="2000" dirty="0">
                          <a:solidFill>
                            <a:srgbClr val="495354"/>
                          </a:solidFill>
                          <a:effectLst/>
                        </a:rPr>
                        <a:t> </a:t>
                      </a:r>
                      <a:r>
                        <a:rPr lang="de-CH" sz="2000" dirty="0" err="1">
                          <a:solidFill>
                            <a:srgbClr val="495354"/>
                          </a:solidFill>
                          <a:effectLst/>
                        </a:rPr>
                        <a:t>sensory</a:t>
                      </a:r>
                      <a:r>
                        <a:rPr lang="de-CH" sz="2000" dirty="0">
                          <a:solidFill>
                            <a:srgbClr val="495354"/>
                          </a:solidFill>
                          <a:effectLst/>
                        </a:rPr>
                        <a:t>)</a:t>
                      </a:r>
                      <a:br>
                        <a:rPr lang="de-CH" sz="2000" b="0" dirty="0">
                          <a:solidFill>
                            <a:srgbClr val="495354"/>
                          </a:solidFill>
                          <a:effectLst/>
                          <a:latin typeface="PlutoSansMedium"/>
                        </a:rPr>
                      </a:br>
                      <a:r>
                        <a:rPr lang="de-CH" sz="2000" b="1" u="sng" dirty="0">
                          <a:solidFill>
                            <a:srgbClr val="495354"/>
                          </a:solidFill>
                          <a:effectLst/>
                          <a:latin typeface="PlutoSansMedium"/>
                        </a:rPr>
                        <a:t>Special </a:t>
                      </a:r>
                      <a:r>
                        <a:rPr lang="de-CH" sz="2000" b="1" u="sng" dirty="0" err="1">
                          <a:solidFill>
                            <a:srgbClr val="495354"/>
                          </a:solidFill>
                          <a:effectLst/>
                          <a:latin typeface="PlutoSansMedium"/>
                        </a:rPr>
                        <a:t>somatic</a:t>
                      </a:r>
                      <a:r>
                        <a:rPr lang="de-CH" sz="2000" b="1" u="sng" dirty="0">
                          <a:solidFill>
                            <a:srgbClr val="495354"/>
                          </a:solidFill>
                          <a:effectLst/>
                          <a:latin typeface="PlutoSansMedium"/>
                        </a:rPr>
                        <a:t> afferent (SSA)</a:t>
                      </a:r>
                      <a:br>
                        <a:rPr lang="de-CH" sz="2000" dirty="0">
                          <a:solidFill>
                            <a:srgbClr val="495354"/>
                          </a:solidFill>
                          <a:effectLst/>
                        </a:rPr>
                      </a:br>
                      <a:r>
                        <a:rPr lang="de-CH" sz="2000" dirty="0" err="1">
                          <a:solidFill>
                            <a:srgbClr val="495354"/>
                          </a:solidFill>
                          <a:effectLst/>
                        </a:rPr>
                        <a:t>Conveys</a:t>
                      </a:r>
                      <a:r>
                        <a:rPr lang="de-CH" sz="2000" dirty="0">
                          <a:solidFill>
                            <a:srgbClr val="495354"/>
                          </a:solidFill>
                          <a:effectLst/>
                        </a:rPr>
                        <a:t> </a:t>
                      </a:r>
                      <a:r>
                        <a:rPr lang="de-CH" sz="2000" dirty="0" err="1">
                          <a:solidFill>
                            <a:srgbClr val="495354"/>
                          </a:solidFill>
                          <a:effectLst/>
                        </a:rPr>
                        <a:t>senses</a:t>
                      </a:r>
                      <a:r>
                        <a:rPr lang="de-CH" sz="2000" dirty="0">
                          <a:solidFill>
                            <a:srgbClr val="495354"/>
                          </a:solidFill>
                          <a:effectLst/>
                        </a:rPr>
                        <a:t> </a:t>
                      </a:r>
                      <a:r>
                        <a:rPr lang="de-CH" sz="2000" dirty="0" err="1">
                          <a:solidFill>
                            <a:srgbClr val="495354"/>
                          </a:solidFill>
                          <a:effectLst/>
                        </a:rPr>
                        <a:t>derived</a:t>
                      </a:r>
                      <a:r>
                        <a:rPr lang="de-CH" sz="2000" dirty="0">
                          <a:solidFill>
                            <a:srgbClr val="495354"/>
                          </a:solidFill>
                          <a:effectLst/>
                        </a:rPr>
                        <a:t> </a:t>
                      </a:r>
                      <a:r>
                        <a:rPr lang="de-CH" sz="2000" dirty="0" err="1">
                          <a:solidFill>
                            <a:srgbClr val="495354"/>
                          </a:solidFill>
                          <a:effectLst/>
                        </a:rPr>
                        <a:t>from</a:t>
                      </a:r>
                      <a:r>
                        <a:rPr lang="de-CH" sz="2000" dirty="0">
                          <a:solidFill>
                            <a:srgbClr val="495354"/>
                          </a:solidFill>
                          <a:effectLst/>
                        </a:rPr>
                        <a:t> </a:t>
                      </a:r>
                      <a:r>
                        <a:rPr lang="de-CH" sz="2000" dirty="0" err="1">
                          <a:solidFill>
                            <a:srgbClr val="495354"/>
                          </a:solidFill>
                          <a:effectLst/>
                        </a:rPr>
                        <a:t>ectoderm</a:t>
                      </a:r>
                      <a:r>
                        <a:rPr lang="de-CH" sz="2000" dirty="0">
                          <a:solidFill>
                            <a:srgbClr val="495354"/>
                          </a:solidFill>
                          <a:effectLst/>
                        </a:rPr>
                        <a:t> (e.g. </a:t>
                      </a:r>
                      <a:r>
                        <a:rPr lang="de-CH" sz="2000" dirty="0" err="1">
                          <a:solidFill>
                            <a:srgbClr val="495354"/>
                          </a:solidFill>
                          <a:effectLst/>
                        </a:rPr>
                        <a:t>sight</a:t>
                      </a:r>
                      <a:r>
                        <a:rPr lang="de-CH" sz="2000" dirty="0">
                          <a:solidFill>
                            <a:srgbClr val="495354"/>
                          </a:solidFill>
                          <a:effectLst/>
                        </a:rPr>
                        <a:t>, </a:t>
                      </a:r>
                      <a:r>
                        <a:rPr lang="de-CH" sz="2000" dirty="0" err="1">
                          <a:solidFill>
                            <a:srgbClr val="495354"/>
                          </a:solidFill>
                          <a:effectLst/>
                        </a:rPr>
                        <a:t>sound</a:t>
                      </a:r>
                      <a:r>
                        <a:rPr lang="de-CH" sz="2000" dirty="0">
                          <a:solidFill>
                            <a:srgbClr val="495354"/>
                          </a:solidFill>
                          <a:effectLst/>
                        </a:rPr>
                        <a:t>, </a:t>
                      </a:r>
                      <a:r>
                        <a:rPr lang="de-CH" sz="2000" dirty="0" err="1">
                          <a:solidFill>
                            <a:srgbClr val="495354"/>
                          </a:solidFill>
                          <a:effectLst/>
                        </a:rPr>
                        <a:t>balance</a:t>
                      </a:r>
                      <a:r>
                        <a:rPr lang="de-CH" sz="2000" dirty="0">
                          <a:solidFill>
                            <a:srgbClr val="495354"/>
                          </a:solidFill>
                          <a:effectLst/>
                        </a:rPr>
                        <a:t>, </a:t>
                      </a:r>
                      <a:r>
                        <a:rPr lang="de-CH" sz="2000" dirty="0" err="1">
                          <a:solidFill>
                            <a:srgbClr val="495354"/>
                          </a:solidFill>
                          <a:effectLst/>
                        </a:rPr>
                        <a:t>smell</a:t>
                      </a:r>
                      <a:r>
                        <a:rPr lang="de-CH" sz="2000" dirty="0">
                          <a:solidFill>
                            <a:srgbClr val="495354"/>
                          </a:solidFill>
                          <a:effectLst/>
                        </a:rPr>
                        <a:t>)</a:t>
                      </a:r>
                      <a:br>
                        <a:rPr lang="de-CH" sz="2000" dirty="0">
                          <a:solidFill>
                            <a:srgbClr val="495354"/>
                          </a:solidFill>
                          <a:effectLst/>
                        </a:rPr>
                      </a:br>
                      <a:r>
                        <a:rPr lang="de-CH" sz="2000" dirty="0">
                          <a:solidFill>
                            <a:srgbClr val="495354"/>
                          </a:solidFill>
                          <a:effectLst/>
                        </a:rPr>
                        <a:t>(</a:t>
                      </a:r>
                      <a:r>
                        <a:rPr lang="de-CH" sz="2000" dirty="0" err="1">
                          <a:solidFill>
                            <a:srgbClr val="495354"/>
                          </a:solidFill>
                          <a:effectLst/>
                        </a:rPr>
                        <a:t>a.k.a</a:t>
                      </a:r>
                      <a:r>
                        <a:rPr lang="de-CH" sz="2000" dirty="0">
                          <a:solidFill>
                            <a:srgbClr val="495354"/>
                          </a:solidFill>
                          <a:effectLst/>
                        </a:rPr>
                        <a:t>. </a:t>
                      </a:r>
                      <a:r>
                        <a:rPr lang="de-CH" sz="2000" dirty="0" err="1">
                          <a:solidFill>
                            <a:srgbClr val="495354"/>
                          </a:solidFill>
                          <a:effectLst/>
                        </a:rPr>
                        <a:t>special</a:t>
                      </a:r>
                      <a:r>
                        <a:rPr lang="de-CH" sz="2000" dirty="0">
                          <a:solidFill>
                            <a:srgbClr val="495354"/>
                          </a:solidFill>
                          <a:effectLst/>
                        </a:rPr>
                        <a:t> </a:t>
                      </a:r>
                      <a:r>
                        <a:rPr lang="de-CH" sz="2000" dirty="0" err="1">
                          <a:solidFill>
                            <a:srgbClr val="495354"/>
                          </a:solidFill>
                          <a:effectLst/>
                        </a:rPr>
                        <a:t>somatic</a:t>
                      </a:r>
                      <a:r>
                        <a:rPr lang="de-CH" sz="2000" dirty="0">
                          <a:solidFill>
                            <a:srgbClr val="495354"/>
                          </a:solidFill>
                          <a:effectLst/>
                        </a:rPr>
                        <a:t> </a:t>
                      </a:r>
                      <a:r>
                        <a:rPr lang="de-CH" sz="2000" dirty="0" err="1">
                          <a:solidFill>
                            <a:srgbClr val="495354"/>
                          </a:solidFill>
                          <a:effectLst/>
                        </a:rPr>
                        <a:t>sensory</a:t>
                      </a:r>
                      <a:r>
                        <a:rPr lang="de-CH" sz="2000" dirty="0">
                          <a:solidFill>
                            <a:srgbClr val="495354"/>
                          </a:solidFill>
                          <a:effectLst/>
                        </a:rPr>
                        <a:t>)</a:t>
                      </a:r>
                      <a:br>
                        <a:rPr lang="de-CH" sz="2000" b="0" dirty="0">
                          <a:solidFill>
                            <a:srgbClr val="495354"/>
                          </a:solidFill>
                          <a:effectLst/>
                          <a:latin typeface="PlutoSansMedium"/>
                        </a:rPr>
                      </a:br>
                      <a:r>
                        <a:rPr lang="de-CH" sz="2000" b="1" u="sng" dirty="0">
                          <a:solidFill>
                            <a:srgbClr val="495354"/>
                          </a:solidFill>
                          <a:effectLst/>
                          <a:latin typeface="PlutoSansMedium"/>
                        </a:rPr>
                        <a:t>Special </a:t>
                      </a:r>
                      <a:r>
                        <a:rPr lang="de-CH" sz="2000" b="1" u="sng" dirty="0" err="1">
                          <a:solidFill>
                            <a:srgbClr val="495354"/>
                          </a:solidFill>
                          <a:effectLst/>
                          <a:latin typeface="PlutoSansMedium"/>
                        </a:rPr>
                        <a:t>visceral</a:t>
                      </a:r>
                      <a:r>
                        <a:rPr lang="de-CH" sz="2000" b="1" u="sng" dirty="0">
                          <a:solidFill>
                            <a:srgbClr val="495354"/>
                          </a:solidFill>
                          <a:effectLst/>
                          <a:latin typeface="PlutoSansMedium"/>
                        </a:rPr>
                        <a:t> afferent (SVA)</a:t>
                      </a:r>
                      <a:r>
                        <a:rPr lang="de-CH" sz="2000" b="1" u="sng" dirty="0">
                          <a:solidFill>
                            <a:srgbClr val="495354"/>
                          </a:solidFill>
                          <a:effectLst/>
                        </a:rPr>
                        <a:t> </a:t>
                      </a:r>
                      <a:br>
                        <a:rPr lang="de-CH" sz="2000" dirty="0">
                          <a:solidFill>
                            <a:srgbClr val="495354"/>
                          </a:solidFill>
                          <a:effectLst/>
                        </a:rPr>
                      </a:br>
                      <a:r>
                        <a:rPr lang="de-CH" sz="2000" dirty="0" err="1">
                          <a:solidFill>
                            <a:srgbClr val="495354"/>
                          </a:solidFill>
                          <a:effectLst/>
                        </a:rPr>
                        <a:t>Conveys</a:t>
                      </a:r>
                      <a:r>
                        <a:rPr lang="de-CH" sz="2000" dirty="0">
                          <a:solidFill>
                            <a:srgbClr val="495354"/>
                          </a:solidFill>
                          <a:effectLst/>
                        </a:rPr>
                        <a:t> </a:t>
                      </a:r>
                      <a:r>
                        <a:rPr lang="de-CH" sz="2000" dirty="0" err="1">
                          <a:solidFill>
                            <a:srgbClr val="495354"/>
                          </a:solidFill>
                          <a:effectLst/>
                        </a:rPr>
                        <a:t>senses</a:t>
                      </a:r>
                      <a:r>
                        <a:rPr lang="de-CH" sz="2000" dirty="0">
                          <a:solidFill>
                            <a:srgbClr val="495354"/>
                          </a:solidFill>
                          <a:effectLst/>
                        </a:rPr>
                        <a:t> </a:t>
                      </a:r>
                      <a:r>
                        <a:rPr lang="de-CH" sz="2000" dirty="0" err="1">
                          <a:solidFill>
                            <a:srgbClr val="495354"/>
                          </a:solidFill>
                          <a:effectLst/>
                        </a:rPr>
                        <a:t>derived</a:t>
                      </a:r>
                      <a:r>
                        <a:rPr lang="de-CH" sz="2000" dirty="0">
                          <a:solidFill>
                            <a:srgbClr val="495354"/>
                          </a:solidFill>
                          <a:effectLst/>
                        </a:rPr>
                        <a:t> </a:t>
                      </a:r>
                      <a:r>
                        <a:rPr lang="de-CH" sz="2000" dirty="0" err="1">
                          <a:solidFill>
                            <a:srgbClr val="495354"/>
                          </a:solidFill>
                          <a:effectLst/>
                        </a:rPr>
                        <a:t>from</a:t>
                      </a:r>
                      <a:r>
                        <a:rPr lang="de-CH" sz="2000" dirty="0">
                          <a:solidFill>
                            <a:srgbClr val="495354"/>
                          </a:solidFill>
                          <a:effectLst/>
                        </a:rPr>
                        <a:t> </a:t>
                      </a:r>
                      <a:r>
                        <a:rPr lang="de-CH" sz="2000" dirty="0" err="1">
                          <a:solidFill>
                            <a:srgbClr val="495354"/>
                          </a:solidFill>
                          <a:effectLst/>
                        </a:rPr>
                        <a:t>endoderm</a:t>
                      </a:r>
                      <a:r>
                        <a:rPr lang="de-CH" sz="2000" dirty="0">
                          <a:solidFill>
                            <a:srgbClr val="495354"/>
                          </a:solidFill>
                          <a:effectLst/>
                        </a:rPr>
                        <a:t> (i.e.. taste)</a:t>
                      </a:r>
                      <a:br>
                        <a:rPr lang="de-CH" sz="2000" dirty="0">
                          <a:solidFill>
                            <a:srgbClr val="495354"/>
                          </a:solidFill>
                          <a:effectLst/>
                        </a:rPr>
                      </a:br>
                      <a:r>
                        <a:rPr lang="de-CH" sz="2000" dirty="0">
                          <a:solidFill>
                            <a:srgbClr val="495354"/>
                          </a:solidFill>
                          <a:effectLst/>
                        </a:rPr>
                        <a:t>(</a:t>
                      </a:r>
                      <a:r>
                        <a:rPr lang="de-CH" sz="2000" dirty="0" err="1">
                          <a:solidFill>
                            <a:srgbClr val="495354"/>
                          </a:solidFill>
                          <a:effectLst/>
                        </a:rPr>
                        <a:t>a.k.a</a:t>
                      </a:r>
                      <a:r>
                        <a:rPr lang="de-CH" sz="2000" dirty="0">
                          <a:solidFill>
                            <a:srgbClr val="495354"/>
                          </a:solidFill>
                          <a:effectLst/>
                        </a:rPr>
                        <a:t>. </a:t>
                      </a:r>
                      <a:r>
                        <a:rPr lang="de-CH" sz="2000" dirty="0" err="1">
                          <a:solidFill>
                            <a:srgbClr val="495354"/>
                          </a:solidFill>
                          <a:effectLst/>
                        </a:rPr>
                        <a:t>special</a:t>
                      </a:r>
                      <a:r>
                        <a:rPr lang="de-CH" sz="2000" dirty="0">
                          <a:solidFill>
                            <a:srgbClr val="495354"/>
                          </a:solidFill>
                          <a:effectLst/>
                        </a:rPr>
                        <a:t> </a:t>
                      </a:r>
                      <a:r>
                        <a:rPr lang="de-CH" sz="2000" dirty="0" err="1">
                          <a:solidFill>
                            <a:srgbClr val="495354"/>
                          </a:solidFill>
                          <a:effectLst/>
                        </a:rPr>
                        <a:t>visceral</a:t>
                      </a:r>
                      <a:r>
                        <a:rPr lang="de-CH" sz="2000" dirty="0">
                          <a:solidFill>
                            <a:srgbClr val="495354"/>
                          </a:solidFill>
                          <a:effectLst/>
                        </a:rPr>
                        <a:t> </a:t>
                      </a:r>
                      <a:r>
                        <a:rPr lang="de-CH" sz="2000" dirty="0" err="1">
                          <a:solidFill>
                            <a:srgbClr val="495354"/>
                          </a:solidFill>
                          <a:effectLst/>
                        </a:rPr>
                        <a:t>sensory</a:t>
                      </a:r>
                      <a:r>
                        <a:rPr lang="de-CH" sz="2000" dirty="0">
                          <a:solidFill>
                            <a:srgbClr val="495354"/>
                          </a:solidFill>
                          <a:effectLst/>
                        </a:rPr>
                        <a:t>)</a:t>
                      </a:r>
                      <a:br>
                        <a:rPr lang="de-CH" sz="2000" dirty="0">
                          <a:solidFill>
                            <a:srgbClr val="495354"/>
                          </a:solidFill>
                          <a:effectLst/>
                        </a:rPr>
                      </a:br>
                      <a:r>
                        <a:rPr lang="de-CH" sz="2000" b="1" u="sng" dirty="0">
                          <a:solidFill>
                            <a:srgbClr val="495354"/>
                          </a:solidFill>
                          <a:effectLst/>
                          <a:latin typeface="PlutoSansMedium"/>
                        </a:rPr>
                        <a:t>General </a:t>
                      </a:r>
                      <a:r>
                        <a:rPr lang="de-CH" sz="2000" b="1" u="sng" dirty="0" err="1">
                          <a:solidFill>
                            <a:srgbClr val="495354"/>
                          </a:solidFill>
                          <a:effectLst/>
                          <a:latin typeface="PlutoSansMedium"/>
                        </a:rPr>
                        <a:t>somatic</a:t>
                      </a:r>
                      <a:r>
                        <a:rPr lang="de-CH" sz="2000" b="1" u="sng" dirty="0">
                          <a:solidFill>
                            <a:srgbClr val="495354"/>
                          </a:solidFill>
                          <a:effectLst/>
                          <a:latin typeface="PlutoSansMedium"/>
                        </a:rPr>
                        <a:t> efferent (GSE) </a:t>
                      </a:r>
                      <a:br>
                        <a:rPr lang="de-CH" sz="2000" dirty="0">
                          <a:solidFill>
                            <a:srgbClr val="495354"/>
                          </a:solidFill>
                          <a:effectLst/>
                        </a:rPr>
                      </a:br>
                      <a:r>
                        <a:rPr lang="de-CH" sz="2000" dirty="0" err="1">
                          <a:solidFill>
                            <a:srgbClr val="495354"/>
                          </a:solidFill>
                          <a:effectLst/>
                        </a:rPr>
                        <a:t>Conveys</a:t>
                      </a:r>
                      <a:r>
                        <a:rPr lang="de-CH" sz="2000" dirty="0">
                          <a:solidFill>
                            <a:srgbClr val="495354"/>
                          </a:solidFill>
                          <a:effectLst/>
                        </a:rPr>
                        <a:t> </a:t>
                      </a:r>
                      <a:r>
                        <a:rPr lang="de-CH" sz="2000" dirty="0" err="1">
                          <a:solidFill>
                            <a:srgbClr val="495354"/>
                          </a:solidFill>
                          <a:effectLst/>
                        </a:rPr>
                        <a:t>motor</a:t>
                      </a:r>
                      <a:r>
                        <a:rPr lang="de-CH" sz="2000" dirty="0">
                          <a:solidFill>
                            <a:srgbClr val="495354"/>
                          </a:solidFill>
                          <a:effectLst/>
                        </a:rPr>
                        <a:t> </a:t>
                      </a:r>
                      <a:r>
                        <a:rPr lang="de-CH" sz="2000" dirty="0" err="1">
                          <a:solidFill>
                            <a:srgbClr val="495354"/>
                          </a:solidFill>
                          <a:effectLst/>
                        </a:rPr>
                        <a:t>innervation</a:t>
                      </a:r>
                      <a:r>
                        <a:rPr lang="de-CH" sz="2000" dirty="0">
                          <a:solidFill>
                            <a:srgbClr val="495354"/>
                          </a:solidFill>
                          <a:effectLst/>
                        </a:rPr>
                        <a:t> </a:t>
                      </a:r>
                      <a:r>
                        <a:rPr lang="de-CH" sz="2000" dirty="0" err="1">
                          <a:solidFill>
                            <a:srgbClr val="495354"/>
                          </a:solidFill>
                          <a:effectLst/>
                        </a:rPr>
                        <a:t>for</a:t>
                      </a:r>
                      <a:r>
                        <a:rPr lang="de-CH" sz="2000" dirty="0">
                          <a:solidFill>
                            <a:srgbClr val="495354"/>
                          </a:solidFill>
                          <a:effectLst/>
                        </a:rPr>
                        <a:t> </a:t>
                      </a:r>
                      <a:r>
                        <a:rPr lang="de-CH" sz="2000" dirty="0" err="1">
                          <a:solidFill>
                            <a:srgbClr val="495354"/>
                          </a:solidFill>
                          <a:effectLst/>
                        </a:rPr>
                        <a:t>skeletal</a:t>
                      </a:r>
                      <a:r>
                        <a:rPr lang="de-CH" sz="2000" dirty="0">
                          <a:solidFill>
                            <a:srgbClr val="495354"/>
                          </a:solidFill>
                          <a:effectLst/>
                        </a:rPr>
                        <a:t> </a:t>
                      </a:r>
                      <a:r>
                        <a:rPr lang="de-CH" sz="2000" dirty="0" err="1">
                          <a:solidFill>
                            <a:srgbClr val="495354"/>
                          </a:solidFill>
                          <a:effectLst/>
                        </a:rPr>
                        <a:t>muscles</a:t>
                      </a:r>
                      <a:br>
                        <a:rPr lang="de-CH" sz="2000" dirty="0">
                          <a:solidFill>
                            <a:srgbClr val="495354"/>
                          </a:solidFill>
                          <a:effectLst/>
                        </a:rPr>
                      </a:br>
                      <a:r>
                        <a:rPr lang="de-CH" sz="2000" dirty="0">
                          <a:solidFill>
                            <a:srgbClr val="495354"/>
                          </a:solidFill>
                          <a:effectLst/>
                        </a:rPr>
                        <a:t>(</a:t>
                      </a:r>
                      <a:r>
                        <a:rPr lang="de-CH" sz="2000" dirty="0" err="1">
                          <a:solidFill>
                            <a:srgbClr val="495354"/>
                          </a:solidFill>
                          <a:effectLst/>
                        </a:rPr>
                        <a:t>a.k.a</a:t>
                      </a:r>
                      <a:r>
                        <a:rPr lang="de-CH" sz="2000" dirty="0">
                          <a:solidFill>
                            <a:srgbClr val="495354"/>
                          </a:solidFill>
                          <a:effectLst/>
                        </a:rPr>
                        <a:t>. [</a:t>
                      </a:r>
                      <a:r>
                        <a:rPr lang="de-CH" sz="2000" dirty="0" err="1">
                          <a:solidFill>
                            <a:srgbClr val="495354"/>
                          </a:solidFill>
                          <a:effectLst/>
                        </a:rPr>
                        <a:t>general</a:t>
                      </a:r>
                      <a:r>
                        <a:rPr lang="de-CH" sz="2000" dirty="0">
                          <a:solidFill>
                            <a:srgbClr val="495354"/>
                          </a:solidFill>
                          <a:effectLst/>
                        </a:rPr>
                        <a:t>] </a:t>
                      </a:r>
                      <a:r>
                        <a:rPr lang="de-CH" sz="2000" dirty="0" err="1">
                          <a:solidFill>
                            <a:srgbClr val="495354"/>
                          </a:solidFill>
                          <a:effectLst/>
                        </a:rPr>
                        <a:t>somatic</a:t>
                      </a:r>
                      <a:r>
                        <a:rPr lang="de-CH" sz="2000" dirty="0">
                          <a:solidFill>
                            <a:srgbClr val="495354"/>
                          </a:solidFill>
                          <a:effectLst/>
                        </a:rPr>
                        <a:t> </a:t>
                      </a:r>
                      <a:r>
                        <a:rPr lang="de-CH" sz="2000" dirty="0" err="1">
                          <a:solidFill>
                            <a:srgbClr val="495354"/>
                          </a:solidFill>
                          <a:effectLst/>
                        </a:rPr>
                        <a:t>motor</a:t>
                      </a:r>
                      <a:r>
                        <a:rPr lang="de-CH" sz="2000" dirty="0">
                          <a:solidFill>
                            <a:srgbClr val="495354"/>
                          </a:solidFill>
                          <a:effectLst/>
                        </a:rPr>
                        <a:t>)</a:t>
                      </a:r>
                      <a:br>
                        <a:rPr lang="de-CH" sz="2000" b="0" dirty="0">
                          <a:solidFill>
                            <a:srgbClr val="495354"/>
                          </a:solidFill>
                          <a:effectLst/>
                          <a:latin typeface="PlutoSansMedium"/>
                        </a:rPr>
                      </a:br>
                      <a:r>
                        <a:rPr lang="de-CH" sz="2000" b="1" u="sng" dirty="0">
                          <a:solidFill>
                            <a:srgbClr val="495354"/>
                          </a:solidFill>
                          <a:effectLst/>
                          <a:latin typeface="PlutoSansMedium"/>
                        </a:rPr>
                        <a:t>General </a:t>
                      </a:r>
                      <a:r>
                        <a:rPr lang="de-CH" sz="2000" b="1" u="sng" dirty="0" err="1">
                          <a:solidFill>
                            <a:srgbClr val="495354"/>
                          </a:solidFill>
                          <a:effectLst/>
                          <a:latin typeface="PlutoSansMedium"/>
                        </a:rPr>
                        <a:t>visceral</a:t>
                      </a:r>
                      <a:r>
                        <a:rPr lang="de-CH" sz="2000" b="1" u="sng" dirty="0">
                          <a:solidFill>
                            <a:srgbClr val="495354"/>
                          </a:solidFill>
                          <a:effectLst/>
                          <a:latin typeface="PlutoSansMedium"/>
                        </a:rPr>
                        <a:t> efferent (GVE)</a:t>
                      </a:r>
                      <a:br>
                        <a:rPr lang="de-CH" sz="2000" dirty="0">
                          <a:solidFill>
                            <a:srgbClr val="495354"/>
                          </a:solidFill>
                          <a:effectLst/>
                        </a:rPr>
                      </a:br>
                      <a:r>
                        <a:rPr lang="de-CH" sz="2000" dirty="0" err="1">
                          <a:solidFill>
                            <a:srgbClr val="495354"/>
                          </a:solidFill>
                          <a:effectLst/>
                        </a:rPr>
                        <a:t>Conveys</a:t>
                      </a:r>
                      <a:r>
                        <a:rPr lang="de-CH" sz="2000" dirty="0">
                          <a:solidFill>
                            <a:srgbClr val="495354"/>
                          </a:solidFill>
                          <a:effectLst/>
                        </a:rPr>
                        <a:t> </a:t>
                      </a:r>
                      <a:r>
                        <a:rPr lang="de-CH" sz="2000" dirty="0" err="1">
                          <a:solidFill>
                            <a:srgbClr val="495354"/>
                          </a:solidFill>
                          <a:effectLst/>
                        </a:rPr>
                        <a:t>motor</a:t>
                      </a:r>
                      <a:r>
                        <a:rPr lang="de-CH" sz="2000" dirty="0">
                          <a:solidFill>
                            <a:srgbClr val="495354"/>
                          </a:solidFill>
                          <a:effectLst/>
                        </a:rPr>
                        <a:t> </a:t>
                      </a:r>
                      <a:r>
                        <a:rPr lang="de-CH" sz="2000" dirty="0" err="1">
                          <a:solidFill>
                            <a:srgbClr val="495354"/>
                          </a:solidFill>
                          <a:effectLst/>
                        </a:rPr>
                        <a:t>innervation</a:t>
                      </a:r>
                      <a:r>
                        <a:rPr lang="de-CH" sz="2000" dirty="0">
                          <a:solidFill>
                            <a:srgbClr val="495354"/>
                          </a:solidFill>
                          <a:effectLst/>
                        </a:rPr>
                        <a:t> </a:t>
                      </a:r>
                      <a:r>
                        <a:rPr lang="de-CH" sz="2000" dirty="0" err="1">
                          <a:solidFill>
                            <a:srgbClr val="495354"/>
                          </a:solidFill>
                          <a:effectLst/>
                        </a:rPr>
                        <a:t>for</a:t>
                      </a:r>
                      <a:r>
                        <a:rPr lang="de-CH" sz="2000" dirty="0">
                          <a:solidFill>
                            <a:srgbClr val="495354"/>
                          </a:solidFill>
                          <a:effectLst/>
                        </a:rPr>
                        <a:t> smooth </a:t>
                      </a:r>
                      <a:r>
                        <a:rPr lang="de-CH" sz="2000" dirty="0" err="1">
                          <a:solidFill>
                            <a:srgbClr val="495354"/>
                          </a:solidFill>
                          <a:effectLst/>
                        </a:rPr>
                        <a:t>muscle</a:t>
                      </a:r>
                      <a:r>
                        <a:rPr lang="de-CH" sz="2000" dirty="0">
                          <a:solidFill>
                            <a:srgbClr val="495354"/>
                          </a:solidFill>
                          <a:effectLst/>
                        </a:rPr>
                        <a:t>, </a:t>
                      </a:r>
                      <a:r>
                        <a:rPr lang="de-CH" sz="2000" dirty="0" err="1">
                          <a:solidFill>
                            <a:srgbClr val="495354"/>
                          </a:solidFill>
                          <a:effectLst/>
                        </a:rPr>
                        <a:t>cardiac</a:t>
                      </a:r>
                      <a:r>
                        <a:rPr lang="de-CH" sz="2000" dirty="0">
                          <a:solidFill>
                            <a:srgbClr val="495354"/>
                          </a:solidFill>
                          <a:effectLst/>
                        </a:rPr>
                        <a:t> </a:t>
                      </a:r>
                      <a:r>
                        <a:rPr lang="de-CH" sz="2000" dirty="0" err="1">
                          <a:solidFill>
                            <a:srgbClr val="495354"/>
                          </a:solidFill>
                          <a:effectLst/>
                        </a:rPr>
                        <a:t>muscle</a:t>
                      </a:r>
                      <a:r>
                        <a:rPr lang="de-CH" sz="2000" dirty="0">
                          <a:solidFill>
                            <a:srgbClr val="495354"/>
                          </a:solidFill>
                          <a:effectLst/>
                        </a:rPr>
                        <a:t> and </a:t>
                      </a:r>
                      <a:r>
                        <a:rPr lang="de-CH" sz="2000" dirty="0" err="1">
                          <a:solidFill>
                            <a:srgbClr val="495354"/>
                          </a:solidFill>
                          <a:effectLst/>
                        </a:rPr>
                        <a:t>glands</a:t>
                      </a:r>
                      <a:br>
                        <a:rPr lang="de-CH" sz="2000" dirty="0">
                          <a:solidFill>
                            <a:srgbClr val="495354"/>
                          </a:solidFill>
                          <a:effectLst/>
                        </a:rPr>
                      </a:br>
                      <a:r>
                        <a:rPr lang="de-CH" sz="2000" dirty="0">
                          <a:solidFill>
                            <a:srgbClr val="495354"/>
                          </a:solidFill>
                          <a:effectLst/>
                        </a:rPr>
                        <a:t>(</a:t>
                      </a:r>
                      <a:r>
                        <a:rPr lang="de-CH" sz="2000" dirty="0" err="1">
                          <a:solidFill>
                            <a:srgbClr val="495354"/>
                          </a:solidFill>
                          <a:effectLst/>
                        </a:rPr>
                        <a:t>a.k.a</a:t>
                      </a:r>
                      <a:r>
                        <a:rPr lang="de-CH" sz="2000" dirty="0">
                          <a:solidFill>
                            <a:srgbClr val="495354"/>
                          </a:solidFill>
                          <a:effectLst/>
                        </a:rPr>
                        <a:t>. [</a:t>
                      </a:r>
                      <a:r>
                        <a:rPr lang="de-CH" sz="2000" dirty="0" err="1">
                          <a:solidFill>
                            <a:srgbClr val="495354"/>
                          </a:solidFill>
                          <a:effectLst/>
                        </a:rPr>
                        <a:t>general</a:t>
                      </a:r>
                      <a:r>
                        <a:rPr lang="de-CH" sz="2000" dirty="0">
                          <a:solidFill>
                            <a:srgbClr val="495354"/>
                          </a:solidFill>
                          <a:effectLst/>
                        </a:rPr>
                        <a:t>] </a:t>
                      </a:r>
                      <a:r>
                        <a:rPr lang="de-CH" sz="2000" dirty="0" err="1">
                          <a:solidFill>
                            <a:srgbClr val="495354"/>
                          </a:solidFill>
                          <a:effectLst/>
                        </a:rPr>
                        <a:t>visceral</a:t>
                      </a:r>
                      <a:r>
                        <a:rPr lang="de-CH" sz="2000" dirty="0">
                          <a:solidFill>
                            <a:srgbClr val="495354"/>
                          </a:solidFill>
                          <a:effectLst/>
                        </a:rPr>
                        <a:t> </a:t>
                      </a:r>
                      <a:r>
                        <a:rPr lang="de-CH" sz="2000" dirty="0" err="1">
                          <a:solidFill>
                            <a:srgbClr val="495354"/>
                          </a:solidFill>
                          <a:effectLst/>
                        </a:rPr>
                        <a:t>motor</a:t>
                      </a:r>
                      <a:r>
                        <a:rPr lang="de-CH" sz="2000" dirty="0">
                          <a:solidFill>
                            <a:srgbClr val="495354"/>
                          </a:solidFill>
                          <a:effectLst/>
                        </a:rPr>
                        <a:t>)</a:t>
                      </a:r>
                      <a:br>
                        <a:rPr lang="de-CH" sz="2000" b="0" dirty="0">
                          <a:solidFill>
                            <a:srgbClr val="495354"/>
                          </a:solidFill>
                          <a:effectLst/>
                          <a:latin typeface="PlutoSansMedium"/>
                        </a:rPr>
                      </a:br>
                      <a:r>
                        <a:rPr lang="de-CH" sz="2000" b="1" u="sng" dirty="0">
                          <a:solidFill>
                            <a:srgbClr val="495354"/>
                          </a:solidFill>
                          <a:effectLst/>
                          <a:latin typeface="PlutoSansMedium"/>
                        </a:rPr>
                        <a:t>Special </a:t>
                      </a:r>
                      <a:r>
                        <a:rPr lang="de-CH" sz="2000" b="1" u="sng" dirty="0" err="1">
                          <a:solidFill>
                            <a:srgbClr val="495354"/>
                          </a:solidFill>
                          <a:effectLst/>
                          <a:latin typeface="PlutoSansMedium"/>
                        </a:rPr>
                        <a:t>visceral</a:t>
                      </a:r>
                      <a:r>
                        <a:rPr lang="de-CH" sz="2000" b="1" u="sng" dirty="0">
                          <a:solidFill>
                            <a:srgbClr val="495354"/>
                          </a:solidFill>
                          <a:effectLst/>
                          <a:latin typeface="PlutoSansMedium"/>
                        </a:rPr>
                        <a:t> efferent (SVE)</a:t>
                      </a:r>
                      <a:br>
                        <a:rPr lang="de-CH" sz="2000" dirty="0">
                          <a:solidFill>
                            <a:srgbClr val="495354"/>
                          </a:solidFill>
                          <a:effectLst/>
                        </a:rPr>
                      </a:br>
                      <a:r>
                        <a:rPr lang="de-CH" sz="2000" dirty="0" err="1">
                          <a:solidFill>
                            <a:srgbClr val="495354"/>
                          </a:solidFill>
                          <a:effectLst/>
                        </a:rPr>
                        <a:t>Conveys</a:t>
                      </a:r>
                      <a:r>
                        <a:rPr lang="de-CH" sz="2000" dirty="0">
                          <a:solidFill>
                            <a:srgbClr val="495354"/>
                          </a:solidFill>
                          <a:effectLst/>
                        </a:rPr>
                        <a:t> </a:t>
                      </a:r>
                      <a:r>
                        <a:rPr lang="de-CH" sz="2000" dirty="0" err="1">
                          <a:solidFill>
                            <a:srgbClr val="495354"/>
                          </a:solidFill>
                          <a:effectLst/>
                        </a:rPr>
                        <a:t>motor</a:t>
                      </a:r>
                      <a:r>
                        <a:rPr lang="de-CH" sz="2000" dirty="0">
                          <a:solidFill>
                            <a:srgbClr val="495354"/>
                          </a:solidFill>
                          <a:effectLst/>
                        </a:rPr>
                        <a:t> </a:t>
                      </a:r>
                      <a:r>
                        <a:rPr lang="de-CH" sz="2000" dirty="0" err="1">
                          <a:solidFill>
                            <a:srgbClr val="495354"/>
                          </a:solidFill>
                          <a:effectLst/>
                        </a:rPr>
                        <a:t>innervation</a:t>
                      </a:r>
                      <a:r>
                        <a:rPr lang="de-CH" sz="2000" dirty="0">
                          <a:solidFill>
                            <a:srgbClr val="495354"/>
                          </a:solidFill>
                          <a:effectLst/>
                        </a:rPr>
                        <a:t> </a:t>
                      </a:r>
                      <a:r>
                        <a:rPr lang="de-CH" sz="2000" dirty="0" err="1">
                          <a:solidFill>
                            <a:srgbClr val="495354"/>
                          </a:solidFill>
                          <a:effectLst/>
                        </a:rPr>
                        <a:t>for</a:t>
                      </a:r>
                      <a:r>
                        <a:rPr lang="de-CH" sz="2000" dirty="0">
                          <a:solidFill>
                            <a:srgbClr val="495354"/>
                          </a:solidFill>
                          <a:effectLst/>
                        </a:rPr>
                        <a:t> </a:t>
                      </a:r>
                      <a:r>
                        <a:rPr lang="de-CH" sz="2000" dirty="0" err="1">
                          <a:solidFill>
                            <a:srgbClr val="495354"/>
                          </a:solidFill>
                          <a:effectLst/>
                        </a:rPr>
                        <a:t>muscles</a:t>
                      </a:r>
                      <a:r>
                        <a:rPr lang="de-CH" sz="2000" dirty="0">
                          <a:solidFill>
                            <a:srgbClr val="495354"/>
                          </a:solidFill>
                          <a:effectLst/>
                        </a:rPr>
                        <a:t> </a:t>
                      </a:r>
                      <a:r>
                        <a:rPr lang="de-CH" sz="2000" dirty="0" err="1">
                          <a:solidFill>
                            <a:srgbClr val="495354"/>
                          </a:solidFill>
                          <a:effectLst/>
                        </a:rPr>
                        <a:t>derived</a:t>
                      </a:r>
                      <a:r>
                        <a:rPr lang="de-CH" sz="2000" dirty="0">
                          <a:solidFill>
                            <a:srgbClr val="495354"/>
                          </a:solidFill>
                          <a:effectLst/>
                        </a:rPr>
                        <a:t> </a:t>
                      </a:r>
                      <a:r>
                        <a:rPr lang="de-CH" sz="2000" dirty="0" err="1">
                          <a:solidFill>
                            <a:srgbClr val="495354"/>
                          </a:solidFill>
                          <a:effectLst/>
                        </a:rPr>
                        <a:t>from</a:t>
                      </a:r>
                      <a:r>
                        <a:rPr lang="de-CH" sz="2000" dirty="0">
                          <a:solidFill>
                            <a:srgbClr val="495354"/>
                          </a:solidFill>
                          <a:effectLst/>
                        </a:rPr>
                        <a:t> </a:t>
                      </a:r>
                      <a:r>
                        <a:rPr lang="de-CH" sz="2000" dirty="0" err="1">
                          <a:solidFill>
                            <a:srgbClr val="495354"/>
                          </a:solidFill>
                          <a:effectLst/>
                        </a:rPr>
                        <a:t>pharyngeal</a:t>
                      </a:r>
                      <a:r>
                        <a:rPr lang="de-CH" sz="2000" dirty="0">
                          <a:solidFill>
                            <a:srgbClr val="495354"/>
                          </a:solidFill>
                          <a:effectLst/>
                        </a:rPr>
                        <a:t> </a:t>
                      </a:r>
                      <a:r>
                        <a:rPr lang="de-CH" sz="2000" dirty="0" err="1">
                          <a:solidFill>
                            <a:srgbClr val="495354"/>
                          </a:solidFill>
                          <a:effectLst/>
                        </a:rPr>
                        <a:t>arches</a:t>
                      </a:r>
                      <a:br>
                        <a:rPr lang="de-CH" sz="2000" dirty="0">
                          <a:solidFill>
                            <a:srgbClr val="495354"/>
                          </a:solidFill>
                          <a:effectLst/>
                        </a:rPr>
                      </a:br>
                      <a:r>
                        <a:rPr lang="de-CH" sz="2000" dirty="0">
                          <a:solidFill>
                            <a:srgbClr val="495354"/>
                          </a:solidFill>
                          <a:effectLst/>
                        </a:rPr>
                        <a:t>(</a:t>
                      </a:r>
                      <a:r>
                        <a:rPr lang="de-CH" sz="2000" dirty="0" err="1">
                          <a:solidFill>
                            <a:srgbClr val="495354"/>
                          </a:solidFill>
                          <a:effectLst/>
                        </a:rPr>
                        <a:t>a.k.a</a:t>
                      </a:r>
                      <a:r>
                        <a:rPr lang="de-CH" sz="2000" dirty="0">
                          <a:solidFill>
                            <a:srgbClr val="495354"/>
                          </a:solidFill>
                          <a:effectLst/>
                        </a:rPr>
                        <a:t>. </a:t>
                      </a:r>
                      <a:r>
                        <a:rPr lang="de-CH" sz="2000" dirty="0" err="1">
                          <a:solidFill>
                            <a:srgbClr val="495354"/>
                          </a:solidFill>
                          <a:effectLst/>
                        </a:rPr>
                        <a:t>special</a:t>
                      </a:r>
                      <a:r>
                        <a:rPr lang="de-CH" sz="2000" dirty="0">
                          <a:solidFill>
                            <a:srgbClr val="495354"/>
                          </a:solidFill>
                          <a:effectLst/>
                        </a:rPr>
                        <a:t> </a:t>
                      </a:r>
                      <a:r>
                        <a:rPr lang="de-CH" sz="2000" dirty="0" err="1">
                          <a:solidFill>
                            <a:srgbClr val="495354"/>
                          </a:solidFill>
                          <a:effectLst/>
                        </a:rPr>
                        <a:t>visceral</a:t>
                      </a:r>
                      <a:r>
                        <a:rPr lang="de-CH" sz="2000" dirty="0">
                          <a:solidFill>
                            <a:srgbClr val="495354"/>
                          </a:solidFill>
                          <a:effectLst/>
                        </a:rPr>
                        <a:t> </a:t>
                      </a:r>
                      <a:r>
                        <a:rPr lang="de-CH" sz="2000" dirty="0" err="1">
                          <a:solidFill>
                            <a:srgbClr val="495354"/>
                          </a:solidFill>
                          <a:effectLst/>
                        </a:rPr>
                        <a:t>motor</a:t>
                      </a:r>
                      <a:r>
                        <a:rPr lang="de-CH" sz="2000" dirty="0">
                          <a:solidFill>
                            <a:srgbClr val="495354"/>
                          </a:solidFill>
                          <a:effectLst/>
                        </a:rPr>
                        <a:t>, </a:t>
                      </a:r>
                      <a:r>
                        <a:rPr lang="de-CH" sz="2000" dirty="0" err="1">
                          <a:solidFill>
                            <a:srgbClr val="495354"/>
                          </a:solidFill>
                          <a:effectLst/>
                        </a:rPr>
                        <a:t>branchial</a:t>
                      </a:r>
                      <a:r>
                        <a:rPr lang="de-CH" sz="2000" dirty="0">
                          <a:solidFill>
                            <a:srgbClr val="495354"/>
                          </a:solidFill>
                          <a:effectLst/>
                        </a:rPr>
                        <a:t> </a:t>
                      </a:r>
                      <a:r>
                        <a:rPr lang="de-CH" sz="2000" dirty="0" err="1">
                          <a:solidFill>
                            <a:srgbClr val="495354"/>
                          </a:solidFill>
                          <a:effectLst/>
                        </a:rPr>
                        <a:t>motor</a:t>
                      </a:r>
                      <a:r>
                        <a:rPr lang="de-CH" sz="2000" dirty="0">
                          <a:solidFill>
                            <a:srgbClr val="495354"/>
                          </a:solidFill>
                          <a:effectLst/>
                        </a:rPr>
                        <a:t>)</a:t>
                      </a:r>
                    </a:p>
                  </a:txBody>
                  <a:tcPr marL="69876" marR="69876" marT="46584" marB="4658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08837642"/>
                  </a:ext>
                </a:extLst>
              </a:tr>
            </a:tbl>
          </a:graphicData>
        </a:graphic>
      </p:graphicFrame>
    </p:spTree>
    <p:extLst>
      <p:ext uri="{BB962C8B-B14F-4D97-AF65-F5344CB8AC3E}">
        <p14:creationId xmlns:p14="http://schemas.microsoft.com/office/powerpoint/2010/main" val="26595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0FEE37-4DFA-5534-EA98-7A9C0651EB3B}"/>
              </a:ext>
            </a:extLst>
          </p:cNvPr>
          <p:cNvSpPr>
            <a:spLocks noGrp="1"/>
          </p:cNvSpPr>
          <p:nvPr>
            <p:ph type="title"/>
          </p:nvPr>
        </p:nvSpPr>
        <p:spPr>
          <a:xfrm>
            <a:off x="8112368" y="0"/>
            <a:ext cx="3985845" cy="990599"/>
          </a:xfrm>
        </p:spPr>
        <p:txBody>
          <a:bodyPr>
            <a:normAutofit/>
          </a:bodyPr>
          <a:lstStyle/>
          <a:p>
            <a:r>
              <a:rPr lang="de-CH" sz="4000" b="1" dirty="0">
                <a:solidFill>
                  <a:schemeClr val="accent6">
                    <a:lumMod val="50000"/>
                  </a:schemeClr>
                </a:solidFill>
              </a:rPr>
              <a:t>12 cranial </a:t>
            </a:r>
            <a:r>
              <a:rPr lang="de-CH" sz="4000" b="1" dirty="0" err="1">
                <a:solidFill>
                  <a:schemeClr val="accent6">
                    <a:lumMod val="50000"/>
                  </a:schemeClr>
                </a:solidFill>
              </a:rPr>
              <a:t>nerves</a:t>
            </a:r>
            <a:endParaRPr lang="el-GR" sz="40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17F5DDBE-9BD3-9B59-2661-016E07CC64F7}"/>
              </a:ext>
            </a:extLst>
          </p:cNvPr>
          <p:cNvSpPr>
            <a:spLocks noGrp="1"/>
          </p:cNvSpPr>
          <p:nvPr>
            <p:ph idx="1"/>
          </p:nvPr>
        </p:nvSpPr>
        <p:spPr>
          <a:xfrm>
            <a:off x="246186" y="187569"/>
            <a:ext cx="8159260" cy="6553200"/>
          </a:xfrm>
        </p:spPr>
        <p:txBody>
          <a:bodyPr>
            <a:noAutofit/>
          </a:bodyPr>
          <a:lstStyle/>
          <a:p>
            <a:r>
              <a:rPr lang="el-GR" sz="1800" b="1" dirty="0">
                <a:solidFill>
                  <a:schemeClr val="accent6">
                    <a:lumMod val="50000"/>
                  </a:schemeClr>
                </a:solidFill>
              </a:rPr>
              <a:t>           </a:t>
            </a:r>
            <a:r>
              <a:rPr lang="de-CH" b="1" dirty="0">
                <a:solidFill>
                  <a:schemeClr val="accent6">
                    <a:lumMod val="50000"/>
                  </a:schemeClr>
                </a:solidFill>
              </a:rPr>
              <a:t>Inferior </a:t>
            </a:r>
            <a:r>
              <a:rPr lang="de-CH" b="1" dirty="0" err="1">
                <a:solidFill>
                  <a:schemeClr val="accent6">
                    <a:lumMod val="50000"/>
                  </a:schemeClr>
                </a:solidFill>
              </a:rPr>
              <a:t>view</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brain</a:t>
            </a:r>
            <a:r>
              <a:rPr lang="de-CH" b="1" dirty="0">
                <a:solidFill>
                  <a:schemeClr val="accent6">
                    <a:lumMod val="50000"/>
                  </a:schemeClr>
                </a:solidFill>
              </a:rPr>
              <a:t> and </a:t>
            </a:r>
            <a:r>
              <a:rPr lang="de-CH" b="1" dirty="0" err="1">
                <a:solidFill>
                  <a:schemeClr val="accent6">
                    <a:lumMod val="50000"/>
                  </a:schemeClr>
                </a:solidFill>
              </a:rPr>
              <a:t>brainstem</a:t>
            </a:r>
            <a:r>
              <a:rPr lang="de-CH" b="1" dirty="0">
                <a:solidFill>
                  <a:schemeClr val="accent6">
                    <a:lumMod val="50000"/>
                  </a:schemeClr>
                </a:solidFill>
              </a:rPr>
              <a:t>.</a:t>
            </a:r>
          </a:p>
          <a:p>
            <a:pPr algn="just">
              <a:buFont typeface="Wingdings" pitchFamily="2" charset="2"/>
              <a:buChar char="Ø"/>
            </a:pPr>
            <a:r>
              <a:rPr lang="de-CH" sz="1400" dirty="0"/>
              <a:t>The </a:t>
            </a:r>
            <a:r>
              <a:rPr lang="de-CH" sz="1400" dirty="0" err="1"/>
              <a:t>olfactory</a:t>
            </a:r>
            <a:r>
              <a:rPr lang="de-CH" sz="1400" dirty="0"/>
              <a:t> nerve (CN I) and </a:t>
            </a:r>
            <a:r>
              <a:rPr lang="de-CH" sz="1400" dirty="0" err="1"/>
              <a:t>optic</a:t>
            </a:r>
            <a:r>
              <a:rPr lang="de-CH" sz="1400" dirty="0"/>
              <a:t> nerve (CN II) </a:t>
            </a:r>
            <a:r>
              <a:rPr lang="de-CH" sz="1400" dirty="0" err="1"/>
              <a:t>are</a:t>
            </a:r>
            <a:r>
              <a:rPr lang="de-CH" sz="1400" dirty="0"/>
              <a:t> </a:t>
            </a:r>
            <a:r>
              <a:rPr lang="de-CH" sz="1400" dirty="0" err="1"/>
              <a:t>the</a:t>
            </a:r>
            <a:r>
              <a:rPr lang="de-CH" sz="1400" dirty="0"/>
              <a:t> </a:t>
            </a:r>
            <a:r>
              <a:rPr lang="de-CH" sz="1400" dirty="0" err="1"/>
              <a:t>only</a:t>
            </a:r>
            <a:r>
              <a:rPr lang="de-CH" sz="1400" dirty="0"/>
              <a:t> </a:t>
            </a:r>
            <a:r>
              <a:rPr lang="de-CH" sz="1400" dirty="0" err="1"/>
              <a:t>two</a:t>
            </a:r>
            <a:r>
              <a:rPr lang="de-CH" sz="1400" dirty="0"/>
              <a:t> cranial </a:t>
            </a:r>
            <a:r>
              <a:rPr lang="de-CH" sz="1400" dirty="0" err="1"/>
              <a:t>nerves</a:t>
            </a:r>
            <a:r>
              <a:rPr lang="de-CH" sz="1400" dirty="0"/>
              <a:t> </a:t>
            </a:r>
            <a:r>
              <a:rPr lang="de-CH" sz="1400" dirty="0" err="1"/>
              <a:t>that</a:t>
            </a:r>
            <a:r>
              <a:rPr lang="de-CH" sz="1400" dirty="0"/>
              <a:t> </a:t>
            </a:r>
            <a:r>
              <a:rPr lang="de-CH" sz="1400" dirty="0" err="1"/>
              <a:t>originate</a:t>
            </a:r>
            <a:r>
              <a:rPr lang="de-CH" sz="1400" dirty="0"/>
              <a:t> </a:t>
            </a:r>
            <a:r>
              <a:rPr lang="de-CH" sz="1400" dirty="0" err="1"/>
              <a:t>from</a:t>
            </a:r>
            <a:r>
              <a:rPr lang="de-CH" sz="1400" dirty="0"/>
              <a:t> </a:t>
            </a:r>
            <a:r>
              <a:rPr lang="de-CH" sz="1400" dirty="0" err="1"/>
              <a:t>the</a:t>
            </a:r>
            <a:r>
              <a:rPr lang="de-CH" sz="1400" dirty="0"/>
              <a:t> </a:t>
            </a:r>
            <a:r>
              <a:rPr lang="de-CH" sz="1400" dirty="0" err="1"/>
              <a:t>cerebrum</a:t>
            </a:r>
            <a:r>
              <a:rPr lang="de-CH" sz="1400" dirty="0"/>
              <a:t>. The </a:t>
            </a:r>
            <a:r>
              <a:rPr lang="de-CH" sz="1400" dirty="0" err="1"/>
              <a:t>olfactory</a:t>
            </a:r>
            <a:r>
              <a:rPr lang="de-CH" sz="1400" dirty="0"/>
              <a:t> nerve (CN I) </a:t>
            </a:r>
            <a:r>
              <a:rPr lang="de-CH" sz="1400" dirty="0" err="1"/>
              <a:t>describes</a:t>
            </a:r>
            <a:r>
              <a:rPr lang="de-CH" sz="1400" dirty="0"/>
              <a:t> </a:t>
            </a:r>
            <a:r>
              <a:rPr lang="de-CH" sz="1400" dirty="0" err="1"/>
              <a:t>components</a:t>
            </a:r>
            <a:r>
              <a:rPr lang="de-CH" sz="1400" dirty="0"/>
              <a:t> </a:t>
            </a:r>
            <a:r>
              <a:rPr lang="de-CH" sz="1400" dirty="0" err="1"/>
              <a:t>extending</a:t>
            </a:r>
            <a:r>
              <a:rPr lang="de-CH" sz="1400" dirty="0"/>
              <a:t> </a:t>
            </a:r>
            <a:r>
              <a:rPr lang="de-CH" sz="1400" dirty="0" err="1"/>
              <a:t>from</a:t>
            </a:r>
            <a:r>
              <a:rPr lang="de-CH" sz="1400" dirty="0"/>
              <a:t> </a:t>
            </a:r>
            <a:r>
              <a:rPr lang="de-CH" sz="1400" dirty="0" err="1"/>
              <a:t>the</a:t>
            </a:r>
            <a:r>
              <a:rPr lang="de-CH" sz="1400" dirty="0"/>
              <a:t> </a:t>
            </a:r>
            <a:r>
              <a:rPr lang="de-CH" sz="1400" dirty="0" err="1"/>
              <a:t>olfactory</a:t>
            </a:r>
            <a:r>
              <a:rPr lang="de-CH" sz="1400" dirty="0"/>
              <a:t> </a:t>
            </a:r>
            <a:r>
              <a:rPr lang="de-CH" sz="1400" dirty="0" err="1"/>
              <a:t>part</a:t>
            </a:r>
            <a:r>
              <a:rPr lang="de-CH" sz="1400" dirty="0"/>
              <a:t> </a:t>
            </a:r>
            <a:r>
              <a:rPr lang="de-CH" sz="1400" dirty="0" err="1"/>
              <a:t>of</a:t>
            </a:r>
            <a:r>
              <a:rPr lang="de-CH" sz="1400" dirty="0"/>
              <a:t> </a:t>
            </a:r>
            <a:r>
              <a:rPr lang="de-CH" sz="1400" dirty="0" err="1"/>
              <a:t>the</a:t>
            </a:r>
            <a:r>
              <a:rPr lang="de-CH" sz="1400" dirty="0"/>
              <a:t> nasal </a:t>
            </a:r>
            <a:r>
              <a:rPr lang="de-CH" sz="1400" dirty="0" err="1"/>
              <a:t>mucosa</a:t>
            </a:r>
            <a:r>
              <a:rPr lang="de-CH" sz="1400" dirty="0"/>
              <a:t> </a:t>
            </a:r>
            <a:r>
              <a:rPr lang="de-CH" sz="1400" dirty="0" err="1"/>
              <a:t>to</a:t>
            </a:r>
            <a:r>
              <a:rPr lang="de-CH" sz="1400" dirty="0"/>
              <a:t> </a:t>
            </a:r>
            <a:r>
              <a:rPr lang="de-CH" sz="1400" dirty="0" err="1"/>
              <a:t>the</a:t>
            </a:r>
            <a:r>
              <a:rPr lang="de-CH" sz="1400" dirty="0"/>
              <a:t> </a:t>
            </a:r>
            <a:r>
              <a:rPr lang="de-CH" sz="1400" dirty="0" err="1"/>
              <a:t>olfactory</a:t>
            </a:r>
            <a:r>
              <a:rPr lang="de-CH" sz="1400" dirty="0"/>
              <a:t> </a:t>
            </a:r>
            <a:r>
              <a:rPr lang="de-CH" sz="1400" dirty="0" err="1"/>
              <a:t>cortex</a:t>
            </a:r>
            <a:r>
              <a:rPr lang="de-CH" sz="1400" dirty="0"/>
              <a:t> (via </a:t>
            </a:r>
            <a:r>
              <a:rPr lang="de-CH" sz="1400" dirty="0" err="1"/>
              <a:t>the</a:t>
            </a:r>
            <a:r>
              <a:rPr lang="de-CH" sz="1400" dirty="0"/>
              <a:t> </a:t>
            </a:r>
            <a:r>
              <a:rPr lang="de-CH" sz="1400" dirty="0" err="1"/>
              <a:t>cribriform</a:t>
            </a:r>
            <a:r>
              <a:rPr lang="de-CH" sz="1400" dirty="0"/>
              <a:t> </a:t>
            </a:r>
            <a:r>
              <a:rPr lang="de-CH" sz="1400" dirty="0" err="1"/>
              <a:t>plate</a:t>
            </a:r>
            <a:r>
              <a:rPr lang="de-CH" sz="1400" dirty="0"/>
              <a:t> </a:t>
            </a:r>
            <a:r>
              <a:rPr lang="de-CH" sz="1400" dirty="0" err="1"/>
              <a:t>of</a:t>
            </a:r>
            <a:r>
              <a:rPr lang="de-CH" sz="1400" dirty="0"/>
              <a:t> </a:t>
            </a:r>
            <a:r>
              <a:rPr lang="de-CH" sz="1400" dirty="0" err="1"/>
              <a:t>ethmoid</a:t>
            </a:r>
            <a:r>
              <a:rPr lang="de-CH" sz="1400" dirty="0"/>
              <a:t> </a:t>
            </a:r>
            <a:r>
              <a:rPr lang="de-CH" sz="1400" dirty="0" err="1"/>
              <a:t>bone</a:t>
            </a:r>
            <a:r>
              <a:rPr lang="de-CH" sz="1400" dirty="0"/>
              <a:t>). The </a:t>
            </a:r>
            <a:r>
              <a:rPr lang="de-CH" sz="1400" dirty="0" err="1"/>
              <a:t>optic</a:t>
            </a:r>
            <a:r>
              <a:rPr lang="de-CH" sz="1400" dirty="0"/>
              <a:t> nerve (CN II) </a:t>
            </a:r>
            <a:r>
              <a:rPr lang="de-CH" sz="1400" dirty="0" err="1"/>
              <a:t>extends</a:t>
            </a:r>
            <a:r>
              <a:rPr lang="de-CH" sz="1400" dirty="0"/>
              <a:t> </a:t>
            </a:r>
            <a:r>
              <a:rPr lang="de-CH" sz="1400" dirty="0" err="1"/>
              <a:t>from</a:t>
            </a:r>
            <a:r>
              <a:rPr lang="de-CH" sz="1400" dirty="0"/>
              <a:t> </a:t>
            </a:r>
            <a:r>
              <a:rPr lang="de-CH" sz="1400" dirty="0" err="1"/>
              <a:t>the</a:t>
            </a:r>
            <a:r>
              <a:rPr lang="de-CH" sz="1400" dirty="0"/>
              <a:t> </a:t>
            </a:r>
            <a:r>
              <a:rPr lang="de-CH" sz="1400" dirty="0" err="1"/>
              <a:t>retina</a:t>
            </a:r>
            <a:r>
              <a:rPr lang="de-CH" sz="1400" dirty="0"/>
              <a:t> </a:t>
            </a:r>
            <a:r>
              <a:rPr lang="de-CH" sz="1400" dirty="0" err="1"/>
              <a:t>of</a:t>
            </a:r>
            <a:r>
              <a:rPr lang="de-CH" sz="1400" dirty="0"/>
              <a:t> </a:t>
            </a:r>
            <a:r>
              <a:rPr lang="de-CH" sz="1400" dirty="0" err="1"/>
              <a:t>the</a:t>
            </a:r>
            <a:r>
              <a:rPr lang="de-CH" sz="1400" dirty="0"/>
              <a:t> </a:t>
            </a:r>
            <a:r>
              <a:rPr lang="de-CH" sz="1400" dirty="0" err="1"/>
              <a:t>eye</a:t>
            </a:r>
            <a:r>
              <a:rPr lang="de-CH" sz="1400" dirty="0"/>
              <a:t> </a:t>
            </a:r>
            <a:r>
              <a:rPr lang="de-CH" sz="1400" dirty="0" err="1"/>
              <a:t>to</a:t>
            </a:r>
            <a:r>
              <a:rPr lang="de-CH" sz="1400" dirty="0"/>
              <a:t> </a:t>
            </a:r>
            <a:r>
              <a:rPr lang="de-CH" sz="1400" dirty="0" err="1"/>
              <a:t>the</a:t>
            </a:r>
            <a:r>
              <a:rPr lang="de-CH" sz="1400" dirty="0"/>
              <a:t> </a:t>
            </a:r>
            <a:r>
              <a:rPr lang="de-CH" sz="1400" dirty="0" err="1"/>
              <a:t>primary</a:t>
            </a:r>
            <a:r>
              <a:rPr lang="de-CH" sz="1400" dirty="0"/>
              <a:t> </a:t>
            </a:r>
            <a:r>
              <a:rPr lang="de-CH" sz="1400" dirty="0" err="1"/>
              <a:t>visual</a:t>
            </a:r>
            <a:r>
              <a:rPr lang="de-CH" sz="1400" dirty="0"/>
              <a:t> </a:t>
            </a:r>
            <a:r>
              <a:rPr lang="de-CH" sz="1400" dirty="0" err="1"/>
              <a:t>cortex</a:t>
            </a:r>
            <a:r>
              <a:rPr lang="de-CH" sz="1400" dirty="0"/>
              <a:t> (</a:t>
            </a:r>
            <a:r>
              <a:rPr lang="de-CH" sz="1400" dirty="0" err="1"/>
              <a:t>striate</a:t>
            </a:r>
            <a:r>
              <a:rPr lang="de-CH" sz="1400" dirty="0"/>
              <a:t> </a:t>
            </a:r>
            <a:r>
              <a:rPr lang="de-CH" sz="1400" dirty="0" err="1"/>
              <a:t>area</a:t>
            </a:r>
            <a:r>
              <a:rPr lang="de-CH" sz="1400" dirty="0"/>
              <a:t>) </a:t>
            </a:r>
            <a:r>
              <a:rPr lang="de-CH" sz="1600" b="1" dirty="0">
                <a:solidFill>
                  <a:schemeClr val="accent6">
                    <a:lumMod val="75000"/>
                  </a:schemeClr>
                </a:solidFill>
              </a:rPr>
              <a:t>via </a:t>
            </a:r>
            <a:r>
              <a:rPr lang="de-CH" sz="1600" b="1" dirty="0" err="1">
                <a:solidFill>
                  <a:schemeClr val="accent6">
                    <a:lumMod val="75000"/>
                  </a:schemeClr>
                </a:solidFill>
              </a:rPr>
              <a:t>the</a:t>
            </a:r>
            <a:r>
              <a:rPr lang="de-CH" sz="1600" b="1" dirty="0">
                <a:solidFill>
                  <a:schemeClr val="accent6">
                    <a:lumMod val="75000"/>
                  </a:schemeClr>
                </a:solidFill>
              </a:rPr>
              <a:t> </a:t>
            </a:r>
            <a:r>
              <a:rPr lang="de-CH" sz="1600" b="1" dirty="0" err="1">
                <a:solidFill>
                  <a:schemeClr val="accent6">
                    <a:lumMod val="75000"/>
                  </a:schemeClr>
                </a:solidFill>
              </a:rPr>
              <a:t>optic</a:t>
            </a:r>
            <a:r>
              <a:rPr lang="de-CH" sz="1600" b="1" dirty="0">
                <a:solidFill>
                  <a:schemeClr val="accent6">
                    <a:lumMod val="75000"/>
                  </a:schemeClr>
                </a:solidFill>
              </a:rPr>
              <a:t> </a:t>
            </a:r>
            <a:r>
              <a:rPr lang="de-CH" sz="1600" b="1" dirty="0" err="1">
                <a:solidFill>
                  <a:schemeClr val="accent6">
                    <a:lumMod val="75000"/>
                  </a:schemeClr>
                </a:solidFill>
              </a:rPr>
              <a:t>canal</a:t>
            </a:r>
            <a:r>
              <a:rPr lang="de-CH" sz="1400" dirty="0"/>
              <a:t>.</a:t>
            </a:r>
          </a:p>
          <a:p>
            <a:pPr algn="just">
              <a:buFont typeface="Wingdings" pitchFamily="2" charset="2"/>
              <a:buChar char="Ø"/>
            </a:pPr>
            <a:r>
              <a:rPr lang="de-CH" sz="1400" dirty="0"/>
              <a:t>All </a:t>
            </a:r>
            <a:r>
              <a:rPr lang="de-CH" sz="1400" dirty="0" err="1"/>
              <a:t>other</a:t>
            </a:r>
            <a:r>
              <a:rPr lang="de-CH" sz="1400" dirty="0"/>
              <a:t> cranial </a:t>
            </a:r>
            <a:r>
              <a:rPr lang="de-CH" sz="1400" dirty="0" err="1"/>
              <a:t>nerves</a:t>
            </a:r>
            <a:r>
              <a:rPr lang="de-CH" sz="1400" dirty="0"/>
              <a:t> </a:t>
            </a:r>
            <a:r>
              <a:rPr lang="de-CH" sz="1400" dirty="0" err="1"/>
              <a:t>originate</a:t>
            </a:r>
            <a:r>
              <a:rPr lang="de-CH" sz="1400" dirty="0"/>
              <a:t> </a:t>
            </a:r>
            <a:r>
              <a:rPr lang="de-CH" sz="1400" dirty="0" err="1"/>
              <a:t>from</a:t>
            </a:r>
            <a:r>
              <a:rPr lang="de-CH" sz="1400" dirty="0"/>
              <a:t> </a:t>
            </a:r>
            <a:r>
              <a:rPr lang="de-CH" sz="1400" dirty="0" err="1"/>
              <a:t>the</a:t>
            </a:r>
            <a:r>
              <a:rPr lang="de-CH" sz="1400" dirty="0"/>
              <a:t> </a:t>
            </a:r>
            <a:r>
              <a:rPr lang="de-CH" sz="1400" dirty="0" err="1"/>
              <a:t>brainstem</a:t>
            </a:r>
            <a:r>
              <a:rPr lang="de-CH" sz="1400" dirty="0"/>
              <a:t>. The </a:t>
            </a:r>
            <a:r>
              <a:rPr lang="de-CH" sz="1400" b="1" dirty="0" err="1">
                <a:solidFill>
                  <a:schemeClr val="accent6">
                    <a:lumMod val="50000"/>
                  </a:schemeClr>
                </a:solidFill>
              </a:rPr>
              <a:t>oculomotor</a:t>
            </a:r>
            <a:r>
              <a:rPr lang="de-CH" sz="1400" b="1" dirty="0">
                <a:solidFill>
                  <a:schemeClr val="accent6">
                    <a:lumMod val="50000"/>
                  </a:schemeClr>
                </a:solidFill>
              </a:rPr>
              <a:t> (CN III) and </a:t>
            </a:r>
            <a:r>
              <a:rPr lang="de-CH" sz="1400" b="1" dirty="0" err="1">
                <a:solidFill>
                  <a:schemeClr val="accent6">
                    <a:lumMod val="50000"/>
                  </a:schemeClr>
                </a:solidFill>
              </a:rPr>
              <a:t>trochlear</a:t>
            </a:r>
            <a:r>
              <a:rPr lang="de-CH" sz="1400" b="1" dirty="0">
                <a:solidFill>
                  <a:schemeClr val="accent6">
                    <a:lumMod val="50000"/>
                  </a:schemeClr>
                </a:solidFill>
              </a:rPr>
              <a:t> (CN IV) </a:t>
            </a:r>
            <a:r>
              <a:rPr lang="de-CH" sz="1400" b="1" dirty="0" err="1">
                <a:solidFill>
                  <a:schemeClr val="accent6">
                    <a:lumMod val="50000"/>
                  </a:schemeClr>
                </a:solidFill>
              </a:rPr>
              <a:t>nerves</a:t>
            </a:r>
            <a:r>
              <a:rPr lang="de-CH" sz="1400" b="1" dirty="0">
                <a:solidFill>
                  <a:schemeClr val="accent6">
                    <a:lumMod val="50000"/>
                  </a:schemeClr>
                </a:solidFill>
              </a:rPr>
              <a:t> </a:t>
            </a:r>
            <a:r>
              <a:rPr lang="de-CH" sz="1400" dirty="0" err="1"/>
              <a:t>originate</a:t>
            </a:r>
            <a:r>
              <a:rPr lang="de-CH" sz="1400" dirty="0"/>
              <a:t> </a:t>
            </a:r>
            <a:r>
              <a:rPr lang="de-CH" sz="1400" dirty="0" err="1"/>
              <a:t>from</a:t>
            </a:r>
            <a:r>
              <a:rPr lang="de-CH" sz="1400" dirty="0"/>
              <a:t> </a:t>
            </a:r>
            <a:r>
              <a:rPr lang="de-CH" sz="1400" dirty="0" err="1"/>
              <a:t>the</a:t>
            </a:r>
            <a:r>
              <a:rPr lang="de-CH" sz="1400" dirty="0"/>
              <a:t> </a:t>
            </a:r>
            <a:r>
              <a:rPr lang="de-CH" sz="1400" b="1" dirty="0" err="1">
                <a:solidFill>
                  <a:schemeClr val="accent6">
                    <a:lumMod val="50000"/>
                  </a:schemeClr>
                </a:solidFill>
              </a:rPr>
              <a:t>midbrain</a:t>
            </a:r>
            <a:r>
              <a:rPr lang="de-CH" sz="1400" b="1" dirty="0">
                <a:solidFill>
                  <a:schemeClr val="accent6">
                    <a:lumMod val="50000"/>
                  </a:schemeClr>
                </a:solidFill>
              </a:rPr>
              <a:t>. </a:t>
            </a:r>
            <a:r>
              <a:rPr lang="de-CH" sz="1400" dirty="0"/>
              <a:t>The </a:t>
            </a:r>
            <a:r>
              <a:rPr lang="de-CH" sz="1400" dirty="0" err="1"/>
              <a:t>abducens</a:t>
            </a:r>
            <a:r>
              <a:rPr lang="de-CH" sz="1400" dirty="0"/>
              <a:t> nerve (CN VI) </a:t>
            </a:r>
            <a:r>
              <a:rPr lang="de-CH" sz="1400" dirty="0" err="1"/>
              <a:t>originates</a:t>
            </a:r>
            <a:r>
              <a:rPr lang="de-CH" sz="1400" dirty="0"/>
              <a:t> </a:t>
            </a:r>
            <a:r>
              <a:rPr lang="de-CH" sz="1400" dirty="0" err="1"/>
              <a:t>from</a:t>
            </a:r>
            <a:r>
              <a:rPr lang="de-CH" sz="1400" dirty="0"/>
              <a:t> </a:t>
            </a:r>
            <a:r>
              <a:rPr lang="de-CH" sz="1400" dirty="0" err="1"/>
              <a:t>the</a:t>
            </a:r>
            <a:r>
              <a:rPr lang="de-CH" sz="1400" dirty="0"/>
              <a:t> </a:t>
            </a:r>
            <a:r>
              <a:rPr lang="de-CH" sz="1400" dirty="0" err="1"/>
              <a:t>pontomedullary</a:t>
            </a:r>
            <a:r>
              <a:rPr lang="de-CH" sz="1400" dirty="0"/>
              <a:t> </a:t>
            </a:r>
            <a:r>
              <a:rPr lang="de-CH" sz="1400" dirty="0" err="1"/>
              <a:t>region</a:t>
            </a:r>
            <a:r>
              <a:rPr lang="de-CH" sz="1400" dirty="0"/>
              <a:t>. </a:t>
            </a:r>
            <a:r>
              <a:rPr lang="de-CH" sz="1400" dirty="0" err="1"/>
              <a:t>Since</a:t>
            </a:r>
            <a:r>
              <a:rPr lang="de-CH" sz="1400" dirty="0"/>
              <a:t> </a:t>
            </a:r>
            <a:r>
              <a:rPr lang="de-CH" sz="1400" dirty="0" err="1"/>
              <a:t>these</a:t>
            </a:r>
            <a:r>
              <a:rPr lang="de-CH" sz="1400" dirty="0"/>
              <a:t> </a:t>
            </a:r>
            <a:r>
              <a:rPr lang="de-CH" sz="1400" dirty="0" err="1"/>
              <a:t>three</a:t>
            </a:r>
            <a:r>
              <a:rPr lang="de-CH" sz="1400" dirty="0"/>
              <a:t> </a:t>
            </a:r>
            <a:r>
              <a:rPr lang="de-CH" sz="1400" dirty="0" err="1"/>
              <a:t>nerves</a:t>
            </a:r>
            <a:r>
              <a:rPr lang="de-CH" sz="1400" dirty="0"/>
              <a:t> </a:t>
            </a:r>
            <a:r>
              <a:rPr lang="de-CH" sz="1400" dirty="0" err="1"/>
              <a:t>act</a:t>
            </a:r>
            <a:r>
              <a:rPr lang="de-CH" sz="1400" dirty="0"/>
              <a:t> on </a:t>
            </a:r>
            <a:r>
              <a:rPr lang="de-CH" sz="1400" dirty="0" err="1"/>
              <a:t>eye</a:t>
            </a:r>
            <a:r>
              <a:rPr lang="de-CH" sz="1400" dirty="0"/>
              <a:t> </a:t>
            </a:r>
            <a:r>
              <a:rPr lang="de-CH" sz="1400" dirty="0" err="1"/>
              <a:t>muscles</a:t>
            </a:r>
            <a:r>
              <a:rPr lang="de-CH" sz="1400" dirty="0"/>
              <a:t>, </a:t>
            </a:r>
            <a:r>
              <a:rPr lang="de-CH" sz="1600" b="1" dirty="0" err="1">
                <a:solidFill>
                  <a:schemeClr val="accent6">
                    <a:lumMod val="75000"/>
                  </a:schemeClr>
                </a:solidFill>
              </a:rPr>
              <a:t>they</a:t>
            </a:r>
            <a:r>
              <a:rPr lang="de-CH" sz="1600" b="1" dirty="0">
                <a:solidFill>
                  <a:schemeClr val="accent6">
                    <a:lumMod val="75000"/>
                  </a:schemeClr>
                </a:solidFill>
              </a:rPr>
              <a:t> </a:t>
            </a:r>
            <a:r>
              <a:rPr lang="de-CH" sz="1600" b="1" dirty="0" err="1">
                <a:solidFill>
                  <a:schemeClr val="accent6">
                    <a:lumMod val="75000"/>
                  </a:schemeClr>
                </a:solidFill>
              </a:rPr>
              <a:t>extend</a:t>
            </a:r>
            <a:r>
              <a:rPr lang="de-CH" sz="1600" b="1" dirty="0">
                <a:solidFill>
                  <a:schemeClr val="accent6">
                    <a:lumMod val="75000"/>
                  </a:schemeClr>
                </a:solidFill>
              </a:rPr>
              <a:t> </a:t>
            </a:r>
            <a:r>
              <a:rPr lang="de-CH" sz="1600" b="1" dirty="0" err="1">
                <a:solidFill>
                  <a:schemeClr val="accent6">
                    <a:lumMod val="75000"/>
                  </a:schemeClr>
                </a:solidFill>
              </a:rPr>
              <a:t>from</a:t>
            </a:r>
            <a:r>
              <a:rPr lang="de-CH" sz="1600" b="1" dirty="0">
                <a:solidFill>
                  <a:schemeClr val="accent6">
                    <a:lumMod val="75000"/>
                  </a:schemeClr>
                </a:solidFill>
              </a:rPr>
              <a:t> </a:t>
            </a:r>
            <a:r>
              <a:rPr lang="de-CH" sz="1600" b="1" dirty="0" err="1">
                <a:solidFill>
                  <a:schemeClr val="accent6">
                    <a:lumMod val="75000"/>
                  </a:schemeClr>
                </a:solidFill>
              </a:rPr>
              <a:t>the</a:t>
            </a:r>
            <a:r>
              <a:rPr lang="de-CH" sz="1600" b="1" dirty="0">
                <a:solidFill>
                  <a:schemeClr val="accent6">
                    <a:lumMod val="75000"/>
                  </a:schemeClr>
                </a:solidFill>
              </a:rPr>
              <a:t> </a:t>
            </a:r>
            <a:r>
              <a:rPr lang="de-CH" sz="1600" b="1" dirty="0" err="1">
                <a:solidFill>
                  <a:schemeClr val="accent6">
                    <a:lumMod val="75000"/>
                  </a:schemeClr>
                </a:solidFill>
              </a:rPr>
              <a:t>brainstem</a:t>
            </a:r>
            <a:r>
              <a:rPr lang="de-CH" sz="1600" b="1" dirty="0">
                <a:solidFill>
                  <a:schemeClr val="accent6">
                    <a:lumMod val="75000"/>
                  </a:schemeClr>
                </a:solidFill>
              </a:rPr>
              <a:t> and </a:t>
            </a:r>
            <a:r>
              <a:rPr lang="de-CH" sz="1600" b="1" dirty="0" err="1">
                <a:solidFill>
                  <a:schemeClr val="accent6">
                    <a:lumMod val="75000"/>
                  </a:schemeClr>
                </a:solidFill>
              </a:rPr>
              <a:t>exit</a:t>
            </a:r>
            <a:r>
              <a:rPr lang="de-CH" sz="1600" b="1" dirty="0">
                <a:solidFill>
                  <a:schemeClr val="accent6">
                    <a:lumMod val="75000"/>
                  </a:schemeClr>
                </a:solidFill>
              </a:rPr>
              <a:t> via </a:t>
            </a:r>
            <a:r>
              <a:rPr lang="de-CH" sz="1600" b="1" dirty="0" err="1">
                <a:solidFill>
                  <a:schemeClr val="accent6">
                    <a:lumMod val="75000"/>
                  </a:schemeClr>
                </a:solidFill>
              </a:rPr>
              <a:t>the</a:t>
            </a:r>
            <a:r>
              <a:rPr lang="de-CH" sz="1600" b="1" dirty="0">
                <a:solidFill>
                  <a:schemeClr val="accent6">
                    <a:lumMod val="75000"/>
                  </a:schemeClr>
                </a:solidFill>
              </a:rPr>
              <a:t> superior orbital </a:t>
            </a:r>
            <a:r>
              <a:rPr lang="de-CH" sz="1600" b="1" dirty="0" err="1">
                <a:solidFill>
                  <a:schemeClr val="accent6">
                    <a:lumMod val="75000"/>
                  </a:schemeClr>
                </a:solidFill>
              </a:rPr>
              <a:t>fissure</a:t>
            </a:r>
            <a:r>
              <a:rPr lang="de-CH" sz="1600" b="1" dirty="0">
                <a:solidFill>
                  <a:schemeClr val="accent6">
                    <a:lumMod val="75000"/>
                  </a:schemeClr>
                </a:solidFill>
              </a:rPr>
              <a:t>. </a:t>
            </a:r>
          </a:p>
          <a:p>
            <a:pPr algn="just">
              <a:buFont typeface="Wingdings" pitchFamily="2" charset="2"/>
              <a:buChar char="Ø"/>
            </a:pPr>
            <a:r>
              <a:rPr lang="de-CH" sz="1400" dirty="0"/>
              <a:t>The </a:t>
            </a:r>
            <a:r>
              <a:rPr lang="de-CH" sz="1400" b="1" dirty="0">
                <a:solidFill>
                  <a:schemeClr val="accent6">
                    <a:lumMod val="50000"/>
                  </a:schemeClr>
                </a:solidFill>
              </a:rPr>
              <a:t>trigeminal nerve (CN V)</a:t>
            </a:r>
            <a:r>
              <a:rPr lang="de-CH" sz="1400" dirty="0"/>
              <a:t> </a:t>
            </a:r>
            <a:r>
              <a:rPr lang="de-CH" sz="1400" dirty="0" err="1"/>
              <a:t>originates</a:t>
            </a:r>
            <a:r>
              <a:rPr lang="de-CH" sz="1400" dirty="0"/>
              <a:t> </a:t>
            </a:r>
            <a:r>
              <a:rPr lang="de-CH" sz="1400" dirty="0" err="1"/>
              <a:t>from</a:t>
            </a:r>
            <a:r>
              <a:rPr lang="de-CH" sz="1400" dirty="0"/>
              <a:t> </a:t>
            </a:r>
            <a:r>
              <a:rPr lang="de-CH" sz="1400" dirty="0" err="1"/>
              <a:t>the</a:t>
            </a:r>
            <a:r>
              <a:rPr lang="de-CH" sz="1400" dirty="0"/>
              <a:t> </a:t>
            </a:r>
            <a:r>
              <a:rPr lang="de-CH" sz="1400" b="1" dirty="0" err="1">
                <a:solidFill>
                  <a:schemeClr val="accent6">
                    <a:lumMod val="50000"/>
                  </a:schemeClr>
                </a:solidFill>
              </a:rPr>
              <a:t>pons</a:t>
            </a:r>
            <a:r>
              <a:rPr lang="de-CH" sz="1400" dirty="0"/>
              <a:t> and </a:t>
            </a:r>
            <a:r>
              <a:rPr lang="de-CH" sz="1400" dirty="0" err="1"/>
              <a:t>gives</a:t>
            </a:r>
            <a:r>
              <a:rPr lang="de-CH" sz="1400" dirty="0"/>
              <a:t> </a:t>
            </a:r>
            <a:r>
              <a:rPr lang="de-CH" sz="1400" dirty="0" err="1"/>
              <a:t>rise</a:t>
            </a:r>
            <a:r>
              <a:rPr lang="de-CH" sz="1400" dirty="0"/>
              <a:t> </a:t>
            </a:r>
            <a:r>
              <a:rPr lang="de-CH" sz="1400" dirty="0" err="1"/>
              <a:t>to</a:t>
            </a:r>
            <a:r>
              <a:rPr lang="de-CH" sz="1400" dirty="0"/>
              <a:t> </a:t>
            </a:r>
            <a:r>
              <a:rPr lang="de-CH" sz="1400" dirty="0" err="1"/>
              <a:t>three</a:t>
            </a:r>
            <a:r>
              <a:rPr lang="de-CH" sz="1400" dirty="0"/>
              <a:t> nerve </a:t>
            </a:r>
            <a:r>
              <a:rPr lang="de-CH" sz="1400" dirty="0" err="1"/>
              <a:t>divisions</a:t>
            </a:r>
            <a:r>
              <a:rPr lang="de-CH" sz="1400" dirty="0"/>
              <a:t>: </a:t>
            </a:r>
            <a:r>
              <a:rPr lang="de-CH" sz="1600" b="1" dirty="0" err="1">
                <a:solidFill>
                  <a:schemeClr val="accent6">
                    <a:lumMod val="50000"/>
                  </a:schemeClr>
                </a:solidFill>
              </a:rPr>
              <a:t>ophthalmic</a:t>
            </a:r>
            <a:r>
              <a:rPr lang="de-CH" sz="1600" b="1" dirty="0">
                <a:solidFill>
                  <a:schemeClr val="accent6">
                    <a:lumMod val="50000"/>
                  </a:schemeClr>
                </a:solidFill>
              </a:rPr>
              <a:t> (V1), </a:t>
            </a:r>
            <a:r>
              <a:rPr lang="de-CH" sz="1600" b="1" dirty="0" err="1">
                <a:solidFill>
                  <a:schemeClr val="accent6">
                    <a:lumMod val="50000"/>
                  </a:schemeClr>
                </a:solidFill>
              </a:rPr>
              <a:t>maxillary</a:t>
            </a:r>
            <a:r>
              <a:rPr lang="de-CH" sz="1600" b="1" dirty="0">
                <a:solidFill>
                  <a:schemeClr val="accent6">
                    <a:lumMod val="50000"/>
                  </a:schemeClr>
                </a:solidFill>
              </a:rPr>
              <a:t> (V2), and mandibular (V3) </a:t>
            </a:r>
            <a:r>
              <a:rPr lang="de-CH" sz="1400" dirty="0" err="1"/>
              <a:t>which</a:t>
            </a:r>
            <a:r>
              <a:rPr lang="de-CH" sz="1400" dirty="0"/>
              <a:t> </a:t>
            </a:r>
            <a:r>
              <a:rPr lang="de-CH" sz="1600" b="1" dirty="0" err="1">
                <a:solidFill>
                  <a:schemeClr val="accent6">
                    <a:lumMod val="75000"/>
                  </a:schemeClr>
                </a:solidFill>
              </a:rPr>
              <a:t>exit</a:t>
            </a:r>
            <a:r>
              <a:rPr lang="de-CH" sz="1600" b="1" dirty="0">
                <a:solidFill>
                  <a:schemeClr val="accent6">
                    <a:lumMod val="75000"/>
                  </a:schemeClr>
                </a:solidFill>
              </a:rPr>
              <a:t> </a:t>
            </a:r>
            <a:r>
              <a:rPr lang="de-CH" sz="1600" b="1" dirty="0" err="1">
                <a:solidFill>
                  <a:schemeClr val="accent6">
                    <a:lumMod val="75000"/>
                  </a:schemeClr>
                </a:solidFill>
              </a:rPr>
              <a:t>the</a:t>
            </a:r>
            <a:r>
              <a:rPr lang="de-CH" sz="1600" b="1" dirty="0">
                <a:solidFill>
                  <a:schemeClr val="accent6">
                    <a:lumMod val="75000"/>
                  </a:schemeClr>
                </a:solidFill>
              </a:rPr>
              <a:t> </a:t>
            </a:r>
            <a:r>
              <a:rPr lang="de-CH" sz="1600" b="1" dirty="0" err="1">
                <a:solidFill>
                  <a:schemeClr val="accent6">
                    <a:lumMod val="75000"/>
                  </a:schemeClr>
                </a:solidFill>
              </a:rPr>
              <a:t>cranium</a:t>
            </a:r>
            <a:r>
              <a:rPr lang="de-CH" sz="1600" b="1" dirty="0">
                <a:solidFill>
                  <a:schemeClr val="accent6">
                    <a:lumMod val="75000"/>
                  </a:schemeClr>
                </a:solidFill>
              </a:rPr>
              <a:t> via </a:t>
            </a:r>
            <a:r>
              <a:rPr lang="de-CH" sz="1600" b="1" dirty="0" err="1">
                <a:solidFill>
                  <a:schemeClr val="accent6">
                    <a:lumMod val="75000"/>
                  </a:schemeClr>
                </a:solidFill>
              </a:rPr>
              <a:t>the</a:t>
            </a:r>
            <a:r>
              <a:rPr lang="de-CH" sz="1600" b="1" dirty="0">
                <a:solidFill>
                  <a:schemeClr val="accent6">
                    <a:lumMod val="75000"/>
                  </a:schemeClr>
                </a:solidFill>
              </a:rPr>
              <a:t> superior orbital </a:t>
            </a:r>
            <a:r>
              <a:rPr lang="de-CH" sz="1600" b="1" dirty="0" err="1">
                <a:solidFill>
                  <a:schemeClr val="accent6">
                    <a:lumMod val="75000"/>
                  </a:schemeClr>
                </a:solidFill>
              </a:rPr>
              <a:t>fissure</a:t>
            </a:r>
            <a:r>
              <a:rPr lang="de-CH" sz="1600" b="1" dirty="0">
                <a:solidFill>
                  <a:schemeClr val="accent6">
                    <a:lumMod val="75000"/>
                  </a:schemeClr>
                </a:solidFill>
              </a:rPr>
              <a:t>, </a:t>
            </a:r>
            <a:r>
              <a:rPr lang="de-CH" sz="1600" b="1" dirty="0" err="1">
                <a:solidFill>
                  <a:schemeClr val="accent6">
                    <a:lumMod val="75000"/>
                  </a:schemeClr>
                </a:solidFill>
              </a:rPr>
              <a:t>foramen</a:t>
            </a:r>
            <a:r>
              <a:rPr lang="de-CH" sz="1600" b="1" dirty="0">
                <a:solidFill>
                  <a:schemeClr val="accent6">
                    <a:lumMod val="75000"/>
                  </a:schemeClr>
                </a:solidFill>
              </a:rPr>
              <a:t> </a:t>
            </a:r>
            <a:r>
              <a:rPr lang="de-CH" sz="1600" b="1" dirty="0" err="1">
                <a:solidFill>
                  <a:schemeClr val="accent6">
                    <a:lumMod val="75000"/>
                  </a:schemeClr>
                </a:solidFill>
              </a:rPr>
              <a:t>rotundum</a:t>
            </a:r>
            <a:r>
              <a:rPr lang="de-CH" sz="1600" b="1" dirty="0">
                <a:solidFill>
                  <a:schemeClr val="accent6">
                    <a:lumMod val="75000"/>
                  </a:schemeClr>
                </a:solidFill>
              </a:rPr>
              <a:t> and </a:t>
            </a:r>
            <a:r>
              <a:rPr lang="de-CH" sz="1600" b="1" dirty="0" err="1">
                <a:solidFill>
                  <a:schemeClr val="accent6">
                    <a:lumMod val="75000"/>
                  </a:schemeClr>
                </a:solidFill>
              </a:rPr>
              <a:t>foramen</a:t>
            </a:r>
            <a:r>
              <a:rPr lang="de-CH" sz="1600" b="1" dirty="0">
                <a:solidFill>
                  <a:schemeClr val="accent6">
                    <a:lumMod val="75000"/>
                  </a:schemeClr>
                </a:solidFill>
              </a:rPr>
              <a:t> ovale, </a:t>
            </a:r>
            <a:r>
              <a:rPr lang="de-CH" sz="1400" dirty="0" err="1"/>
              <a:t>respectively</a:t>
            </a:r>
            <a:r>
              <a:rPr lang="de-CH" sz="1400" dirty="0"/>
              <a:t>.</a:t>
            </a:r>
          </a:p>
          <a:p>
            <a:pPr algn="just">
              <a:buFont typeface="Wingdings" pitchFamily="2" charset="2"/>
              <a:buChar char="Ø"/>
            </a:pPr>
            <a:r>
              <a:rPr lang="de-CH" sz="1400" dirty="0"/>
              <a:t>The </a:t>
            </a:r>
            <a:r>
              <a:rPr lang="de-CH" sz="1400" b="1" dirty="0" err="1">
                <a:solidFill>
                  <a:schemeClr val="accent6">
                    <a:lumMod val="50000"/>
                  </a:schemeClr>
                </a:solidFill>
              </a:rPr>
              <a:t>facial</a:t>
            </a:r>
            <a:r>
              <a:rPr lang="de-CH" sz="1400" b="1" dirty="0">
                <a:solidFill>
                  <a:schemeClr val="accent6">
                    <a:lumMod val="50000"/>
                  </a:schemeClr>
                </a:solidFill>
              </a:rPr>
              <a:t> nerve (CN VII) </a:t>
            </a:r>
            <a:r>
              <a:rPr lang="de-CH" sz="1400" dirty="0" err="1"/>
              <a:t>originates</a:t>
            </a:r>
            <a:r>
              <a:rPr lang="de-CH" sz="1400" dirty="0"/>
              <a:t> </a:t>
            </a:r>
            <a:r>
              <a:rPr lang="de-CH" sz="1400" dirty="0" err="1"/>
              <a:t>from</a:t>
            </a:r>
            <a:r>
              <a:rPr lang="de-CH" sz="1400" dirty="0"/>
              <a:t> </a:t>
            </a:r>
            <a:r>
              <a:rPr lang="de-CH" sz="1400" dirty="0" err="1"/>
              <a:t>the</a:t>
            </a:r>
            <a:r>
              <a:rPr lang="de-CH" sz="1400" dirty="0"/>
              <a:t> </a:t>
            </a:r>
            <a:r>
              <a:rPr lang="de-CH" sz="1400" b="1" dirty="0" err="1">
                <a:solidFill>
                  <a:schemeClr val="accent6">
                    <a:lumMod val="50000"/>
                  </a:schemeClr>
                </a:solidFill>
              </a:rPr>
              <a:t>pontomedullary</a:t>
            </a:r>
            <a:r>
              <a:rPr lang="de-CH" sz="1400" b="1" dirty="0">
                <a:solidFill>
                  <a:schemeClr val="accent6">
                    <a:lumMod val="50000"/>
                  </a:schemeClr>
                </a:solidFill>
              </a:rPr>
              <a:t> </a:t>
            </a:r>
            <a:r>
              <a:rPr lang="de-CH" sz="1400" b="1" dirty="0" err="1">
                <a:solidFill>
                  <a:schemeClr val="accent6">
                    <a:lumMod val="50000"/>
                  </a:schemeClr>
                </a:solidFill>
              </a:rPr>
              <a:t>junction</a:t>
            </a:r>
            <a:r>
              <a:rPr lang="de-CH" sz="1400" b="1" dirty="0">
                <a:solidFill>
                  <a:schemeClr val="accent6">
                    <a:lumMod val="50000"/>
                  </a:schemeClr>
                </a:solidFill>
              </a:rPr>
              <a:t> </a:t>
            </a:r>
            <a:r>
              <a:rPr lang="de-CH" sz="1400" dirty="0" err="1"/>
              <a:t>by</a:t>
            </a:r>
            <a:r>
              <a:rPr lang="de-CH" sz="1400" dirty="0"/>
              <a:t> </a:t>
            </a:r>
            <a:r>
              <a:rPr lang="de-CH" sz="1400" dirty="0" err="1"/>
              <a:t>two</a:t>
            </a:r>
            <a:r>
              <a:rPr lang="de-CH" sz="1400" dirty="0"/>
              <a:t> </a:t>
            </a:r>
            <a:r>
              <a:rPr lang="de-CH" sz="1400" dirty="0" err="1"/>
              <a:t>roots</a:t>
            </a:r>
            <a:r>
              <a:rPr lang="de-CH" sz="1400" dirty="0"/>
              <a:t>: </a:t>
            </a:r>
            <a:r>
              <a:rPr lang="de-CH" sz="1400" dirty="0" err="1"/>
              <a:t>motor</a:t>
            </a:r>
            <a:r>
              <a:rPr lang="de-CH" sz="1400" dirty="0"/>
              <a:t> and </a:t>
            </a:r>
            <a:r>
              <a:rPr lang="de-CH" sz="1400" dirty="0" err="1"/>
              <a:t>sensory</a:t>
            </a:r>
            <a:r>
              <a:rPr lang="de-CH" sz="1400" dirty="0"/>
              <a:t>. The </a:t>
            </a:r>
            <a:r>
              <a:rPr lang="de-CH" sz="1400" b="1" dirty="0" err="1">
                <a:solidFill>
                  <a:schemeClr val="accent6">
                    <a:lumMod val="50000"/>
                  </a:schemeClr>
                </a:solidFill>
              </a:rPr>
              <a:t>vestibulocochlear</a:t>
            </a:r>
            <a:r>
              <a:rPr lang="de-CH" sz="1400" b="1" dirty="0">
                <a:solidFill>
                  <a:schemeClr val="accent6">
                    <a:lumMod val="50000"/>
                  </a:schemeClr>
                </a:solidFill>
              </a:rPr>
              <a:t> nerve (CN VIII) </a:t>
            </a:r>
            <a:r>
              <a:rPr lang="de-CH" sz="1400" dirty="0"/>
              <a:t>also </a:t>
            </a:r>
            <a:r>
              <a:rPr lang="de-CH" sz="1400" dirty="0" err="1"/>
              <a:t>originates</a:t>
            </a:r>
            <a:r>
              <a:rPr lang="de-CH" sz="1400" dirty="0"/>
              <a:t> </a:t>
            </a:r>
            <a:r>
              <a:rPr lang="de-CH" sz="1400" dirty="0" err="1"/>
              <a:t>from</a:t>
            </a:r>
            <a:r>
              <a:rPr lang="de-CH" sz="1400" dirty="0"/>
              <a:t> </a:t>
            </a:r>
            <a:r>
              <a:rPr lang="de-CH" sz="1400" dirty="0" err="1"/>
              <a:t>the</a:t>
            </a:r>
            <a:r>
              <a:rPr lang="de-CH" sz="1400" dirty="0"/>
              <a:t> </a:t>
            </a:r>
            <a:r>
              <a:rPr lang="de-CH" sz="1400" dirty="0" err="1"/>
              <a:t>pontomedullary</a:t>
            </a:r>
            <a:r>
              <a:rPr lang="de-CH" sz="1400" dirty="0"/>
              <a:t> </a:t>
            </a:r>
            <a:r>
              <a:rPr lang="de-CH" sz="1400" dirty="0" err="1"/>
              <a:t>junction</a:t>
            </a:r>
            <a:r>
              <a:rPr lang="de-CH" sz="1400" dirty="0"/>
              <a:t> and </a:t>
            </a:r>
            <a:r>
              <a:rPr lang="de-CH" sz="1400" dirty="0" err="1"/>
              <a:t>consists</a:t>
            </a:r>
            <a:r>
              <a:rPr lang="de-CH" sz="1400" dirty="0"/>
              <a:t> </a:t>
            </a:r>
            <a:r>
              <a:rPr lang="de-CH" sz="1400" dirty="0" err="1"/>
              <a:t>of</a:t>
            </a:r>
            <a:r>
              <a:rPr lang="de-CH" sz="1400" dirty="0"/>
              <a:t> </a:t>
            </a:r>
            <a:r>
              <a:rPr lang="de-CH" sz="1400" dirty="0" err="1"/>
              <a:t>the</a:t>
            </a:r>
            <a:r>
              <a:rPr lang="de-CH" sz="1400" dirty="0"/>
              <a:t> vestibular and cochlear </a:t>
            </a:r>
            <a:r>
              <a:rPr lang="de-CH" sz="1400" dirty="0" err="1"/>
              <a:t>components</a:t>
            </a:r>
            <a:r>
              <a:rPr lang="de-CH" sz="1400" dirty="0"/>
              <a:t>.</a:t>
            </a:r>
          </a:p>
          <a:p>
            <a:pPr algn="just">
              <a:buFont typeface="Wingdings" pitchFamily="2" charset="2"/>
              <a:buChar char="Ø"/>
            </a:pPr>
            <a:r>
              <a:rPr lang="de-CH" sz="1400" dirty="0"/>
              <a:t>Both CN VII and VIII </a:t>
            </a:r>
            <a:r>
              <a:rPr lang="de-CH" sz="1600" b="1" dirty="0" err="1">
                <a:solidFill>
                  <a:schemeClr val="accent6">
                    <a:lumMod val="75000"/>
                  </a:schemeClr>
                </a:solidFill>
              </a:rPr>
              <a:t>exit</a:t>
            </a:r>
            <a:r>
              <a:rPr lang="de-CH" sz="1600" b="1" dirty="0">
                <a:solidFill>
                  <a:schemeClr val="accent6">
                    <a:lumMod val="75000"/>
                  </a:schemeClr>
                </a:solidFill>
              </a:rPr>
              <a:t> via </a:t>
            </a:r>
            <a:r>
              <a:rPr lang="de-CH" sz="1600" b="1" dirty="0" err="1">
                <a:solidFill>
                  <a:schemeClr val="accent6">
                    <a:lumMod val="75000"/>
                  </a:schemeClr>
                </a:solidFill>
              </a:rPr>
              <a:t>the</a:t>
            </a:r>
            <a:r>
              <a:rPr lang="de-CH" sz="1600" b="1" dirty="0">
                <a:solidFill>
                  <a:schemeClr val="accent6">
                    <a:lumMod val="75000"/>
                  </a:schemeClr>
                </a:solidFill>
              </a:rPr>
              <a:t> internal </a:t>
            </a:r>
            <a:r>
              <a:rPr lang="de-CH" sz="1600" b="1" dirty="0" err="1">
                <a:solidFill>
                  <a:schemeClr val="accent6">
                    <a:lumMod val="75000"/>
                  </a:schemeClr>
                </a:solidFill>
              </a:rPr>
              <a:t>acoustic</a:t>
            </a:r>
            <a:r>
              <a:rPr lang="de-CH" sz="1600" b="1" dirty="0">
                <a:solidFill>
                  <a:schemeClr val="accent6">
                    <a:lumMod val="75000"/>
                  </a:schemeClr>
                </a:solidFill>
              </a:rPr>
              <a:t> </a:t>
            </a:r>
            <a:r>
              <a:rPr lang="de-CH" sz="1600" b="1" dirty="0" err="1">
                <a:solidFill>
                  <a:schemeClr val="accent6">
                    <a:lumMod val="75000"/>
                  </a:schemeClr>
                </a:solidFill>
              </a:rPr>
              <a:t>meatus</a:t>
            </a:r>
            <a:r>
              <a:rPr lang="de-CH" sz="1400" dirty="0"/>
              <a:t>. The </a:t>
            </a:r>
            <a:r>
              <a:rPr lang="de-CH" sz="1400" b="1" dirty="0" err="1">
                <a:solidFill>
                  <a:schemeClr val="accent6">
                    <a:lumMod val="50000"/>
                  </a:schemeClr>
                </a:solidFill>
              </a:rPr>
              <a:t>glossopharyngeal</a:t>
            </a:r>
            <a:r>
              <a:rPr lang="de-CH" sz="1400" b="1" dirty="0">
                <a:solidFill>
                  <a:schemeClr val="accent6">
                    <a:lumMod val="50000"/>
                  </a:schemeClr>
                </a:solidFill>
              </a:rPr>
              <a:t> nerve (CN </a:t>
            </a:r>
            <a:r>
              <a:rPr lang="de-CH" sz="1400" dirty="0"/>
              <a:t>IX) </a:t>
            </a:r>
            <a:r>
              <a:rPr lang="de-CH" sz="1400" dirty="0" err="1"/>
              <a:t>originates</a:t>
            </a:r>
            <a:r>
              <a:rPr lang="de-CH" sz="1400" dirty="0"/>
              <a:t> </a:t>
            </a:r>
            <a:r>
              <a:rPr lang="de-CH" sz="1400" dirty="0" err="1"/>
              <a:t>from</a:t>
            </a:r>
            <a:r>
              <a:rPr lang="de-CH" sz="1400" dirty="0"/>
              <a:t> </a:t>
            </a:r>
            <a:r>
              <a:rPr lang="de-CH" sz="1400" dirty="0" err="1"/>
              <a:t>the</a:t>
            </a:r>
            <a:r>
              <a:rPr lang="de-CH" sz="1400" dirty="0"/>
              <a:t> superior/rostral </a:t>
            </a:r>
            <a:r>
              <a:rPr lang="de-CH" sz="1400" dirty="0" err="1"/>
              <a:t>portion</a:t>
            </a:r>
            <a:r>
              <a:rPr lang="de-CH" sz="1400" dirty="0"/>
              <a:t> </a:t>
            </a:r>
            <a:r>
              <a:rPr lang="de-CH" sz="1400" dirty="0" err="1"/>
              <a:t>of</a:t>
            </a:r>
            <a:r>
              <a:rPr lang="de-CH" sz="1400" dirty="0"/>
              <a:t> </a:t>
            </a:r>
            <a:r>
              <a:rPr lang="de-CH" sz="1400" dirty="0" err="1"/>
              <a:t>the</a:t>
            </a:r>
            <a:r>
              <a:rPr lang="de-CH" sz="1400" dirty="0"/>
              <a:t> </a:t>
            </a:r>
            <a:r>
              <a:rPr lang="de-CH" sz="1400" b="1" dirty="0" err="1">
                <a:solidFill>
                  <a:schemeClr val="accent6">
                    <a:lumMod val="50000"/>
                  </a:schemeClr>
                </a:solidFill>
              </a:rPr>
              <a:t>medulla</a:t>
            </a:r>
            <a:r>
              <a:rPr lang="de-CH" sz="1400" b="1" dirty="0">
                <a:solidFill>
                  <a:schemeClr val="accent6">
                    <a:lumMod val="50000"/>
                  </a:schemeClr>
                </a:solidFill>
              </a:rPr>
              <a:t> </a:t>
            </a:r>
            <a:r>
              <a:rPr lang="de-CH" sz="1400" b="1" dirty="0" err="1">
                <a:solidFill>
                  <a:schemeClr val="accent6">
                    <a:lumMod val="50000"/>
                  </a:schemeClr>
                </a:solidFill>
              </a:rPr>
              <a:t>oblongata</a:t>
            </a:r>
            <a:r>
              <a:rPr lang="de-CH" sz="1400" b="1" dirty="0">
                <a:solidFill>
                  <a:schemeClr val="accent6">
                    <a:lumMod val="50000"/>
                  </a:schemeClr>
                </a:solidFill>
              </a:rPr>
              <a:t> </a:t>
            </a:r>
            <a:r>
              <a:rPr lang="de-CH" sz="1400" dirty="0" err="1"/>
              <a:t>while</a:t>
            </a:r>
            <a:r>
              <a:rPr lang="de-CH" sz="1400" dirty="0"/>
              <a:t> </a:t>
            </a:r>
            <a:r>
              <a:rPr lang="de-CH" sz="1400" dirty="0" err="1"/>
              <a:t>the</a:t>
            </a:r>
            <a:r>
              <a:rPr lang="de-CH" sz="1400" dirty="0"/>
              <a:t> </a:t>
            </a:r>
            <a:r>
              <a:rPr lang="de-CH" sz="1400" b="1" dirty="0" err="1">
                <a:solidFill>
                  <a:schemeClr val="accent6">
                    <a:lumMod val="50000"/>
                  </a:schemeClr>
                </a:solidFill>
              </a:rPr>
              <a:t>vagus</a:t>
            </a:r>
            <a:r>
              <a:rPr lang="de-CH" sz="1400" b="1" dirty="0">
                <a:solidFill>
                  <a:schemeClr val="accent6">
                    <a:lumMod val="50000"/>
                  </a:schemeClr>
                </a:solidFill>
              </a:rPr>
              <a:t> nerve (CN X) also </a:t>
            </a:r>
            <a:r>
              <a:rPr lang="de-CH" sz="1400" b="1" dirty="0" err="1">
                <a:solidFill>
                  <a:schemeClr val="accent6">
                    <a:lumMod val="50000"/>
                  </a:schemeClr>
                </a:solidFill>
              </a:rPr>
              <a:t>originates</a:t>
            </a:r>
            <a:r>
              <a:rPr lang="de-CH" sz="1400" b="1" dirty="0">
                <a:solidFill>
                  <a:schemeClr val="accent6">
                    <a:lumMod val="50000"/>
                  </a:schemeClr>
                </a:solidFill>
              </a:rPr>
              <a:t> </a:t>
            </a:r>
            <a:r>
              <a:rPr lang="de-CH" sz="1400" b="1" dirty="0" err="1">
                <a:solidFill>
                  <a:schemeClr val="accent6">
                    <a:lumMod val="50000"/>
                  </a:schemeClr>
                </a:solidFill>
              </a:rPr>
              <a:t>from</a:t>
            </a:r>
            <a:r>
              <a:rPr lang="de-CH" sz="1400" b="1" dirty="0">
                <a:solidFill>
                  <a:schemeClr val="accent6">
                    <a:lumMod val="50000"/>
                  </a:schemeClr>
                </a:solidFill>
              </a:rPr>
              <a:t> </a:t>
            </a:r>
            <a:r>
              <a:rPr lang="de-CH" sz="1400" b="1" dirty="0" err="1">
                <a:solidFill>
                  <a:schemeClr val="accent6">
                    <a:lumMod val="50000"/>
                  </a:schemeClr>
                </a:solidFill>
              </a:rPr>
              <a:t>the</a:t>
            </a:r>
            <a:r>
              <a:rPr lang="de-CH" sz="1400" b="1" dirty="0">
                <a:solidFill>
                  <a:schemeClr val="accent6">
                    <a:lumMod val="50000"/>
                  </a:schemeClr>
                </a:solidFill>
              </a:rPr>
              <a:t> </a:t>
            </a:r>
            <a:r>
              <a:rPr lang="de-CH" sz="1400" b="1" dirty="0" err="1">
                <a:solidFill>
                  <a:schemeClr val="accent6">
                    <a:lumMod val="50000"/>
                  </a:schemeClr>
                </a:solidFill>
              </a:rPr>
              <a:t>medulla</a:t>
            </a:r>
            <a:r>
              <a:rPr lang="de-CH" sz="1400" b="1" dirty="0">
                <a:solidFill>
                  <a:schemeClr val="accent6">
                    <a:lumMod val="50000"/>
                  </a:schemeClr>
                </a:solidFill>
              </a:rPr>
              <a:t> </a:t>
            </a:r>
            <a:r>
              <a:rPr lang="de-CH" sz="1400" b="1" dirty="0" err="1">
                <a:solidFill>
                  <a:schemeClr val="accent6">
                    <a:lumMod val="50000"/>
                  </a:schemeClr>
                </a:solidFill>
              </a:rPr>
              <a:t>oblongata</a:t>
            </a:r>
            <a:r>
              <a:rPr lang="de-CH" sz="1400" b="1" dirty="0">
                <a:solidFill>
                  <a:schemeClr val="accent6">
                    <a:lumMod val="50000"/>
                  </a:schemeClr>
                </a:solidFill>
              </a:rPr>
              <a:t>, </a:t>
            </a:r>
            <a:r>
              <a:rPr lang="de-CH" sz="1400" dirty="0"/>
              <a:t>just caudal </a:t>
            </a:r>
            <a:r>
              <a:rPr lang="de-CH" sz="1400" dirty="0" err="1"/>
              <a:t>to</a:t>
            </a:r>
            <a:r>
              <a:rPr lang="de-CH" sz="1400" dirty="0"/>
              <a:t> CN IX. </a:t>
            </a:r>
            <a:r>
              <a:rPr lang="de-CH" sz="1400" b="1" dirty="0">
                <a:solidFill>
                  <a:schemeClr val="accent6">
                    <a:lumMod val="50000"/>
                  </a:schemeClr>
                </a:solidFill>
              </a:rPr>
              <a:t>The </a:t>
            </a:r>
            <a:r>
              <a:rPr lang="de-CH" sz="1400" b="1" dirty="0" err="1">
                <a:solidFill>
                  <a:schemeClr val="accent6">
                    <a:lumMod val="50000"/>
                  </a:schemeClr>
                </a:solidFill>
              </a:rPr>
              <a:t>accessory</a:t>
            </a:r>
            <a:r>
              <a:rPr lang="de-CH" sz="1400" b="1" dirty="0">
                <a:solidFill>
                  <a:schemeClr val="accent6">
                    <a:lumMod val="50000"/>
                  </a:schemeClr>
                </a:solidFill>
              </a:rPr>
              <a:t> nerve (CN XI</a:t>
            </a:r>
            <a:r>
              <a:rPr lang="de-CH" sz="1400" dirty="0"/>
              <a:t>) </a:t>
            </a:r>
            <a:r>
              <a:rPr lang="de-CH" sz="1400" dirty="0" err="1"/>
              <a:t>has</a:t>
            </a:r>
            <a:r>
              <a:rPr lang="de-CH" sz="1400" dirty="0"/>
              <a:t> </a:t>
            </a:r>
            <a:r>
              <a:rPr lang="de-CH" sz="1400" dirty="0" err="1"/>
              <a:t>traditionally</a:t>
            </a:r>
            <a:r>
              <a:rPr lang="de-CH" sz="1400" dirty="0"/>
              <a:t> </a:t>
            </a:r>
            <a:r>
              <a:rPr lang="de-CH" sz="1400" dirty="0" err="1"/>
              <a:t>been</a:t>
            </a:r>
            <a:r>
              <a:rPr lang="de-CH" sz="1400" dirty="0"/>
              <a:t> </a:t>
            </a:r>
            <a:r>
              <a:rPr lang="de-CH" sz="1400" dirty="0" err="1"/>
              <a:t>described</a:t>
            </a:r>
            <a:r>
              <a:rPr lang="de-CH" sz="1400" dirty="0"/>
              <a:t> </a:t>
            </a:r>
            <a:r>
              <a:rPr lang="de-CH" sz="1400" dirty="0" err="1"/>
              <a:t>as</a:t>
            </a:r>
            <a:r>
              <a:rPr lang="de-CH" sz="1400" dirty="0"/>
              <a:t> </a:t>
            </a:r>
            <a:r>
              <a:rPr lang="de-CH" sz="1400" dirty="0" err="1"/>
              <a:t>having</a:t>
            </a:r>
            <a:r>
              <a:rPr lang="de-CH" sz="1400" dirty="0"/>
              <a:t> </a:t>
            </a:r>
            <a:r>
              <a:rPr lang="de-CH" sz="1400" dirty="0" err="1"/>
              <a:t>both</a:t>
            </a:r>
            <a:r>
              <a:rPr lang="de-CH" sz="1400" dirty="0"/>
              <a:t> spinal and cranial </a:t>
            </a:r>
            <a:r>
              <a:rPr lang="de-CH" sz="1400" dirty="0" err="1"/>
              <a:t>roots</a:t>
            </a:r>
            <a:r>
              <a:rPr lang="de-CH" sz="1400" dirty="0"/>
              <a:t>. </a:t>
            </a:r>
            <a:r>
              <a:rPr lang="de-CH" sz="1400" dirty="0" err="1"/>
              <a:t>Its</a:t>
            </a:r>
            <a:r>
              <a:rPr lang="de-CH" sz="1400" dirty="0"/>
              <a:t> cranial root </a:t>
            </a:r>
            <a:r>
              <a:rPr lang="de-CH" sz="1400" dirty="0" err="1"/>
              <a:t>emerges</a:t>
            </a:r>
            <a:r>
              <a:rPr lang="de-CH" sz="1400" dirty="0"/>
              <a:t> </a:t>
            </a:r>
            <a:r>
              <a:rPr lang="de-CH" sz="1400" dirty="0" err="1"/>
              <a:t>from</a:t>
            </a:r>
            <a:r>
              <a:rPr lang="de-CH" sz="1400" dirty="0"/>
              <a:t> </a:t>
            </a:r>
            <a:r>
              <a:rPr lang="de-CH" sz="1400" dirty="0" err="1"/>
              <a:t>the</a:t>
            </a:r>
            <a:r>
              <a:rPr lang="de-CH" sz="1400" dirty="0"/>
              <a:t> </a:t>
            </a:r>
            <a:r>
              <a:rPr lang="de-CH" sz="1400" b="1" dirty="0" err="1">
                <a:solidFill>
                  <a:schemeClr val="accent6">
                    <a:lumMod val="50000"/>
                  </a:schemeClr>
                </a:solidFill>
              </a:rPr>
              <a:t>medulla</a:t>
            </a:r>
            <a:r>
              <a:rPr lang="de-CH" sz="1400" b="1" dirty="0">
                <a:solidFill>
                  <a:schemeClr val="accent6">
                    <a:lumMod val="50000"/>
                  </a:schemeClr>
                </a:solidFill>
              </a:rPr>
              <a:t> </a:t>
            </a:r>
            <a:r>
              <a:rPr lang="de-CH" sz="1400" b="1" dirty="0" err="1">
                <a:solidFill>
                  <a:schemeClr val="accent6">
                    <a:lumMod val="50000"/>
                  </a:schemeClr>
                </a:solidFill>
              </a:rPr>
              <a:t>oblongata</a:t>
            </a:r>
            <a:r>
              <a:rPr lang="de-CH" sz="1400" b="1" dirty="0">
                <a:solidFill>
                  <a:schemeClr val="accent6">
                    <a:lumMod val="50000"/>
                  </a:schemeClr>
                </a:solidFill>
              </a:rPr>
              <a:t>, </a:t>
            </a:r>
            <a:r>
              <a:rPr lang="de-CH" sz="1400" b="1" dirty="0" err="1">
                <a:solidFill>
                  <a:schemeClr val="accent6">
                    <a:lumMod val="50000"/>
                  </a:schemeClr>
                </a:solidFill>
              </a:rPr>
              <a:t>while</a:t>
            </a:r>
            <a:r>
              <a:rPr lang="de-CH" sz="1400" b="1" dirty="0">
                <a:solidFill>
                  <a:schemeClr val="accent6">
                    <a:lumMod val="50000"/>
                  </a:schemeClr>
                </a:solidFill>
              </a:rPr>
              <a:t> </a:t>
            </a:r>
            <a:r>
              <a:rPr lang="de-CH" sz="1400" b="1" dirty="0" err="1">
                <a:solidFill>
                  <a:schemeClr val="accent6">
                    <a:lumMod val="50000"/>
                  </a:schemeClr>
                </a:solidFill>
              </a:rPr>
              <a:t>the</a:t>
            </a:r>
            <a:r>
              <a:rPr lang="de-CH" sz="1400" b="1" dirty="0">
                <a:solidFill>
                  <a:schemeClr val="accent6">
                    <a:lumMod val="50000"/>
                  </a:schemeClr>
                </a:solidFill>
              </a:rPr>
              <a:t> spinal root </a:t>
            </a:r>
            <a:r>
              <a:rPr lang="de-CH" sz="1400" b="1" dirty="0" err="1">
                <a:solidFill>
                  <a:schemeClr val="accent6">
                    <a:lumMod val="50000"/>
                  </a:schemeClr>
                </a:solidFill>
              </a:rPr>
              <a:t>arises</a:t>
            </a:r>
            <a:r>
              <a:rPr lang="de-CH" sz="1400" b="1" dirty="0">
                <a:solidFill>
                  <a:schemeClr val="accent6">
                    <a:lumMod val="50000"/>
                  </a:schemeClr>
                </a:solidFill>
              </a:rPr>
              <a:t> </a:t>
            </a:r>
            <a:r>
              <a:rPr lang="de-CH" sz="1400" b="1" dirty="0" err="1">
                <a:solidFill>
                  <a:schemeClr val="accent6">
                    <a:lumMod val="50000"/>
                  </a:schemeClr>
                </a:solidFill>
              </a:rPr>
              <a:t>from</a:t>
            </a:r>
            <a:r>
              <a:rPr lang="de-CH" sz="1400" b="1" dirty="0">
                <a:solidFill>
                  <a:schemeClr val="accent6">
                    <a:lumMod val="50000"/>
                  </a:schemeClr>
                </a:solidFill>
              </a:rPr>
              <a:t> </a:t>
            </a:r>
            <a:r>
              <a:rPr lang="de-CH" sz="1400" b="1" dirty="0" err="1">
                <a:solidFill>
                  <a:schemeClr val="accent6">
                    <a:lumMod val="50000"/>
                  </a:schemeClr>
                </a:solidFill>
              </a:rPr>
              <a:t>the</a:t>
            </a:r>
            <a:r>
              <a:rPr lang="de-CH" sz="1400" b="1" dirty="0">
                <a:solidFill>
                  <a:schemeClr val="accent6">
                    <a:lumMod val="50000"/>
                  </a:schemeClr>
                </a:solidFill>
              </a:rPr>
              <a:t> </a:t>
            </a:r>
            <a:r>
              <a:rPr lang="de-CH" sz="1400" b="1" dirty="0" err="1">
                <a:solidFill>
                  <a:schemeClr val="accent6">
                    <a:lumMod val="50000"/>
                  </a:schemeClr>
                </a:solidFill>
              </a:rPr>
              <a:t>upper</a:t>
            </a:r>
            <a:r>
              <a:rPr lang="de-CH" sz="1400" b="1" dirty="0">
                <a:solidFill>
                  <a:schemeClr val="accent6">
                    <a:lumMod val="50000"/>
                  </a:schemeClr>
                </a:solidFill>
              </a:rPr>
              <a:t> </a:t>
            </a:r>
            <a:r>
              <a:rPr lang="de-CH" sz="1400" b="1" dirty="0" err="1">
                <a:solidFill>
                  <a:schemeClr val="accent6">
                    <a:lumMod val="50000"/>
                  </a:schemeClr>
                </a:solidFill>
              </a:rPr>
              <a:t>five</a:t>
            </a:r>
            <a:r>
              <a:rPr lang="de-CH" sz="1400" b="1" dirty="0">
                <a:solidFill>
                  <a:schemeClr val="accent6">
                    <a:lumMod val="50000"/>
                  </a:schemeClr>
                </a:solidFill>
              </a:rPr>
              <a:t> </a:t>
            </a:r>
            <a:r>
              <a:rPr lang="de-CH" sz="1400" b="1" dirty="0" err="1">
                <a:solidFill>
                  <a:schemeClr val="accent6">
                    <a:lumMod val="50000"/>
                  </a:schemeClr>
                </a:solidFill>
              </a:rPr>
              <a:t>or</a:t>
            </a:r>
            <a:r>
              <a:rPr lang="de-CH" sz="1400" b="1" dirty="0">
                <a:solidFill>
                  <a:schemeClr val="accent6">
                    <a:lumMod val="50000"/>
                  </a:schemeClr>
                </a:solidFill>
              </a:rPr>
              <a:t> </a:t>
            </a:r>
            <a:r>
              <a:rPr lang="de-CH" sz="1400" b="1" dirty="0" err="1">
                <a:solidFill>
                  <a:schemeClr val="accent6">
                    <a:lumMod val="50000"/>
                  </a:schemeClr>
                </a:solidFill>
              </a:rPr>
              <a:t>six</a:t>
            </a:r>
            <a:r>
              <a:rPr lang="de-CH" sz="1400" b="1" dirty="0">
                <a:solidFill>
                  <a:schemeClr val="accent6">
                    <a:lumMod val="50000"/>
                  </a:schemeClr>
                </a:solidFill>
              </a:rPr>
              <a:t> </a:t>
            </a:r>
            <a:r>
              <a:rPr lang="de-CH" sz="1400" b="1" dirty="0" err="1">
                <a:solidFill>
                  <a:schemeClr val="accent6">
                    <a:lumMod val="50000"/>
                  </a:schemeClr>
                </a:solidFill>
              </a:rPr>
              <a:t>cervical</a:t>
            </a:r>
            <a:r>
              <a:rPr lang="de-CH" sz="1400" b="1" dirty="0">
                <a:solidFill>
                  <a:schemeClr val="accent6">
                    <a:lumMod val="50000"/>
                  </a:schemeClr>
                </a:solidFill>
              </a:rPr>
              <a:t> </a:t>
            </a:r>
            <a:r>
              <a:rPr lang="de-CH" sz="1400" b="1" dirty="0" err="1">
                <a:solidFill>
                  <a:schemeClr val="accent6">
                    <a:lumMod val="50000"/>
                  </a:schemeClr>
                </a:solidFill>
              </a:rPr>
              <a:t>segments</a:t>
            </a:r>
            <a:r>
              <a:rPr lang="de-CH" sz="1400" b="1" dirty="0">
                <a:solidFill>
                  <a:schemeClr val="accent6">
                    <a:lumMod val="50000"/>
                  </a:schemeClr>
                </a:solidFill>
              </a:rPr>
              <a:t> </a:t>
            </a:r>
            <a:r>
              <a:rPr lang="de-CH" sz="1400" dirty="0" err="1"/>
              <a:t>of</a:t>
            </a:r>
            <a:r>
              <a:rPr lang="de-CH" sz="1400" dirty="0"/>
              <a:t> </a:t>
            </a:r>
            <a:r>
              <a:rPr lang="de-CH" sz="1400" dirty="0" err="1"/>
              <a:t>the</a:t>
            </a:r>
            <a:r>
              <a:rPr lang="de-CH" sz="1400" dirty="0"/>
              <a:t> spinal </a:t>
            </a:r>
            <a:r>
              <a:rPr lang="de-CH" sz="1400" dirty="0" err="1"/>
              <a:t>cord</a:t>
            </a:r>
            <a:r>
              <a:rPr lang="de-CH" sz="1400" dirty="0"/>
              <a:t>. CN IX-XI all </a:t>
            </a:r>
            <a:r>
              <a:rPr lang="de-CH" sz="1600" b="1" dirty="0" err="1">
                <a:solidFill>
                  <a:schemeClr val="accent6">
                    <a:lumMod val="75000"/>
                  </a:schemeClr>
                </a:solidFill>
              </a:rPr>
              <a:t>exit</a:t>
            </a:r>
            <a:r>
              <a:rPr lang="de-CH" sz="1600" b="1" dirty="0">
                <a:solidFill>
                  <a:schemeClr val="accent6">
                    <a:lumMod val="75000"/>
                  </a:schemeClr>
                </a:solidFill>
              </a:rPr>
              <a:t> </a:t>
            </a:r>
            <a:r>
              <a:rPr lang="de-CH" sz="1600" b="1" dirty="0" err="1">
                <a:solidFill>
                  <a:schemeClr val="accent6">
                    <a:lumMod val="75000"/>
                  </a:schemeClr>
                </a:solidFill>
              </a:rPr>
              <a:t>the</a:t>
            </a:r>
            <a:r>
              <a:rPr lang="de-CH" sz="1600" b="1" dirty="0">
                <a:solidFill>
                  <a:schemeClr val="accent6">
                    <a:lumMod val="75000"/>
                  </a:schemeClr>
                </a:solidFill>
              </a:rPr>
              <a:t> </a:t>
            </a:r>
            <a:r>
              <a:rPr lang="de-CH" sz="1600" b="1" dirty="0" err="1">
                <a:solidFill>
                  <a:schemeClr val="accent6">
                    <a:lumMod val="75000"/>
                  </a:schemeClr>
                </a:solidFill>
              </a:rPr>
              <a:t>skull</a:t>
            </a:r>
            <a:r>
              <a:rPr lang="de-CH" sz="1600" b="1" dirty="0">
                <a:solidFill>
                  <a:schemeClr val="accent6">
                    <a:lumMod val="75000"/>
                  </a:schemeClr>
                </a:solidFill>
              </a:rPr>
              <a:t> via </a:t>
            </a:r>
            <a:r>
              <a:rPr lang="de-CH" sz="1600" b="1" dirty="0" err="1">
                <a:solidFill>
                  <a:schemeClr val="accent6">
                    <a:lumMod val="75000"/>
                  </a:schemeClr>
                </a:solidFill>
              </a:rPr>
              <a:t>the</a:t>
            </a:r>
            <a:r>
              <a:rPr lang="de-CH" sz="1600" b="1" dirty="0">
                <a:solidFill>
                  <a:schemeClr val="accent6">
                    <a:lumMod val="75000"/>
                  </a:schemeClr>
                </a:solidFill>
              </a:rPr>
              <a:t> jugular </a:t>
            </a:r>
            <a:r>
              <a:rPr lang="de-CH" sz="1600" b="1" dirty="0" err="1">
                <a:solidFill>
                  <a:schemeClr val="accent6">
                    <a:lumMod val="75000"/>
                  </a:schemeClr>
                </a:solidFill>
              </a:rPr>
              <a:t>foramen</a:t>
            </a:r>
            <a:r>
              <a:rPr lang="de-CH" sz="1600" b="1" dirty="0">
                <a:solidFill>
                  <a:schemeClr val="accent6">
                    <a:lumMod val="75000"/>
                  </a:schemeClr>
                </a:solidFill>
              </a:rPr>
              <a:t>. </a:t>
            </a:r>
          </a:p>
          <a:p>
            <a:pPr algn="just">
              <a:buFont typeface="Wingdings" pitchFamily="2" charset="2"/>
              <a:buChar char="Ø"/>
            </a:pPr>
            <a:r>
              <a:rPr lang="de-CH" sz="1400" dirty="0"/>
              <a:t>The </a:t>
            </a:r>
            <a:r>
              <a:rPr lang="de-CH" sz="1400" b="1" dirty="0" err="1">
                <a:solidFill>
                  <a:schemeClr val="accent6">
                    <a:lumMod val="50000"/>
                  </a:schemeClr>
                </a:solidFill>
              </a:rPr>
              <a:t>hypoglossal</a:t>
            </a:r>
            <a:r>
              <a:rPr lang="de-CH" sz="1400" b="1" dirty="0">
                <a:solidFill>
                  <a:schemeClr val="accent6">
                    <a:lumMod val="50000"/>
                  </a:schemeClr>
                </a:solidFill>
              </a:rPr>
              <a:t> nerve (CN XII) also </a:t>
            </a:r>
            <a:r>
              <a:rPr lang="de-CH" sz="1400" b="1" dirty="0" err="1">
                <a:solidFill>
                  <a:schemeClr val="accent6">
                    <a:lumMod val="50000"/>
                  </a:schemeClr>
                </a:solidFill>
              </a:rPr>
              <a:t>originates</a:t>
            </a:r>
            <a:r>
              <a:rPr lang="de-CH" sz="1400" b="1" dirty="0">
                <a:solidFill>
                  <a:schemeClr val="accent6">
                    <a:lumMod val="50000"/>
                  </a:schemeClr>
                </a:solidFill>
              </a:rPr>
              <a:t> </a:t>
            </a:r>
            <a:r>
              <a:rPr lang="de-CH" sz="1400" b="1" dirty="0" err="1">
                <a:solidFill>
                  <a:schemeClr val="accent6">
                    <a:lumMod val="50000"/>
                  </a:schemeClr>
                </a:solidFill>
              </a:rPr>
              <a:t>from</a:t>
            </a:r>
            <a:r>
              <a:rPr lang="de-CH" sz="1400" b="1" dirty="0">
                <a:solidFill>
                  <a:schemeClr val="accent6">
                    <a:lumMod val="50000"/>
                  </a:schemeClr>
                </a:solidFill>
              </a:rPr>
              <a:t> </a:t>
            </a:r>
            <a:r>
              <a:rPr lang="de-CH" sz="1400" b="1" dirty="0" err="1">
                <a:solidFill>
                  <a:schemeClr val="accent6">
                    <a:lumMod val="50000"/>
                  </a:schemeClr>
                </a:solidFill>
              </a:rPr>
              <a:t>the</a:t>
            </a:r>
            <a:r>
              <a:rPr lang="de-CH" sz="1400" b="1" dirty="0">
                <a:solidFill>
                  <a:schemeClr val="accent6">
                    <a:lumMod val="50000"/>
                  </a:schemeClr>
                </a:solidFill>
              </a:rPr>
              <a:t> </a:t>
            </a:r>
            <a:r>
              <a:rPr lang="de-CH" sz="1400" b="1" dirty="0" err="1">
                <a:solidFill>
                  <a:schemeClr val="accent6">
                    <a:lumMod val="50000"/>
                  </a:schemeClr>
                </a:solidFill>
              </a:rPr>
              <a:t>medulla</a:t>
            </a:r>
            <a:r>
              <a:rPr lang="de-CH" sz="1400" b="1" dirty="0">
                <a:solidFill>
                  <a:schemeClr val="accent6">
                    <a:lumMod val="50000"/>
                  </a:schemeClr>
                </a:solidFill>
              </a:rPr>
              <a:t> </a:t>
            </a:r>
            <a:r>
              <a:rPr lang="de-CH" sz="1400" b="1" dirty="0" err="1">
                <a:solidFill>
                  <a:schemeClr val="accent6">
                    <a:lumMod val="50000"/>
                  </a:schemeClr>
                </a:solidFill>
              </a:rPr>
              <a:t>oblongata</a:t>
            </a:r>
            <a:r>
              <a:rPr lang="de-CH" sz="1400" dirty="0"/>
              <a:t>. </a:t>
            </a:r>
            <a:r>
              <a:rPr lang="de-CH" sz="1400" dirty="0" err="1"/>
              <a:t>Its</a:t>
            </a:r>
            <a:r>
              <a:rPr lang="de-CH" sz="1400" dirty="0"/>
              <a:t> </a:t>
            </a:r>
            <a:r>
              <a:rPr lang="de-CH" sz="1400" dirty="0" err="1"/>
              <a:t>dozen</a:t>
            </a:r>
            <a:r>
              <a:rPr lang="de-CH" sz="1400" dirty="0"/>
              <a:t> </a:t>
            </a:r>
            <a:r>
              <a:rPr lang="de-CH" sz="1400" dirty="0" err="1"/>
              <a:t>roots</a:t>
            </a:r>
            <a:r>
              <a:rPr lang="de-CH" sz="1400" dirty="0"/>
              <a:t> pass </a:t>
            </a:r>
            <a:r>
              <a:rPr lang="de-CH" sz="1400" dirty="0" err="1"/>
              <a:t>laterally</a:t>
            </a:r>
            <a:r>
              <a:rPr lang="de-CH" sz="1400" dirty="0"/>
              <a:t> </a:t>
            </a:r>
            <a:r>
              <a:rPr lang="de-CH" sz="1400" dirty="0" err="1"/>
              <a:t>across</a:t>
            </a:r>
            <a:r>
              <a:rPr lang="de-CH" sz="1400" dirty="0"/>
              <a:t> </a:t>
            </a:r>
            <a:r>
              <a:rPr lang="de-CH" sz="1400" dirty="0" err="1"/>
              <a:t>the</a:t>
            </a:r>
            <a:r>
              <a:rPr lang="de-CH" sz="1400" dirty="0"/>
              <a:t> </a:t>
            </a:r>
            <a:r>
              <a:rPr lang="de-CH" sz="1400" dirty="0" err="1"/>
              <a:t>posterior</a:t>
            </a:r>
            <a:r>
              <a:rPr lang="de-CH" sz="1400" dirty="0"/>
              <a:t> cranial </a:t>
            </a:r>
            <a:r>
              <a:rPr lang="de-CH" sz="1400" dirty="0" err="1"/>
              <a:t>fossa</a:t>
            </a:r>
            <a:r>
              <a:rPr lang="de-CH" sz="1400" dirty="0"/>
              <a:t> </a:t>
            </a:r>
            <a:r>
              <a:rPr lang="de-CH" sz="1400" dirty="0" err="1"/>
              <a:t>before</a:t>
            </a:r>
            <a:r>
              <a:rPr lang="de-CH" sz="1400" dirty="0"/>
              <a:t> </a:t>
            </a:r>
            <a:r>
              <a:rPr lang="de-CH" sz="1400" dirty="0" err="1"/>
              <a:t>merging</a:t>
            </a:r>
            <a:r>
              <a:rPr lang="de-CH" sz="1400" dirty="0"/>
              <a:t> </a:t>
            </a:r>
            <a:r>
              <a:rPr lang="de-CH" sz="1400" dirty="0" err="1"/>
              <a:t>into</a:t>
            </a:r>
            <a:r>
              <a:rPr lang="de-CH" sz="1400" dirty="0"/>
              <a:t> a </a:t>
            </a:r>
            <a:r>
              <a:rPr lang="de-CH" sz="1400" dirty="0" err="1"/>
              <a:t>single</a:t>
            </a:r>
            <a:r>
              <a:rPr lang="de-CH" sz="1400" dirty="0"/>
              <a:t> </a:t>
            </a:r>
            <a:r>
              <a:rPr lang="de-CH" sz="1400" dirty="0" err="1"/>
              <a:t>trunk</a:t>
            </a:r>
            <a:r>
              <a:rPr lang="de-CH" sz="1400" dirty="0"/>
              <a:t> </a:t>
            </a:r>
            <a:r>
              <a:rPr lang="de-CH" sz="1400" dirty="0" err="1"/>
              <a:t>which</a:t>
            </a:r>
            <a:r>
              <a:rPr lang="de-CH" sz="1400" dirty="0"/>
              <a:t> </a:t>
            </a:r>
            <a:r>
              <a:rPr lang="de-CH" sz="1600" b="1" dirty="0" err="1">
                <a:solidFill>
                  <a:schemeClr val="accent6">
                    <a:lumMod val="75000"/>
                  </a:schemeClr>
                </a:solidFill>
              </a:rPr>
              <a:t>exits</a:t>
            </a:r>
            <a:r>
              <a:rPr lang="de-CH" sz="1600" b="1" dirty="0">
                <a:solidFill>
                  <a:schemeClr val="accent6">
                    <a:lumMod val="75000"/>
                  </a:schemeClr>
                </a:solidFill>
              </a:rPr>
              <a:t> via </a:t>
            </a:r>
            <a:r>
              <a:rPr lang="de-CH" sz="1600" b="1" dirty="0" err="1">
                <a:solidFill>
                  <a:schemeClr val="accent6">
                    <a:lumMod val="75000"/>
                  </a:schemeClr>
                </a:solidFill>
              </a:rPr>
              <a:t>the</a:t>
            </a:r>
            <a:r>
              <a:rPr lang="de-CH" sz="1600" b="1" dirty="0">
                <a:solidFill>
                  <a:schemeClr val="accent6">
                    <a:lumMod val="75000"/>
                  </a:schemeClr>
                </a:solidFill>
              </a:rPr>
              <a:t> </a:t>
            </a:r>
            <a:r>
              <a:rPr lang="de-CH" sz="1600" b="1" dirty="0" err="1">
                <a:solidFill>
                  <a:schemeClr val="accent6">
                    <a:lumMod val="75000"/>
                  </a:schemeClr>
                </a:solidFill>
              </a:rPr>
              <a:t>hypoglossal</a:t>
            </a:r>
            <a:r>
              <a:rPr lang="de-CH" sz="1600" b="1" dirty="0">
                <a:solidFill>
                  <a:schemeClr val="accent6">
                    <a:lumMod val="75000"/>
                  </a:schemeClr>
                </a:solidFill>
              </a:rPr>
              <a:t> </a:t>
            </a:r>
            <a:r>
              <a:rPr lang="de-CH" sz="1600" b="1" dirty="0" err="1">
                <a:solidFill>
                  <a:schemeClr val="accent6">
                    <a:lumMod val="75000"/>
                  </a:schemeClr>
                </a:solidFill>
              </a:rPr>
              <a:t>canal</a:t>
            </a:r>
            <a:r>
              <a:rPr lang="de-CH" sz="1600" b="1" dirty="0">
                <a:solidFill>
                  <a:schemeClr val="accent6">
                    <a:lumMod val="75000"/>
                  </a:schemeClr>
                </a:solidFill>
              </a:rPr>
              <a:t>.</a:t>
            </a:r>
            <a:endParaRPr lang="el-GR" sz="1600" b="1" dirty="0">
              <a:solidFill>
                <a:schemeClr val="accent6">
                  <a:lumMod val="75000"/>
                </a:schemeClr>
              </a:solidFill>
            </a:endParaRPr>
          </a:p>
        </p:txBody>
      </p:sp>
      <p:pic>
        <p:nvPicPr>
          <p:cNvPr id="4098" name="Picture 2" descr="An overview image which shows all the 12 cranial nerves with labels">
            <a:extLst>
              <a:ext uri="{FF2B5EF4-FFF2-40B4-BE49-F238E27FC236}">
                <a16:creationId xmlns:a16="http://schemas.microsoft.com/office/drawing/2014/main" id="{FF9E2BE4-DB83-D709-082D-D91931A6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5445" y="1195753"/>
            <a:ext cx="3692769" cy="396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69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99A8A2-D162-2A8F-AA06-24BA8E5BE835}"/>
              </a:ext>
            </a:extLst>
          </p:cNvPr>
          <p:cNvSpPr>
            <a:spLocks noGrp="1"/>
          </p:cNvSpPr>
          <p:nvPr>
            <p:ph type="title"/>
          </p:nvPr>
        </p:nvSpPr>
        <p:spPr>
          <a:xfrm>
            <a:off x="1019907" y="1"/>
            <a:ext cx="10750061" cy="990600"/>
          </a:xfrm>
        </p:spPr>
        <p:txBody>
          <a:bodyPr>
            <a:normAutofit/>
          </a:bodyPr>
          <a:lstStyle/>
          <a:p>
            <a:pPr algn="ctr"/>
            <a:r>
              <a:rPr lang="de-CH" sz="3600" b="1" dirty="0">
                <a:solidFill>
                  <a:schemeClr val="accent6">
                    <a:lumMod val="50000"/>
                  </a:schemeClr>
                </a:solidFill>
              </a:rPr>
              <a:t>12 cranial </a:t>
            </a:r>
            <a:r>
              <a:rPr lang="de-CH" sz="3600" b="1" dirty="0" err="1">
                <a:solidFill>
                  <a:schemeClr val="accent6">
                    <a:lumMod val="50000"/>
                  </a:schemeClr>
                </a:solidFill>
              </a:rPr>
              <a:t>nerves</a:t>
            </a:r>
            <a:r>
              <a:rPr lang="de-CH" sz="3600" b="1" dirty="0">
                <a:solidFill>
                  <a:schemeClr val="accent6">
                    <a:lumMod val="50000"/>
                  </a:schemeClr>
                </a:solidFill>
              </a:rPr>
              <a:t>: </a:t>
            </a:r>
            <a:r>
              <a:rPr lang="de-CH" sz="3600" b="1" dirty="0" err="1">
                <a:solidFill>
                  <a:schemeClr val="accent6">
                    <a:lumMod val="50000"/>
                  </a:schemeClr>
                </a:solidFill>
              </a:rPr>
              <a:t>Overview</a:t>
            </a:r>
            <a:r>
              <a:rPr lang="de-CH" sz="3600" b="1" dirty="0">
                <a:solidFill>
                  <a:schemeClr val="accent6">
                    <a:lumMod val="50000"/>
                  </a:schemeClr>
                </a:solidFill>
              </a:rPr>
              <a:t> </a:t>
            </a:r>
            <a:r>
              <a:rPr lang="de-CH" sz="3600" b="1" dirty="0" err="1">
                <a:solidFill>
                  <a:schemeClr val="accent6">
                    <a:lumMod val="50000"/>
                  </a:schemeClr>
                </a:solidFill>
              </a:rPr>
              <a:t>of</a:t>
            </a:r>
            <a:r>
              <a:rPr lang="de-CH" sz="3600" b="1" dirty="0">
                <a:solidFill>
                  <a:schemeClr val="accent6">
                    <a:lumMod val="50000"/>
                  </a:schemeClr>
                </a:solidFill>
              </a:rPr>
              <a:t> </a:t>
            </a:r>
            <a:r>
              <a:rPr lang="de-CH" sz="3600" b="1" dirty="0" err="1">
                <a:solidFill>
                  <a:schemeClr val="accent6">
                    <a:lumMod val="50000"/>
                  </a:schemeClr>
                </a:solidFill>
              </a:rPr>
              <a:t>functions</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0B79A495-7278-8D81-CB64-B86B57919932}"/>
              </a:ext>
            </a:extLst>
          </p:cNvPr>
          <p:cNvSpPr>
            <a:spLocks noGrp="1"/>
          </p:cNvSpPr>
          <p:nvPr>
            <p:ph idx="1"/>
          </p:nvPr>
        </p:nvSpPr>
        <p:spPr>
          <a:xfrm>
            <a:off x="808892" y="773723"/>
            <a:ext cx="11207262" cy="6084276"/>
          </a:xfrm>
        </p:spPr>
        <p:txBody>
          <a:bodyPr>
            <a:normAutofit fontScale="92500" lnSpcReduction="20000"/>
          </a:bodyPr>
          <a:lstStyle/>
          <a:p>
            <a:pPr algn="just">
              <a:buFont typeface="Wingdings" pitchFamily="2" charset="2"/>
              <a:buChar char="Ø"/>
            </a:pPr>
            <a:r>
              <a:rPr lang="de-CH" b="1" dirty="0">
                <a:solidFill>
                  <a:schemeClr val="accent6">
                    <a:lumMod val="50000"/>
                  </a:schemeClr>
                </a:solidFill>
              </a:rPr>
              <a:t>The </a:t>
            </a:r>
            <a:r>
              <a:rPr lang="de-CH" b="1" dirty="0" err="1">
                <a:solidFill>
                  <a:schemeClr val="accent6">
                    <a:lumMod val="50000"/>
                  </a:schemeClr>
                </a:solidFill>
              </a:rPr>
              <a:t>olfactory</a:t>
            </a:r>
            <a:r>
              <a:rPr lang="de-CH" b="1" dirty="0">
                <a:solidFill>
                  <a:schemeClr val="accent6">
                    <a:lumMod val="50000"/>
                  </a:schemeClr>
                </a:solidFill>
              </a:rPr>
              <a:t> nerve (CN I) </a:t>
            </a:r>
            <a:r>
              <a:rPr lang="de-CH" dirty="0" err="1"/>
              <a:t>is</a:t>
            </a:r>
            <a:r>
              <a:rPr lang="de-CH" dirty="0"/>
              <a:t> </a:t>
            </a:r>
            <a:r>
              <a:rPr lang="de-CH" dirty="0" err="1"/>
              <a:t>solely</a:t>
            </a:r>
            <a:r>
              <a:rPr lang="de-CH" dirty="0"/>
              <a:t> </a:t>
            </a:r>
            <a:r>
              <a:rPr lang="de-CH" dirty="0" err="1"/>
              <a:t>sensory</a:t>
            </a:r>
            <a:r>
              <a:rPr lang="de-CH" dirty="0"/>
              <a:t> and </a:t>
            </a:r>
            <a:r>
              <a:rPr lang="de-CH" dirty="0" err="1"/>
              <a:t>conveys</a:t>
            </a:r>
            <a:r>
              <a:rPr lang="de-CH" dirty="0"/>
              <a:t> </a:t>
            </a:r>
            <a:r>
              <a:rPr lang="de-CH" dirty="0" err="1"/>
              <a:t>impulses</a:t>
            </a:r>
            <a:r>
              <a:rPr lang="de-CH" dirty="0"/>
              <a:t> </a:t>
            </a:r>
            <a:r>
              <a:rPr lang="de-CH" dirty="0" err="1"/>
              <a:t>that</a:t>
            </a:r>
            <a:r>
              <a:rPr lang="de-CH" dirty="0"/>
              <a:t> </a:t>
            </a:r>
            <a:r>
              <a:rPr lang="de-CH" dirty="0" err="1"/>
              <a:t>provide</a:t>
            </a:r>
            <a:r>
              <a:rPr lang="de-CH" dirty="0"/>
              <a:t> </a:t>
            </a:r>
            <a:r>
              <a:rPr lang="de-CH" dirty="0" err="1"/>
              <a:t>the</a:t>
            </a:r>
            <a:r>
              <a:rPr lang="de-CH" dirty="0"/>
              <a:t> sense </a:t>
            </a:r>
            <a:r>
              <a:rPr lang="de-CH" dirty="0" err="1"/>
              <a:t>of</a:t>
            </a:r>
            <a:r>
              <a:rPr lang="de-CH" dirty="0"/>
              <a:t> </a:t>
            </a:r>
            <a:r>
              <a:rPr lang="de-CH" b="1" dirty="0" err="1">
                <a:solidFill>
                  <a:schemeClr val="accent6">
                    <a:lumMod val="75000"/>
                  </a:schemeClr>
                </a:solidFill>
              </a:rPr>
              <a:t>smell</a:t>
            </a:r>
            <a:r>
              <a:rPr lang="de-CH" b="1" dirty="0"/>
              <a:t> </a:t>
            </a:r>
            <a:r>
              <a:rPr lang="de-CH" dirty="0"/>
              <a:t>(</a:t>
            </a:r>
            <a:r>
              <a:rPr lang="de-CH" dirty="0" err="1"/>
              <a:t>olfaction</a:t>
            </a:r>
            <a:r>
              <a:rPr lang="de-CH" dirty="0"/>
              <a:t>). </a:t>
            </a:r>
            <a:endParaRPr lang="el-GR" dirty="0"/>
          </a:p>
          <a:p>
            <a:pPr algn="just">
              <a:buFont typeface="Wingdings" pitchFamily="2" charset="2"/>
              <a:buChar char="Ø"/>
            </a:pPr>
            <a:r>
              <a:rPr lang="de-CH" b="1" dirty="0">
                <a:solidFill>
                  <a:schemeClr val="accent6">
                    <a:lumMod val="50000"/>
                  </a:schemeClr>
                </a:solidFill>
              </a:rPr>
              <a:t>The </a:t>
            </a:r>
            <a:r>
              <a:rPr lang="de-CH" b="1" dirty="0" err="1">
                <a:solidFill>
                  <a:schemeClr val="accent6">
                    <a:lumMod val="50000"/>
                  </a:schemeClr>
                </a:solidFill>
              </a:rPr>
              <a:t>optic</a:t>
            </a:r>
            <a:r>
              <a:rPr lang="de-CH" b="1" dirty="0">
                <a:solidFill>
                  <a:schemeClr val="accent6">
                    <a:lumMod val="50000"/>
                  </a:schemeClr>
                </a:solidFill>
              </a:rPr>
              <a:t> nerve (CN II) </a:t>
            </a:r>
            <a:r>
              <a:rPr lang="de-CH" dirty="0" err="1"/>
              <a:t>is</a:t>
            </a:r>
            <a:r>
              <a:rPr lang="de-CH" dirty="0"/>
              <a:t> also a </a:t>
            </a:r>
            <a:r>
              <a:rPr lang="de-CH" dirty="0" err="1"/>
              <a:t>sensory</a:t>
            </a:r>
            <a:r>
              <a:rPr lang="de-CH" dirty="0"/>
              <a:t> nerve, </a:t>
            </a:r>
            <a:r>
              <a:rPr lang="de-CH" dirty="0" err="1"/>
              <a:t>responsible</a:t>
            </a:r>
            <a:r>
              <a:rPr lang="de-CH" dirty="0"/>
              <a:t> </a:t>
            </a:r>
            <a:r>
              <a:rPr lang="de-CH" dirty="0" err="1"/>
              <a:t>for</a:t>
            </a:r>
            <a:r>
              <a:rPr lang="de-CH" dirty="0"/>
              <a:t> </a:t>
            </a:r>
            <a:r>
              <a:rPr lang="de-CH" b="1" dirty="0" err="1">
                <a:solidFill>
                  <a:schemeClr val="accent6">
                    <a:lumMod val="75000"/>
                  </a:schemeClr>
                </a:solidFill>
              </a:rPr>
              <a:t>vision</a:t>
            </a:r>
            <a:r>
              <a:rPr lang="de-CH" b="1" dirty="0">
                <a:solidFill>
                  <a:schemeClr val="accent6">
                    <a:lumMod val="75000"/>
                  </a:schemeClr>
                </a:solidFill>
              </a:rPr>
              <a:t>. </a:t>
            </a:r>
            <a:endParaRPr lang="el-GR" b="1" dirty="0">
              <a:solidFill>
                <a:schemeClr val="accent6">
                  <a:lumMod val="75000"/>
                </a:schemeClr>
              </a:solidFill>
            </a:endParaRPr>
          </a:p>
          <a:p>
            <a:pPr algn="just">
              <a:buFont typeface="Wingdings" pitchFamily="2" charset="2"/>
              <a:buChar char="Ø"/>
            </a:pPr>
            <a:r>
              <a:rPr lang="de-CH" b="1" dirty="0">
                <a:solidFill>
                  <a:schemeClr val="accent6">
                    <a:lumMod val="50000"/>
                  </a:schemeClr>
                </a:solidFill>
              </a:rPr>
              <a:t>The </a:t>
            </a:r>
            <a:r>
              <a:rPr lang="de-CH" b="1" dirty="0" err="1">
                <a:solidFill>
                  <a:schemeClr val="accent6">
                    <a:lumMod val="50000"/>
                  </a:schemeClr>
                </a:solidFill>
              </a:rPr>
              <a:t>oculomotor</a:t>
            </a:r>
            <a:r>
              <a:rPr lang="de-CH" b="1" dirty="0">
                <a:solidFill>
                  <a:schemeClr val="accent6">
                    <a:lumMod val="50000"/>
                  </a:schemeClr>
                </a:solidFill>
              </a:rPr>
              <a:t> (CN III), </a:t>
            </a:r>
            <a:r>
              <a:rPr lang="de-CH" b="1" dirty="0" err="1">
                <a:solidFill>
                  <a:schemeClr val="accent6">
                    <a:lumMod val="50000"/>
                  </a:schemeClr>
                </a:solidFill>
              </a:rPr>
              <a:t>trochlear</a:t>
            </a:r>
            <a:r>
              <a:rPr lang="de-CH" b="1" dirty="0">
                <a:solidFill>
                  <a:schemeClr val="accent6">
                    <a:lumMod val="50000"/>
                  </a:schemeClr>
                </a:solidFill>
              </a:rPr>
              <a:t> (CN IV) and </a:t>
            </a:r>
            <a:r>
              <a:rPr lang="de-CH" b="1" dirty="0" err="1">
                <a:solidFill>
                  <a:schemeClr val="accent6">
                    <a:lumMod val="50000"/>
                  </a:schemeClr>
                </a:solidFill>
              </a:rPr>
              <a:t>abducens</a:t>
            </a:r>
            <a:r>
              <a:rPr lang="de-CH" b="1" dirty="0">
                <a:solidFill>
                  <a:schemeClr val="accent6">
                    <a:lumMod val="50000"/>
                  </a:schemeClr>
                </a:solidFill>
              </a:rPr>
              <a:t> (CN VI) </a:t>
            </a:r>
            <a:r>
              <a:rPr lang="de-CH" b="1" dirty="0" err="1">
                <a:solidFill>
                  <a:schemeClr val="accent6">
                    <a:lumMod val="50000"/>
                  </a:schemeClr>
                </a:solidFill>
              </a:rPr>
              <a:t>nerves</a:t>
            </a:r>
            <a:r>
              <a:rPr lang="de-CH" b="1" dirty="0">
                <a:solidFill>
                  <a:schemeClr val="accent6">
                    <a:lumMod val="50000"/>
                  </a:schemeClr>
                </a:solidFill>
              </a:rPr>
              <a:t> </a:t>
            </a:r>
            <a:r>
              <a:rPr lang="de-CH" dirty="0" err="1"/>
              <a:t>can</a:t>
            </a:r>
            <a:r>
              <a:rPr lang="de-CH" dirty="0"/>
              <a:t> </a:t>
            </a:r>
            <a:r>
              <a:rPr lang="de-CH" dirty="0" err="1"/>
              <a:t>be</a:t>
            </a:r>
            <a:r>
              <a:rPr lang="de-CH" dirty="0"/>
              <a:t> </a:t>
            </a:r>
            <a:r>
              <a:rPr lang="de-CH" dirty="0" err="1"/>
              <a:t>observed</a:t>
            </a:r>
            <a:r>
              <a:rPr lang="de-CH" dirty="0"/>
              <a:t> </a:t>
            </a:r>
            <a:r>
              <a:rPr lang="de-CH" dirty="0" err="1"/>
              <a:t>as</a:t>
            </a:r>
            <a:r>
              <a:rPr lang="de-CH" dirty="0"/>
              <a:t> a </a:t>
            </a:r>
            <a:r>
              <a:rPr lang="de-CH" dirty="0" err="1"/>
              <a:t>group</a:t>
            </a:r>
            <a:r>
              <a:rPr lang="de-CH" dirty="0"/>
              <a:t> due </a:t>
            </a:r>
            <a:r>
              <a:rPr lang="de-CH" dirty="0" err="1"/>
              <a:t>to</a:t>
            </a:r>
            <a:r>
              <a:rPr lang="de-CH" dirty="0"/>
              <a:t> </a:t>
            </a:r>
            <a:r>
              <a:rPr lang="de-CH" dirty="0" err="1"/>
              <a:t>their</a:t>
            </a:r>
            <a:r>
              <a:rPr lang="de-CH" dirty="0"/>
              <a:t> </a:t>
            </a:r>
            <a:r>
              <a:rPr lang="de-CH" dirty="0" err="1"/>
              <a:t>similar</a:t>
            </a:r>
            <a:r>
              <a:rPr lang="de-CH" dirty="0"/>
              <a:t> </a:t>
            </a:r>
            <a:r>
              <a:rPr lang="de-CH" dirty="0" err="1"/>
              <a:t>functions</a:t>
            </a:r>
            <a:r>
              <a:rPr lang="de-CH" dirty="0"/>
              <a:t>: all </a:t>
            </a:r>
            <a:r>
              <a:rPr lang="de-CH" dirty="0" err="1"/>
              <a:t>are</a:t>
            </a:r>
            <a:r>
              <a:rPr lang="de-CH" dirty="0"/>
              <a:t> </a:t>
            </a:r>
            <a:r>
              <a:rPr lang="de-CH" dirty="0" err="1"/>
              <a:t>motor</a:t>
            </a:r>
            <a:r>
              <a:rPr lang="de-CH" dirty="0"/>
              <a:t> </a:t>
            </a:r>
            <a:r>
              <a:rPr lang="de-CH" dirty="0" err="1"/>
              <a:t>nerves</a:t>
            </a:r>
            <a:r>
              <a:rPr lang="de-CH" dirty="0"/>
              <a:t> </a:t>
            </a:r>
            <a:r>
              <a:rPr lang="de-CH" dirty="0" err="1"/>
              <a:t>that</a:t>
            </a:r>
            <a:r>
              <a:rPr lang="de-CH" dirty="0"/>
              <a:t> </a:t>
            </a:r>
            <a:r>
              <a:rPr lang="de-CH" dirty="0" err="1"/>
              <a:t>innervate</a:t>
            </a:r>
            <a:r>
              <a:rPr lang="de-CH" dirty="0"/>
              <a:t> </a:t>
            </a:r>
            <a:r>
              <a:rPr lang="de-CH" dirty="0" err="1"/>
              <a:t>the</a:t>
            </a:r>
            <a:r>
              <a:rPr lang="de-CH" dirty="0"/>
              <a:t> </a:t>
            </a:r>
            <a:r>
              <a:rPr lang="de-CH" dirty="0" err="1"/>
              <a:t>eye</a:t>
            </a:r>
            <a:r>
              <a:rPr lang="de-CH" dirty="0"/>
              <a:t> </a:t>
            </a:r>
            <a:r>
              <a:rPr lang="de-CH" dirty="0" err="1"/>
              <a:t>muscles</a:t>
            </a:r>
            <a:r>
              <a:rPr lang="de-CH" dirty="0"/>
              <a:t> and </a:t>
            </a:r>
            <a:r>
              <a:rPr lang="de-CH" dirty="0" err="1"/>
              <a:t>thus</a:t>
            </a:r>
            <a:r>
              <a:rPr lang="de-CH" dirty="0"/>
              <a:t> </a:t>
            </a:r>
            <a:r>
              <a:rPr lang="de-CH" dirty="0" err="1"/>
              <a:t>play</a:t>
            </a:r>
            <a:r>
              <a:rPr lang="de-CH" dirty="0"/>
              <a:t> a </a:t>
            </a:r>
            <a:r>
              <a:rPr lang="de-CH" dirty="0" err="1"/>
              <a:t>key</a:t>
            </a:r>
            <a:r>
              <a:rPr lang="de-CH" dirty="0"/>
              <a:t> </a:t>
            </a:r>
            <a:r>
              <a:rPr lang="de-CH" dirty="0" err="1"/>
              <a:t>role</a:t>
            </a:r>
            <a:r>
              <a:rPr lang="de-CH" dirty="0"/>
              <a:t> in </a:t>
            </a:r>
            <a:r>
              <a:rPr lang="de-CH" b="1" dirty="0" err="1">
                <a:solidFill>
                  <a:schemeClr val="accent6">
                    <a:lumMod val="75000"/>
                  </a:schemeClr>
                </a:solidFill>
              </a:rPr>
              <a:t>eye</a:t>
            </a:r>
            <a:r>
              <a:rPr lang="de-CH" b="1" dirty="0">
                <a:solidFill>
                  <a:schemeClr val="accent6">
                    <a:lumMod val="75000"/>
                  </a:schemeClr>
                </a:solidFill>
              </a:rPr>
              <a:t> </a:t>
            </a:r>
            <a:r>
              <a:rPr lang="de-CH" b="1" dirty="0" err="1">
                <a:solidFill>
                  <a:schemeClr val="accent6">
                    <a:lumMod val="75000"/>
                  </a:schemeClr>
                </a:solidFill>
              </a:rPr>
              <a:t>movement</a:t>
            </a:r>
            <a:r>
              <a:rPr lang="de-CH" b="1" dirty="0">
                <a:solidFill>
                  <a:schemeClr val="accent6">
                    <a:lumMod val="75000"/>
                  </a:schemeClr>
                </a:solidFill>
              </a:rPr>
              <a:t>/</a:t>
            </a:r>
            <a:r>
              <a:rPr lang="de-CH" b="1" dirty="0" err="1">
                <a:solidFill>
                  <a:schemeClr val="accent6">
                    <a:lumMod val="75000"/>
                  </a:schemeClr>
                </a:solidFill>
              </a:rPr>
              <a:t>accommodation</a:t>
            </a:r>
            <a:r>
              <a:rPr lang="de-CH" b="1" dirty="0">
                <a:solidFill>
                  <a:schemeClr val="accent6">
                    <a:lumMod val="75000"/>
                  </a:schemeClr>
                </a:solidFill>
              </a:rPr>
              <a:t>. </a:t>
            </a:r>
            <a:endParaRPr lang="el-GR" b="1" dirty="0">
              <a:solidFill>
                <a:schemeClr val="accent6">
                  <a:lumMod val="75000"/>
                </a:schemeClr>
              </a:solidFill>
            </a:endParaRPr>
          </a:p>
          <a:p>
            <a:pPr algn="just">
              <a:buFont typeface="Wingdings" pitchFamily="2" charset="2"/>
              <a:buChar char="Ø"/>
            </a:pPr>
            <a:r>
              <a:rPr lang="de-CH" b="1" dirty="0">
                <a:solidFill>
                  <a:schemeClr val="accent6">
                    <a:lumMod val="50000"/>
                  </a:schemeClr>
                </a:solidFill>
              </a:rPr>
              <a:t>The trigeminal nerve (CN V) </a:t>
            </a:r>
            <a:r>
              <a:rPr lang="de-CH" dirty="0" err="1"/>
              <a:t>is</a:t>
            </a:r>
            <a:r>
              <a:rPr lang="de-CH" dirty="0"/>
              <a:t> </a:t>
            </a:r>
            <a:r>
              <a:rPr lang="de-CH" dirty="0" err="1"/>
              <a:t>the</a:t>
            </a:r>
            <a:r>
              <a:rPr lang="de-CH" dirty="0"/>
              <a:t> </a:t>
            </a:r>
            <a:r>
              <a:rPr lang="de-CH" dirty="0" err="1"/>
              <a:t>first</a:t>
            </a:r>
            <a:r>
              <a:rPr lang="de-CH" dirty="0"/>
              <a:t> </a:t>
            </a:r>
            <a:r>
              <a:rPr lang="de-CH" dirty="0" err="1"/>
              <a:t>mixed</a:t>
            </a:r>
            <a:r>
              <a:rPr lang="de-CH" dirty="0"/>
              <a:t> nerve (i.e. </a:t>
            </a:r>
            <a:r>
              <a:rPr lang="de-CH" dirty="0" err="1"/>
              <a:t>has</a:t>
            </a:r>
            <a:r>
              <a:rPr lang="de-CH" dirty="0"/>
              <a:t> </a:t>
            </a:r>
            <a:r>
              <a:rPr lang="de-CH" dirty="0" err="1"/>
              <a:t>both</a:t>
            </a:r>
            <a:r>
              <a:rPr lang="de-CH" dirty="0"/>
              <a:t> </a:t>
            </a:r>
            <a:r>
              <a:rPr lang="de-CH" dirty="0" err="1"/>
              <a:t>sensory</a:t>
            </a:r>
            <a:r>
              <a:rPr lang="de-CH" dirty="0"/>
              <a:t> and </a:t>
            </a:r>
            <a:r>
              <a:rPr lang="de-CH" dirty="0" err="1"/>
              <a:t>motor</a:t>
            </a:r>
            <a:r>
              <a:rPr lang="de-CH" dirty="0"/>
              <a:t> </a:t>
            </a:r>
            <a:r>
              <a:rPr lang="de-CH" dirty="0" err="1"/>
              <a:t>fibers</a:t>
            </a:r>
            <a:r>
              <a:rPr lang="de-CH" dirty="0"/>
              <a:t>). This nerve </a:t>
            </a:r>
            <a:r>
              <a:rPr lang="de-CH" dirty="0" err="1"/>
              <a:t>provides</a:t>
            </a:r>
            <a:r>
              <a:rPr lang="de-CH" dirty="0"/>
              <a:t> </a:t>
            </a:r>
            <a:r>
              <a:rPr lang="de-CH" sz="2200" b="1" dirty="0" err="1">
                <a:solidFill>
                  <a:schemeClr val="accent6">
                    <a:lumMod val="75000"/>
                  </a:schemeClr>
                </a:solidFill>
              </a:rPr>
              <a:t>the</a:t>
            </a:r>
            <a:r>
              <a:rPr lang="de-CH" sz="2200" b="1" dirty="0">
                <a:solidFill>
                  <a:schemeClr val="accent6">
                    <a:lumMod val="75000"/>
                  </a:schemeClr>
                </a:solidFill>
              </a:rPr>
              <a:t> </a:t>
            </a:r>
            <a:r>
              <a:rPr lang="de-CH" sz="2200" b="1" dirty="0" err="1">
                <a:solidFill>
                  <a:schemeClr val="accent6">
                    <a:lumMod val="75000"/>
                  </a:schemeClr>
                </a:solidFill>
              </a:rPr>
              <a:t>sensation</a:t>
            </a:r>
            <a:r>
              <a:rPr lang="de-CH" sz="2200" b="1" dirty="0">
                <a:solidFill>
                  <a:schemeClr val="accent6">
                    <a:lumMod val="75000"/>
                  </a:schemeClr>
                </a:solidFill>
              </a:rPr>
              <a:t> </a:t>
            </a:r>
            <a:r>
              <a:rPr lang="de-CH" sz="2200" b="1" dirty="0" err="1">
                <a:solidFill>
                  <a:schemeClr val="accent6">
                    <a:lumMod val="75000"/>
                  </a:schemeClr>
                </a:solidFill>
              </a:rPr>
              <a:t>for</a:t>
            </a:r>
            <a:r>
              <a:rPr lang="de-CH" sz="2200" b="1" dirty="0">
                <a:solidFill>
                  <a:schemeClr val="accent6">
                    <a:lumMod val="75000"/>
                  </a:schemeClr>
                </a:solidFill>
              </a:rPr>
              <a:t> </a:t>
            </a:r>
            <a:r>
              <a:rPr lang="de-CH" sz="2200" b="1" dirty="0" err="1">
                <a:solidFill>
                  <a:schemeClr val="accent6">
                    <a:lumMod val="75000"/>
                  </a:schemeClr>
                </a:solidFill>
              </a:rPr>
              <a:t>the</a:t>
            </a:r>
            <a:r>
              <a:rPr lang="de-CH" sz="2200" b="1" dirty="0">
                <a:solidFill>
                  <a:schemeClr val="accent6">
                    <a:lumMod val="75000"/>
                  </a:schemeClr>
                </a:solidFill>
              </a:rPr>
              <a:t> </a:t>
            </a:r>
            <a:r>
              <a:rPr lang="de-CH" sz="2200" b="1" dirty="0" err="1">
                <a:solidFill>
                  <a:schemeClr val="accent6">
                    <a:lumMod val="75000"/>
                  </a:schemeClr>
                </a:solidFill>
              </a:rPr>
              <a:t>face</a:t>
            </a:r>
            <a:r>
              <a:rPr lang="de-CH" sz="2200" b="1" dirty="0">
                <a:solidFill>
                  <a:schemeClr val="accent6">
                    <a:lumMod val="75000"/>
                  </a:schemeClr>
                </a:solidFill>
              </a:rPr>
              <a:t> and </a:t>
            </a:r>
            <a:r>
              <a:rPr lang="de-CH" sz="2200" b="1" dirty="0" err="1">
                <a:solidFill>
                  <a:schemeClr val="accent6">
                    <a:lumMod val="75000"/>
                  </a:schemeClr>
                </a:solidFill>
              </a:rPr>
              <a:t>controls</a:t>
            </a:r>
            <a:r>
              <a:rPr lang="de-CH" sz="2200" b="1" dirty="0">
                <a:solidFill>
                  <a:schemeClr val="accent6">
                    <a:lumMod val="75000"/>
                  </a:schemeClr>
                </a:solidFill>
              </a:rPr>
              <a:t> </a:t>
            </a:r>
            <a:r>
              <a:rPr lang="de-CH" sz="2200" b="1" dirty="0" err="1">
                <a:solidFill>
                  <a:schemeClr val="accent6">
                    <a:lumMod val="75000"/>
                  </a:schemeClr>
                </a:solidFill>
              </a:rPr>
              <a:t>the</a:t>
            </a:r>
            <a:r>
              <a:rPr lang="de-CH" sz="2200" b="1" dirty="0">
                <a:solidFill>
                  <a:schemeClr val="accent6">
                    <a:lumMod val="75000"/>
                  </a:schemeClr>
                </a:solidFill>
              </a:rPr>
              <a:t> </a:t>
            </a:r>
            <a:r>
              <a:rPr lang="de-CH" sz="2200" b="1" dirty="0" err="1">
                <a:solidFill>
                  <a:schemeClr val="accent6">
                    <a:lumMod val="75000"/>
                  </a:schemeClr>
                </a:solidFill>
              </a:rPr>
              <a:t>muscles</a:t>
            </a:r>
            <a:r>
              <a:rPr lang="de-CH" sz="2200" b="1" dirty="0">
                <a:solidFill>
                  <a:schemeClr val="accent6">
                    <a:lumMod val="75000"/>
                  </a:schemeClr>
                </a:solidFill>
              </a:rPr>
              <a:t> </a:t>
            </a:r>
            <a:r>
              <a:rPr lang="de-CH" sz="2200" b="1" dirty="0" err="1">
                <a:solidFill>
                  <a:schemeClr val="accent6">
                    <a:lumMod val="75000"/>
                  </a:schemeClr>
                </a:solidFill>
              </a:rPr>
              <a:t>of</a:t>
            </a:r>
            <a:r>
              <a:rPr lang="de-CH" sz="2200" b="1" dirty="0">
                <a:solidFill>
                  <a:schemeClr val="accent6">
                    <a:lumMod val="75000"/>
                  </a:schemeClr>
                </a:solidFill>
              </a:rPr>
              <a:t> </a:t>
            </a:r>
            <a:r>
              <a:rPr lang="de-CH" sz="2200" b="1" dirty="0" err="1">
                <a:solidFill>
                  <a:schemeClr val="accent6">
                    <a:lumMod val="75000"/>
                  </a:schemeClr>
                </a:solidFill>
              </a:rPr>
              <a:t>mastication</a:t>
            </a:r>
            <a:r>
              <a:rPr lang="de-CH" sz="2200" b="1" dirty="0">
                <a:solidFill>
                  <a:schemeClr val="accent6">
                    <a:lumMod val="75000"/>
                  </a:schemeClr>
                </a:solidFill>
              </a:rPr>
              <a:t>. </a:t>
            </a:r>
            <a:r>
              <a:rPr lang="de-CH" dirty="0"/>
              <a:t>The </a:t>
            </a:r>
            <a:r>
              <a:rPr lang="de-CH" dirty="0" err="1"/>
              <a:t>facial</a:t>
            </a:r>
            <a:r>
              <a:rPr lang="de-CH" dirty="0"/>
              <a:t> nerve (CN VII) </a:t>
            </a:r>
            <a:r>
              <a:rPr lang="de-CH" dirty="0" err="1"/>
              <a:t>is</a:t>
            </a:r>
            <a:r>
              <a:rPr lang="de-CH" dirty="0"/>
              <a:t> also a </a:t>
            </a:r>
            <a:r>
              <a:rPr lang="de-CH" dirty="0" err="1"/>
              <a:t>mixed</a:t>
            </a:r>
            <a:r>
              <a:rPr lang="de-CH" dirty="0"/>
              <a:t> nerve. The </a:t>
            </a:r>
            <a:r>
              <a:rPr lang="de-CH" dirty="0" err="1"/>
              <a:t>function</a:t>
            </a:r>
            <a:r>
              <a:rPr lang="de-CH" dirty="0"/>
              <a:t> </a:t>
            </a:r>
            <a:r>
              <a:rPr lang="de-CH" dirty="0" err="1"/>
              <a:t>of</a:t>
            </a:r>
            <a:r>
              <a:rPr lang="de-CH" dirty="0"/>
              <a:t> </a:t>
            </a:r>
            <a:r>
              <a:rPr lang="de-CH" dirty="0" err="1"/>
              <a:t>the</a:t>
            </a:r>
            <a:r>
              <a:rPr lang="de-CH" dirty="0"/>
              <a:t> </a:t>
            </a:r>
            <a:r>
              <a:rPr lang="de-CH" b="1" dirty="0" err="1">
                <a:solidFill>
                  <a:schemeClr val="accent6">
                    <a:lumMod val="75000"/>
                  </a:schemeClr>
                </a:solidFill>
              </a:rPr>
              <a:t>sensory</a:t>
            </a:r>
            <a:r>
              <a:rPr lang="de-CH" b="1" dirty="0">
                <a:solidFill>
                  <a:schemeClr val="accent6">
                    <a:lumMod val="75000"/>
                  </a:schemeClr>
                </a:solidFill>
              </a:rPr>
              <a:t> </a:t>
            </a:r>
            <a:r>
              <a:rPr lang="de-CH" b="1" dirty="0" err="1">
                <a:solidFill>
                  <a:schemeClr val="accent6">
                    <a:lumMod val="75000"/>
                  </a:schemeClr>
                </a:solidFill>
              </a:rPr>
              <a:t>portion</a:t>
            </a:r>
            <a:r>
              <a:rPr lang="de-CH" b="1" dirty="0">
                <a:solidFill>
                  <a:schemeClr val="accent6">
                    <a:lumMod val="75000"/>
                  </a:schemeClr>
                </a:solidFill>
              </a:rPr>
              <a:t> </a:t>
            </a:r>
            <a:r>
              <a:rPr lang="de-CH" b="1" dirty="0" err="1">
                <a:solidFill>
                  <a:schemeClr val="accent6">
                    <a:lumMod val="75000"/>
                  </a:schemeClr>
                </a:solidFill>
              </a:rPr>
              <a:t>of</a:t>
            </a:r>
            <a:r>
              <a:rPr lang="de-CH" b="1" dirty="0">
                <a:solidFill>
                  <a:schemeClr val="accent6">
                    <a:lumMod val="75000"/>
                  </a:schemeClr>
                </a:solidFill>
              </a:rPr>
              <a:t> </a:t>
            </a:r>
            <a:r>
              <a:rPr lang="de-CH" b="1" dirty="0" err="1">
                <a:solidFill>
                  <a:schemeClr val="accent6">
                    <a:lumMod val="75000"/>
                  </a:schemeClr>
                </a:solidFill>
              </a:rPr>
              <a:t>this</a:t>
            </a:r>
            <a:r>
              <a:rPr lang="de-CH" b="1" dirty="0">
                <a:solidFill>
                  <a:schemeClr val="accent6">
                    <a:lumMod val="75000"/>
                  </a:schemeClr>
                </a:solidFill>
              </a:rPr>
              <a:t> nerve </a:t>
            </a:r>
            <a:r>
              <a:rPr lang="de-CH" b="1" dirty="0" err="1">
                <a:solidFill>
                  <a:schemeClr val="accent6">
                    <a:lumMod val="75000"/>
                  </a:schemeClr>
                </a:solidFill>
              </a:rPr>
              <a:t>is</a:t>
            </a:r>
            <a:r>
              <a:rPr lang="de-CH" b="1" dirty="0">
                <a:solidFill>
                  <a:schemeClr val="accent6">
                    <a:lumMod val="75000"/>
                  </a:schemeClr>
                </a:solidFill>
              </a:rPr>
              <a:t> </a:t>
            </a:r>
            <a:r>
              <a:rPr lang="de-CH" b="1" dirty="0" err="1">
                <a:solidFill>
                  <a:schemeClr val="accent6">
                    <a:lumMod val="75000"/>
                  </a:schemeClr>
                </a:solidFill>
              </a:rPr>
              <a:t>to</a:t>
            </a:r>
            <a:r>
              <a:rPr lang="de-CH" b="1" dirty="0">
                <a:solidFill>
                  <a:schemeClr val="accent6">
                    <a:lumMod val="75000"/>
                  </a:schemeClr>
                </a:solidFill>
              </a:rPr>
              <a:t> </a:t>
            </a:r>
            <a:r>
              <a:rPr lang="de-CH" b="1" dirty="0" err="1">
                <a:solidFill>
                  <a:schemeClr val="accent6">
                    <a:lumMod val="75000"/>
                  </a:schemeClr>
                </a:solidFill>
              </a:rPr>
              <a:t>provide</a:t>
            </a:r>
            <a:r>
              <a:rPr lang="de-CH" b="1" dirty="0">
                <a:solidFill>
                  <a:schemeClr val="accent6">
                    <a:lumMod val="75000"/>
                  </a:schemeClr>
                </a:solidFill>
              </a:rPr>
              <a:t> a taste </a:t>
            </a:r>
            <a:r>
              <a:rPr lang="de-CH" b="1" dirty="0" err="1">
                <a:solidFill>
                  <a:schemeClr val="accent6">
                    <a:lumMod val="75000"/>
                  </a:schemeClr>
                </a:solidFill>
              </a:rPr>
              <a:t>for</a:t>
            </a:r>
            <a:r>
              <a:rPr lang="de-CH" b="1" dirty="0">
                <a:solidFill>
                  <a:schemeClr val="accent6">
                    <a:lumMod val="75000"/>
                  </a:schemeClr>
                </a:solidFill>
              </a:rPr>
              <a:t> </a:t>
            </a:r>
            <a:r>
              <a:rPr lang="de-CH" b="1" dirty="0" err="1">
                <a:solidFill>
                  <a:schemeClr val="accent6">
                    <a:lumMod val="75000"/>
                  </a:schemeClr>
                </a:solidFill>
              </a:rPr>
              <a:t>the</a:t>
            </a:r>
            <a:r>
              <a:rPr lang="de-CH" b="1" dirty="0">
                <a:solidFill>
                  <a:schemeClr val="accent6">
                    <a:lumMod val="75000"/>
                  </a:schemeClr>
                </a:solidFill>
              </a:rPr>
              <a:t> anterior </a:t>
            </a:r>
            <a:r>
              <a:rPr lang="de-CH" b="1" dirty="0" err="1">
                <a:solidFill>
                  <a:schemeClr val="accent6">
                    <a:lumMod val="75000"/>
                  </a:schemeClr>
                </a:solidFill>
              </a:rPr>
              <a:t>portion</a:t>
            </a:r>
            <a:r>
              <a:rPr lang="de-CH" b="1" dirty="0">
                <a:solidFill>
                  <a:schemeClr val="accent6">
                    <a:lumMod val="75000"/>
                  </a:schemeClr>
                </a:solidFill>
              </a:rPr>
              <a:t> </a:t>
            </a:r>
            <a:r>
              <a:rPr lang="de-CH" b="1" dirty="0" err="1">
                <a:solidFill>
                  <a:schemeClr val="accent6">
                    <a:lumMod val="75000"/>
                  </a:schemeClr>
                </a:solidFill>
              </a:rPr>
              <a:t>of</a:t>
            </a:r>
            <a:r>
              <a:rPr lang="de-CH" b="1" dirty="0">
                <a:solidFill>
                  <a:schemeClr val="accent6">
                    <a:lumMod val="75000"/>
                  </a:schemeClr>
                </a:solidFill>
              </a:rPr>
              <a:t> </a:t>
            </a:r>
            <a:r>
              <a:rPr lang="de-CH" b="1" dirty="0" err="1">
                <a:solidFill>
                  <a:schemeClr val="accent6">
                    <a:lumMod val="75000"/>
                  </a:schemeClr>
                </a:solidFill>
              </a:rPr>
              <a:t>the</a:t>
            </a:r>
            <a:r>
              <a:rPr lang="de-CH" b="1" dirty="0">
                <a:solidFill>
                  <a:schemeClr val="accent6">
                    <a:lumMod val="75000"/>
                  </a:schemeClr>
                </a:solidFill>
              </a:rPr>
              <a:t> </a:t>
            </a:r>
            <a:r>
              <a:rPr lang="de-CH" b="1" dirty="0" err="1">
                <a:solidFill>
                  <a:schemeClr val="accent6">
                    <a:lumMod val="75000"/>
                  </a:schemeClr>
                </a:solidFill>
              </a:rPr>
              <a:t>tongue</a:t>
            </a:r>
            <a:r>
              <a:rPr lang="de-CH" b="1" dirty="0">
                <a:solidFill>
                  <a:schemeClr val="accent6">
                    <a:lumMod val="75000"/>
                  </a:schemeClr>
                </a:solidFill>
              </a:rPr>
              <a:t>, </a:t>
            </a:r>
            <a:r>
              <a:rPr lang="de-CH" b="1" dirty="0" err="1">
                <a:solidFill>
                  <a:schemeClr val="accent6">
                    <a:lumMod val="75000"/>
                  </a:schemeClr>
                </a:solidFill>
              </a:rPr>
              <a:t>while</a:t>
            </a:r>
            <a:r>
              <a:rPr lang="de-CH" b="1" dirty="0">
                <a:solidFill>
                  <a:schemeClr val="accent6">
                    <a:lumMod val="75000"/>
                  </a:schemeClr>
                </a:solidFill>
              </a:rPr>
              <a:t> </a:t>
            </a:r>
            <a:r>
              <a:rPr lang="de-CH" b="1" dirty="0" err="1">
                <a:solidFill>
                  <a:schemeClr val="accent6">
                    <a:lumMod val="75000"/>
                  </a:schemeClr>
                </a:solidFill>
              </a:rPr>
              <a:t>its</a:t>
            </a:r>
            <a:r>
              <a:rPr lang="de-CH" b="1" dirty="0">
                <a:solidFill>
                  <a:schemeClr val="accent6">
                    <a:lumMod val="75000"/>
                  </a:schemeClr>
                </a:solidFill>
              </a:rPr>
              <a:t> </a:t>
            </a:r>
            <a:r>
              <a:rPr lang="de-CH" b="1" dirty="0" err="1">
                <a:solidFill>
                  <a:schemeClr val="accent6">
                    <a:lumMod val="75000"/>
                  </a:schemeClr>
                </a:solidFill>
              </a:rPr>
              <a:t>motor</a:t>
            </a:r>
            <a:r>
              <a:rPr lang="de-CH" b="1" dirty="0">
                <a:solidFill>
                  <a:schemeClr val="accent6">
                    <a:lumMod val="75000"/>
                  </a:schemeClr>
                </a:solidFill>
              </a:rPr>
              <a:t> </a:t>
            </a:r>
            <a:r>
              <a:rPr lang="de-CH" b="1" dirty="0" err="1">
                <a:solidFill>
                  <a:schemeClr val="accent6">
                    <a:lumMod val="75000"/>
                  </a:schemeClr>
                </a:solidFill>
              </a:rPr>
              <a:t>component</a:t>
            </a:r>
            <a:r>
              <a:rPr lang="de-CH" b="1" dirty="0">
                <a:solidFill>
                  <a:schemeClr val="accent6">
                    <a:lumMod val="75000"/>
                  </a:schemeClr>
                </a:solidFill>
              </a:rPr>
              <a:t> </a:t>
            </a:r>
            <a:r>
              <a:rPr lang="de-CH" b="1" dirty="0" err="1">
                <a:solidFill>
                  <a:schemeClr val="accent6">
                    <a:lumMod val="75000"/>
                  </a:schemeClr>
                </a:solidFill>
              </a:rPr>
              <a:t>plays</a:t>
            </a:r>
            <a:r>
              <a:rPr lang="de-CH" b="1" dirty="0">
                <a:solidFill>
                  <a:schemeClr val="accent6">
                    <a:lumMod val="75000"/>
                  </a:schemeClr>
                </a:solidFill>
              </a:rPr>
              <a:t> </a:t>
            </a:r>
            <a:r>
              <a:rPr lang="de-CH" b="1" dirty="0" err="1">
                <a:solidFill>
                  <a:schemeClr val="accent6">
                    <a:lumMod val="75000"/>
                  </a:schemeClr>
                </a:solidFill>
              </a:rPr>
              <a:t>part</a:t>
            </a:r>
            <a:r>
              <a:rPr lang="de-CH" b="1" dirty="0">
                <a:solidFill>
                  <a:schemeClr val="accent6">
                    <a:lumMod val="75000"/>
                  </a:schemeClr>
                </a:solidFill>
              </a:rPr>
              <a:t> in </a:t>
            </a:r>
            <a:r>
              <a:rPr lang="de-CH" b="1" dirty="0" err="1">
                <a:solidFill>
                  <a:schemeClr val="accent6">
                    <a:lumMod val="75000"/>
                  </a:schemeClr>
                </a:solidFill>
              </a:rPr>
              <a:t>the</a:t>
            </a:r>
            <a:r>
              <a:rPr lang="de-CH" b="1" dirty="0">
                <a:solidFill>
                  <a:schemeClr val="accent6">
                    <a:lumMod val="75000"/>
                  </a:schemeClr>
                </a:solidFill>
              </a:rPr>
              <a:t> </a:t>
            </a:r>
            <a:r>
              <a:rPr lang="de-CH" b="1" dirty="0" err="1">
                <a:solidFill>
                  <a:schemeClr val="accent6">
                    <a:lumMod val="75000"/>
                  </a:schemeClr>
                </a:solidFill>
              </a:rPr>
              <a:t>modulation</a:t>
            </a:r>
            <a:r>
              <a:rPr lang="de-CH" b="1" dirty="0">
                <a:solidFill>
                  <a:schemeClr val="accent6">
                    <a:lumMod val="75000"/>
                  </a:schemeClr>
                </a:solidFill>
              </a:rPr>
              <a:t> </a:t>
            </a:r>
            <a:r>
              <a:rPr lang="de-CH" b="1" dirty="0" err="1">
                <a:solidFill>
                  <a:schemeClr val="accent6">
                    <a:lumMod val="75000"/>
                  </a:schemeClr>
                </a:solidFill>
              </a:rPr>
              <a:t>of</a:t>
            </a:r>
            <a:r>
              <a:rPr lang="de-CH" b="1" dirty="0">
                <a:solidFill>
                  <a:schemeClr val="accent6">
                    <a:lumMod val="75000"/>
                  </a:schemeClr>
                </a:solidFill>
              </a:rPr>
              <a:t> </a:t>
            </a:r>
            <a:r>
              <a:rPr lang="de-CH" b="1" dirty="0" err="1">
                <a:solidFill>
                  <a:schemeClr val="accent6">
                    <a:lumMod val="75000"/>
                  </a:schemeClr>
                </a:solidFill>
              </a:rPr>
              <a:t>facial</a:t>
            </a:r>
            <a:r>
              <a:rPr lang="de-CH" b="1" dirty="0">
                <a:solidFill>
                  <a:schemeClr val="accent6">
                    <a:lumMod val="75000"/>
                  </a:schemeClr>
                </a:solidFill>
              </a:rPr>
              <a:t> </a:t>
            </a:r>
            <a:r>
              <a:rPr lang="de-CH" b="1" dirty="0" err="1">
                <a:solidFill>
                  <a:schemeClr val="accent6">
                    <a:lumMod val="75000"/>
                  </a:schemeClr>
                </a:solidFill>
              </a:rPr>
              <a:t>expressions</a:t>
            </a:r>
            <a:r>
              <a:rPr lang="de-CH" b="1" dirty="0">
                <a:solidFill>
                  <a:schemeClr val="accent6">
                    <a:lumMod val="75000"/>
                  </a:schemeClr>
                </a:solidFill>
              </a:rPr>
              <a:t>, </a:t>
            </a:r>
            <a:r>
              <a:rPr lang="de-CH" b="1" dirty="0" err="1">
                <a:solidFill>
                  <a:schemeClr val="accent6">
                    <a:lumMod val="75000"/>
                  </a:schemeClr>
                </a:solidFill>
              </a:rPr>
              <a:t>salivation</a:t>
            </a:r>
            <a:r>
              <a:rPr lang="de-CH" b="1" dirty="0">
                <a:solidFill>
                  <a:schemeClr val="accent6">
                    <a:lumMod val="75000"/>
                  </a:schemeClr>
                </a:solidFill>
              </a:rPr>
              <a:t>, and </a:t>
            </a:r>
            <a:r>
              <a:rPr lang="de-CH" b="1" dirty="0" err="1">
                <a:solidFill>
                  <a:schemeClr val="accent6">
                    <a:lumMod val="75000"/>
                  </a:schemeClr>
                </a:solidFill>
              </a:rPr>
              <a:t>lacrimation</a:t>
            </a:r>
            <a:r>
              <a:rPr lang="de-CH" b="1" dirty="0">
                <a:solidFill>
                  <a:schemeClr val="accent6">
                    <a:lumMod val="75000"/>
                  </a:schemeClr>
                </a:solidFill>
              </a:rPr>
              <a:t>. </a:t>
            </a:r>
            <a:endParaRPr lang="el-GR" b="1" dirty="0">
              <a:solidFill>
                <a:schemeClr val="accent6">
                  <a:lumMod val="75000"/>
                </a:schemeClr>
              </a:solidFill>
            </a:endParaRPr>
          </a:p>
          <a:p>
            <a:pPr algn="just">
              <a:buFont typeface="Wingdings" pitchFamily="2" charset="2"/>
              <a:buChar char="Ø"/>
            </a:pPr>
            <a:r>
              <a:rPr lang="de-CH" b="1" dirty="0">
                <a:solidFill>
                  <a:schemeClr val="accent6">
                    <a:lumMod val="50000"/>
                  </a:schemeClr>
                </a:solidFill>
              </a:rPr>
              <a:t>The </a:t>
            </a:r>
            <a:r>
              <a:rPr lang="de-CH" b="1" dirty="0" err="1">
                <a:solidFill>
                  <a:schemeClr val="accent6">
                    <a:lumMod val="50000"/>
                  </a:schemeClr>
                </a:solidFill>
              </a:rPr>
              <a:t>vestibulocochlear</a:t>
            </a:r>
            <a:r>
              <a:rPr lang="de-CH" b="1" dirty="0">
                <a:solidFill>
                  <a:schemeClr val="accent6">
                    <a:lumMod val="50000"/>
                  </a:schemeClr>
                </a:solidFill>
              </a:rPr>
              <a:t> nerve (CN VIII) </a:t>
            </a:r>
            <a:r>
              <a:rPr lang="de-CH" dirty="0" err="1"/>
              <a:t>is</a:t>
            </a:r>
            <a:r>
              <a:rPr lang="de-CH" dirty="0"/>
              <a:t> a </a:t>
            </a:r>
            <a:r>
              <a:rPr lang="de-CH" dirty="0" err="1"/>
              <a:t>sensory</a:t>
            </a:r>
            <a:r>
              <a:rPr lang="de-CH" dirty="0"/>
              <a:t> nerve in </a:t>
            </a:r>
            <a:r>
              <a:rPr lang="de-CH" dirty="0" err="1"/>
              <a:t>charge</a:t>
            </a:r>
            <a:r>
              <a:rPr lang="de-CH" dirty="0"/>
              <a:t> </a:t>
            </a:r>
            <a:r>
              <a:rPr lang="de-CH" dirty="0" err="1"/>
              <a:t>of</a:t>
            </a:r>
            <a:r>
              <a:rPr lang="de-CH" dirty="0"/>
              <a:t> </a:t>
            </a:r>
            <a:r>
              <a:rPr lang="de-CH" b="1" dirty="0" err="1">
                <a:solidFill>
                  <a:schemeClr val="accent6">
                    <a:lumMod val="75000"/>
                  </a:schemeClr>
                </a:solidFill>
              </a:rPr>
              <a:t>maintaining</a:t>
            </a:r>
            <a:r>
              <a:rPr lang="de-CH" b="1" dirty="0">
                <a:solidFill>
                  <a:schemeClr val="accent6">
                    <a:lumMod val="75000"/>
                  </a:schemeClr>
                </a:solidFill>
              </a:rPr>
              <a:t> </a:t>
            </a:r>
            <a:r>
              <a:rPr lang="de-CH" b="1" dirty="0" err="1">
                <a:solidFill>
                  <a:schemeClr val="accent6">
                    <a:lumMod val="75000"/>
                  </a:schemeClr>
                </a:solidFill>
              </a:rPr>
              <a:t>balance</a:t>
            </a:r>
            <a:r>
              <a:rPr lang="de-CH" b="1" dirty="0">
                <a:solidFill>
                  <a:schemeClr val="accent6">
                    <a:lumMod val="75000"/>
                  </a:schemeClr>
                </a:solidFill>
              </a:rPr>
              <a:t> and </a:t>
            </a:r>
            <a:r>
              <a:rPr lang="de-CH" b="1" dirty="0" err="1">
                <a:solidFill>
                  <a:schemeClr val="accent6">
                    <a:lumMod val="75000"/>
                  </a:schemeClr>
                </a:solidFill>
              </a:rPr>
              <a:t>hearing</a:t>
            </a:r>
            <a:r>
              <a:rPr lang="de-CH" b="1" dirty="0">
                <a:solidFill>
                  <a:schemeClr val="accent6">
                    <a:lumMod val="75000"/>
                  </a:schemeClr>
                </a:solidFill>
              </a:rPr>
              <a:t>.</a:t>
            </a:r>
            <a:endParaRPr lang="el-GR" b="1" dirty="0">
              <a:solidFill>
                <a:schemeClr val="accent6">
                  <a:lumMod val="75000"/>
                </a:schemeClr>
              </a:solidFill>
            </a:endParaRPr>
          </a:p>
          <a:p>
            <a:pPr algn="just">
              <a:buFont typeface="Wingdings" pitchFamily="2" charset="2"/>
              <a:buChar char="Ø"/>
            </a:pPr>
            <a:r>
              <a:rPr lang="de-CH" b="1" dirty="0">
                <a:solidFill>
                  <a:schemeClr val="accent6">
                    <a:lumMod val="50000"/>
                  </a:schemeClr>
                </a:solidFill>
              </a:rPr>
              <a:t>The </a:t>
            </a:r>
            <a:r>
              <a:rPr lang="de-CH" b="1" dirty="0" err="1">
                <a:solidFill>
                  <a:schemeClr val="accent6">
                    <a:lumMod val="50000"/>
                  </a:schemeClr>
                </a:solidFill>
              </a:rPr>
              <a:t>glossopharyngeal</a:t>
            </a:r>
            <a:r>
              <a:rPr lang="de-CH" b="1" dirty="0">
                <a:solidFill>
                  <a:schemeClr val="accent6">
                    <a:lumMod val="50000"/>
                  </a:schemeClr>
                </a:solidFill>
              </a:rPr>
              <a:t> nerve (CN IX) </a:t>
            </a:r>
            <a:r>
              <a:rPr lang="de-CH" dirty="0" err="1"/>
              <a:t>is</a:t>
            </a:r>
            <a:r>
              <a:rPr lang="de-CH" dirty="0"/>
              <a:t> a </a:t>
            </a:r>
            <a:r>
              <a:rPr lang="de-CH" dirty="0" err="1"/>
              <a:t>mixed</a:t>
            </a:r>
            <a:r>
              <a:rPr lang="de-CH" dirty="0"/>
              <a:t> nerve </a:t>
            </a:r>
            <a:r>
              <a:rPr lang="de-CH" dirty="0" err="1"/>
              <a:t>that</a:t>
            </a:r>
            <a:r>
              <a:rPr lang="de-CH" dirty="0"/>
              <a:t> </a:t>
            </a:r>
            <a:r>
              <a:rPr lang="de-CH" dirty="0" err="1"/>
              <a:t>provides</a:t>
            </a:r>
            <a:r>
              <a:rPr lang="de-CH" dirty="0"/>
              <a:t> </a:t>
            </a:r>
            <a:r>
              <a:rPr lang="de-CH" b="1" dirty="0" err="1">
                <a:solidFill>
                  <a:schemeClr val="accent6">
                    <a:lumMod val="75000"/>
                  </a:schemeClr>
                </a:solidFill>
              </a:rPr>
              <a:t>sensation</a:t>
            </a:r>
            <a:r>
              <a:rPr lang="de-CH" b="1" dirty="0">
                <a:solidFill>
                  <a:schemeClr val="accent6">
                    <a:lumMod val="75000"/>
                  </a:schemeClr>
                </a:solidFill>
              </a:rPr>
              <a:t> </a:t>
            </a:r>
            <a:r>
              <a:rPr lang="de-CH" b="1" dirty="0" err="1">
                <a:solidFill>
                  <a:schemeClr val="accent6">
                    <a:lumMod val="75000"/>
                  </a:schemeClr>
                </a:solidFill>
              </a:rPr>
              <a:t>to</a:t>
            </a:r>
            <a:r>
              <a:rPr lang="de-CH" b="1" dirty="0">
                <a:solidFill>
                  <a:schemeClr val="accent6">
                    <a:lumMod val="75000"/>
                  </a:schemeClr>
                </a:solidFill>
              </a:rPr>
              <a:t> </a:t>
            </a:r>
            <a:r>
              <a:rPr lang="de-CH" b="1" dirty="0" err="1">
                <a:solidFill>
                  <a:schemeClr val="accent6">
                    <a:lumMod val="75000"/>
                  </a:schemeClr>
                </a:solidFill>
              </a:rPr>
              <a:t>the</a:t>
            </a:r>
            <a:r>
              <a:rPr lang="de-CH" b="1" dirty="0">
                <a:solidFill>
                  <a:schemeClr val="accent6">
                    <a:lumMod val="75000"/>
                  </a:schemeClr>
                </a:solidFill>
              </a:rPr>
              <a:t> </a:t>
            </a:r>
            <a:r>
              <a:rPr lang="de-CH" b="1" dirty="0" err="1">
                <a:solidFill>
                  <a:schemeClr val="accent6">
                    <a:lumMod val="75000"/>
                  </a:schemeClr>
                </a:solidFill>
              </a:rPr>
              <a:t>tongue</a:t>
            </a:r>
            <a:r>
              <a:rPr lang="de-CH" b="1" dirty="0">
                <a:solidFill>
                  <a:schemeClr val="accent6">
                    <a:lumMod val="75000"/>
                  </a:schemeClr>
                </a:solidFill>
              </a:rPr>
              <a:t> and </a:t>
            </a:r>
            <a:r>
              <a:rPr lang="de-CH" b="1" dirty="0" err="1">
                <a:solidFill>
                  <a:schemeClr val="accent6">
                    <a:lumMod val="75000"/>
                  </a:schemeClr>
                </a:solidFill>
              </a:rPr>
              <a:t>pharynx</a:t>
            </a:r>
            <a:r>
              <a:rPr lang="de-CH" b="1" dirty="0">
                <a:solidFill>
                  <a:schemeClr val="accent6">
                    <a:lumMod val="75000"/>
                  </a:schemeClr>
                </a:solidFill>
              </a:rPr>
              <a:t>, </a:t>
            </a:r>
            <a:r>
              <a:rPr lang="de-CH" dirty="0" err="1">
                <a:solidFill>
                  <a:schemeClr val="accent6">
                    <a:lumMod val="75000"/>
                  </a:schemeClr>
                </a:solidFill>
              </a:rPr>
              <a:t>as</a:t>
            </a:r>
            <a:r>
              <a:rPr lang="de-CH" dirty="0">
                <a:solidFill>
                  <a:schemeClr val="accent6">
                    <a:lumMod val="75000"/>
                  </a:schemeClr>
                </a:solidFill>
              </a:rPr>
              <a:t> </a:t>
            </a:r>
            <a:r>
              <a:rPr lang="de-CH" dirty="0" err="1">
                <a:solidFill>
                  <a:schemeClr val="accent6">
                    <a:lumMod val="75000"/>
                  </a:schemeClr>
                </a:solidFill>
              </a:rPr>
              <a:t>well</a:t>
            </a:r>
            <a:r>
              <a:rPr lang="de-CH" dirty="0">
                <a:solidFill>
                  <a:schemeClr val="accent6">
                    <a:lumMod val="75000"/>
                  </a:schemeClr>
                </a:solidFill>
              </a:rPr>
              <a:t> </a:t>
            </a:r>
            <a:r>
              <a:rPr lang="de-CH" dirty="0" err="1">
                <a:solidFill>
                  <a:schemeClr val="accent6">
                    <a:lumMod val="75000"/>
                  </a:schemeClr>
                </a:solidFill>
              </a:rPr>
              <a:t>as</a:t>
            </a:r>
            <a:r>
              <a:rPr lang="de-CH" dirty="0">
                <a:solidFill>
                  <a:schemeClr val="accent6">
                    <a:lumMod val="75000"/>
                  </a:schemeClr>
                </a:solidFill>
              </a:rPr>
              <a:t> </a:t>
            </a:r>
            <a:r>
              <a:rPr lang="de-CH" dirty="0" err="1">
                <a:solidFill>
                  <a:schemeClr val="accent6">
                    <a:lumMod val="75000"/>
                  </a:schemeClr>
                </a:solidFill>
              </a:rPr>
              <a:t>the</a:t>
            </a:r>
            <a:r>
              <a:rPr lang="de-CH" dirty="0">
                <a:solidFill>
                  <a:schemeClr val="accent6">
                    <a:lumMod val="75000"/>
                  </a:schemeClr>
                </a:solidFill>
              </a:rPr>
              <a:t> </a:t>
            </a:r>
            <a:r>
              <a:rPr lang="de-CH" dirty="0" err="1">
                <a:solidFill>
                  <a:schemeClr val="accent6">
                    <a:lumMod val="75000"/>
                  </a:schemeClr>
                </a:solidFill>
              </a:rPr>
              <a:t>control</a:t>
            </a:r>
            <a:r>
              <a:rPr lang="de-CH" dirty="0">
                <a:solidFill>
                  <a:schemeClr val="accent6">
                    <a:lumMod val="75000"/>
                  </a:schemeClr>
                </a:solidFill>
              </a:rPr>
              <a:t> </a:t>
            </a:r>
            <a:r>
              <a:rPr lang="de-CH" dirty="0" err="1">
                <a:solidFill>
                  <a:schemeClr val="accent6">
                    <a:lumMod val="75000"/>
                  </a:schemeClr>
                </a:solidFill>
              </a:rPr>
              <a:t>of</a:t>
            </a:r>
            <a:r>
              <a:rPr lang="de-CH" dirty="0">
                <a:solidFill>
                  <a:schemeClr val="accent6">
                    <a:lumMod val="75000"/>
                  </a:schemeClr>
                </a:solidFill>
              </a:rPr>
              <a:t> </a:t>
            </a:r>
            <a:r>
              <a:rPr lang="de-CH" dirty="0" err="1">
                <a:solidFill>
                  <a:schemeClr val="accent6">
                    <a:lumMod val="75000"/>
                  </a:schemeClr>
                </a:solidFill>
              </a:rPr>
              <a:t>muscles</a:t>
            </a:r>
            <a:r>
              <a:rPr lang="de-CH" dirty="0">
                <a:solidFill>
                  <a:schemeClr val="accent6">
                    <a:lumMod val="75000"/>
                  </a:schemeClr>
                </a:solidFill>
              </a:rPr>
              <a:t> </a:t>
            </a:r>
            <a:r>
              <a:rPr lang="de-CH" dirty="0" err="1">
                <a:solidFill>
                  <a:schemeClr val="accent6">
                    <a:lumMod val="75000"/>
                  </a:schemeClr>
                </a:solidFill>
              </a:rPr>
              <a:t>that</a:t>
            </a:r>
            <a:r>
              <a:rPr lang="de-CH" dirty="0">
                <a:solidFill>
                  <a:schemeClr val="accent6">
                    <a:lumMod val="75000"/>
                  </a:schemeClr>
                </a:solidFill>
              </a:rPr>
              <a:t> </a:t>
            </a:r>
            <a:r>
              <a:rPr lang="de-CH" dirty="0" err="1">
                <a:solidFill>
                  <a:schemeClr val="accent6">
                    <a:lumMod val="75000"/>
                  </a:schemeClr>
                </a:solidFill>
              </a:rPr>
              <a:t>facilitate</a:t>
            </a:r>
            <a:r>
              <a:rPr lang="de-CH" dirty="0">
                <a:solidFill>
                  <a:schemeClr val="accent6">
                    <a:lumMod val="75000"/>
                  </a:schemeClr>
                </a:solidFill>
              </a:rPr>
              <a:t> </a:t>
            </a:r>
            <a:r>
              <a:rPr lang="de-CH" b="1" dirty="0" err="1">
                <a:solidFill>
                  <a:schemeClr val="accent6">
                    <a:lumMod val="75000"/>
                  </a:schemeClr>
                </a:solidFill>
              </a:rPr>
              <a:t>the</a:t>
            </a:r>
            <a:r>
              <a:rPr lang="de-CH" b="1" dirty="0">
                <a:solidFill>
                  <a:schemeClr val="accent6">
                    <a:lumMod val="75000"/>
                  </a:schemeClr>
                </a:solidFill>
              </a:rPr>
              <a:t> </a:t>
            </a:r>
            <a:r>
              <a:rPr lang="de-CH" b="1" dirty="0" err="1">
                <a:solidFill>
                  <a:schemeClr val="accent6">
                    <a:lumMod val="75000"/>
                  </a:schemeClr>
                </a:solidFill>
              </a:rPr>
              <a:t>act</a:t>
            </a:r>
            <a:r>
              <a:rPr lang="de-CH" b="1" dirty="0">
                <a:solidFill>
                  <a:schemeClr val="accent6">
                    <a:lumMod val="75000"/>
                  </a:schemeClr>
                </a:solidFill>
              </a:rPr>
              <a:t> </a:t>
            </a:r>
            <a:r>
              <a:rPr lang="de-CH" b="1" dirty="0" err="1">
                <a:solidFill>
                  <a:schemeClr val="accent6">
                    <a:lumMod val="75000"/>
                  </a:schemeClr>
                </a:solidFill>
              </a:rPr>
              <a:t>of</a:t>
            </a:r>
            <a:r>
              <a:rPr lang="de-CH" b="1" dirty="0">
                <a:solidFill>
                  <a:schemeClr val="accent6">
                    <a:lumMod val="75000"/>
                  </a:schemeClr>
                </a:solidFill>
              </a:rPr>
              <a:t> </a:t>
            </a:r>
            <a:r>
              <a:rPr lang="de-CH" b="1" dirty="0" err="1">
                <a:solidFill>
                  <a:schemeClr val="accent6">
                    <a:lumMod val="75000"/>
                  </a:schemeClr>
                </a:solidFill>
              </a:rPr>
              <a:t>swallowing</a:t>
            </a:r>
            <a:r>
              <a:rPr lang="de-CH" b="1" dirty="0">
                <a:solidFill>
                  <a:schemeClr val="accent6">
                    <a:lumMod val="75000"/>
                  </a:schemeClr>
                </a:solidFill>
              </a:rPr>
              <a:t>. </a:t>
            </a:r>
            <a:endParaRPr lang="el-GR" b="1" dirty="0">
              <a:solidFill>
                <a:schemeClr val="accent6">
                  <a:lumMod val="75000"/>
                </a:schemeClr>
              </a:solidFill>
            </a:endParaRPr>
          </a:p>
          <a:p>
            <a:pPr algn="just">
              <a:buFont typeface="Wingdings" pitchFamily="2" charset="2"/>
              <a:buChar char="Ø"/>
            </a:pPr>
            <a:r>
              <a:rPr lang="de-CH" b="1" dirty="0">
                <a:solidFill>
                  <a:schemeClr val="accent6">
                    <a:lumMod val="50000"/>
                  </a:schemeClr>
                </a:solidFill>
              </a:rPr>
              <a:t>The </a:t>
            </a:r>
            <a:r>
              <a:rPr lang="de-CH" b="1" dirty="0" err="1">
                <a:solidFill>
                  <a:schemeClr val="accent6">
                    <a:lumMod val="50000"/>
                  </a:schemeClr>
                </a:solidFill>
              </a:rPr>
              <a:t>vagus</a:t>
            </a:r>
            <a:r>
              <a:rPr lang="de-CH" b="1" dirty="0">
                <a:solidFill>
                  <a:schemeClr val="accent6">
                    <a:lumMod val="50000"/>
                  </a:schemeClr>
                </a:solidFill>
              </a:rPr>
              <a:t> nerve (CN X) </a:t>
            </a:r>
            <a:r>
              <a:rPr lang="de-CH" dirty="0" err="1"/>
              <a:t>is</a:t>
            </a:r>
            <a:r>
              <a:rPr lang="de-CH" dirty="0"/>
              <a:t> </a:t>
            </a:r>
            <a:r>
              <a:rPr lang="de-CH" dirty="0" err="1"/>
              <a:t>the</a:t>
            </a:r>
            <a:r>
              <a:rPr lang="de-CH" dirty="0"/>
              <a:t> </a:t>
            </a:r>
            <a:r>
              <a:rPr lang="de-CH" dirty="0" err="1"/>
              <a:t>longest</a:t>
            </a:r>
            <a:r>
              <a:rPr lang="de-CH" dirty="0"/>
              <a:t> </a:t>
            </a:r>
            <a:r>
              <a:rPr lang="de-CH" dirty="0" err="1"/>
              <a:t>mixed</a:t>
            </a:r>
            <a:r>
              <a:rPr lang="de-CH" dirty="0"/>
              <a:t> cranial nerve. </a:t>
            </a:r>
            <a:r>
              <a:rPr lang="de-CH" dirty="0" err="1"/>
              <a:t>Its</a:t>
            </a:r>
            <a:r>
              <a:rPr lang="de-CH" dirty="0"/>
              <a:t> </a:t>
            </a:r>
            <a:r>
              <a:rPr lang="de-CH" b="1" dirty="0" err="1">
                <a:solidFill>
                  <a:schemeClr val="accent6">
                    <a:lumMod val="75000"/>
                  </a:schemeClr>
                </a:solidFill>
              </a:rPr>
              <a:t>sensory</a:t>
            </a:r>
            <a:r>
              <a:rPr lang="de-CH" b="1" dirty="0">
                <a:solidFill>
                  <a:schemeClr val="accent6">
                    <a:lumMod val="75000"/>
                  </a:schemeClr>
                </a:solidFill>
              </a:rPr>
              <a:t> </a:t>
            </a:r>
            <a:r>
              <a:rPr lang="de-CH" b="1" dirty="0" err="1">
                <a:solidFill>
                  <a:schemeClr val="accent6">
                    <a:lumMod val="75000"/>
                  </a:schemeClr>
                </a:solidFill>
              </a:rPr>
              <a:t>role</a:t>
            </a:r>
            <a:r>
              <a:rPr lang="de-CH" b="1" dirty="0">
                <a:solidFill>
                  <a:schemeClr val="accent6">
                    <a:lumMod val="75000"/>
                  </a:schemeClr>
                </a:solidFill>
              </a:rPr>
              <a:t> </a:t>
            </a:r>
            <a:r>
              <a:rPr lang="de-CH" b="1" dirty="0" err="1">
                <a:solidFill>
                  <a:schemeClr val="accent6">
                    <a:lumMod val="75000"/>
                  </a:schemeClr>
                </a:solidFill>
              </a:rPr>
              <a:t>is</a:t>
            </a:r>
            <a:r>
              <a:rPr lang="de-CH" b="1" dirty="0">
                <a:solidFill>
                  <a:schemeClr val="accent6">
                    <a:lumMod val="75000"/>
                  </a:schemeClr>
                </a:solidFill>
              </a:rPr>
              <a:t> </a:t>
            </a:r>
            <a:r>
              <a:rPr lang="de-CH" b="1" dirty="0" err="1">
                <a:solidFill>
                  <a:schemeClr val="accent6">
                    <a:lumMod val="75000"/>
                  </a:schemeClr>
                </a:solidFill>
              </a:rPr>
              <a:t>to</a:t>
            </a:r>
            <a:r>
              <a:rPr lang="de-CH" b="1" dirty="0">
                <a:solidFill>
                  <a:schemeClr val="accent6">
                    <a:lumMod val="75000"/>
                  </a:schemeClr>
                </a:solidFill>
              </a:rPr>
              <a:t> </a:t>
            </a:r>
            <a:r>
              <a:rPr lang="de-CH" b="1" dirty="0" err="1">
                <a:solidFill>
                  <a:schemeClr val="accent6">
                    <a:lumMod val="75000"/>
                  </a:schemeClr>
                </a:solidFill>
              </a:rPr>
              <a:t>convey</a:t>
            </a:r>
            <a:r>
              <a:rPr lang="de-CH" b="1" dirty="0">
                <a:solidFill>
                  <a:schemeClr val="accent6">
                    <a:lumMod val="75000"/>
                  </a:schemeClr>
                </a:solidFill>
              </a:rPr>
              <a:t> </a:t>
            </a:r>
            <a:r>
              <a:rPr lang="de-CH" b="1" dirty="0" err="1">
                <a:solidFill>
                  <a:schemeClr val="accent6">
                    <a:lumMod val="75000"/>
                  </a:schemeClr>
                </a:solidFill>
              </a:rPr>
              <a:t>sensory</a:t>
            </a:r>
            <a:r>
              <a:rPr lang="de-CH" b="1" dirty="0">
                <a:solidFill>
                  <a:schemeClr val="accent6">
                    <a:lumMod val="75000"/>
                  </a:schemeClr>
                </a:solidFill>
              </a:rPr>
              <a:t> </a:t>
            </a:r>
            <a:r>
              <a:rPr lang="de-CH" b="1" dirty="0" err="1">
                <a:solidFill>
                  <a:schemeClr val="accent6">
                    <a:lumMod val="75000"/>
                  </a:schemeClr>
                </a:solidFill>
              </a:rPr>
              <a:t>information</a:t>
            </a:r>
            <a:r>
              <a:rPr lang="de-CH" b="1" dirty="0">
                <a:solidFill>
                  <a:schemeClr val="accent6">
                    <a:lumMod val="75000"/>
                  </a:schemeClr>
                </a:solidFill>
              </a:rPr>
              <a:t> </a:t>
            </a:r>
            <a:r>
              <a:rPr lang="de-CH" b="1" dirty="0" err="1">
                <a:solidFill>
                  <a:schemeClr val="accent6">
                    <a:lumMod val="75000"/>
                  </a:schemeClr>
                </a:solidFill>
              </a:rPr>
              <a:t>from</a:t>
            </a:r>
            <a:r>
              <a:rPr lang="de-CH" b="1" dirty="0">
                <a:solidFill>
                  <a:schemeClr val="accent6">
                    <a:lumMod val="75000"/>
                  </a:schemeClr>
                </a:solidFill>
              </a:rPr>
              <a:t> </a:t>
            </a:r>
            <a:r>
              <a:rPr lang="de-CH" b="1" dirty="0" err="1">
                <a:solidFill>
                  <a:schemeClr val="accent6">
                    <a:lumMod val="75000"/>
                  </a:schemeClr>
                </a:solidFill>
              </a:rPr>
              <a:t>the</a:t>
            </a:r>
            <a:r>
              <a:rPr lang="de-CH" b="1" dirty="0">
                <a:solidFill>
                  <a:schemeClr val="accent6">
                    <a:lumMod val="75000"/>
                  </a:schemeClr>
                </a:solidFill>
              </a:rPr>
              <a:t> external </a:t>
            </a:r>
            <a:r>
              <a:rPr lang="de-CH" b="1" dirty="0" err="1">
                <a:solidFill>
                  <a:schemeClr val="accent6">
                    <a:lumMod val="75000"/>
                  </a:schemeClr>
                </a:solidFill>
              </a:rPr>
              <a:t>ear</a:t>
            </a:r>
            <a:r>
              <a:rPr lang="de-CH" b="1" dirty="0">
                <a:solidFill>
                  <a:schemeClr val="accent6">
                    <a:lumMod val="75000"/>
                  </a:schemeClr>
                </a:solidFill>
              </a:rPr>
              <a:t>, </a:t>
            </a:r>
            <a:r>
              <a:rPr lang="de-CH" b="1" dirty="0" err="1">
                <a:solidFill>
                  <a:schemeClr val="accent6">
                    <a:lumMod val="75000"/>
                  </a:schemeClr>
                </a:solidFill>
              </a:rPr>
              <a:t>pharynx</a:t>
            </a:r>
            <a:r>
              <a:rPr lang="de-CH" b="1" dirty="0">
                <a:solidFill>
                  <a:schemeClr val="accent6">
                    <a:lumMod val="75000"/>
                  </a:schemeClr>
                </a:solidFill>
              </a:rPr>
              <a:t>, </a:t>
            </a:r>
            <a:r>
              <a:rPr lang="de-CH" b="1" dirty="0" err="1">
                <a:solidFill>
                  <a:schemeClr val="accent6">
                    <a:lumMod val="75000"/>
                  </a:schemeClr>
                </a:solidFill>
              </a:rPr>
              <a:t>larynx</a:t>
            </a:r>
            <a:r>
              <a:rPr lang="de-CH" b="1" dirty="0">
                <a:solidFill>
                  <a:schemeClr val="accent6">
                    <a:lumMod val="75000"/>
                  </a:schemeClr>
                </a:solidFill>
              </a:rPr>
              <a:t>, </a:t>
            </a:r>
            <a:r>
              <a:rPr lang="de-CH" b="1" dirty="0" err="1">
                <a:solidFill>
                  <a:schemeClr val="accent6">
                    <a:lumMod val="75000"/>
                  </a:schemeClr>
                </a:solidFill>
              </a:rPr>
              <a:t>thorax</a:t>
            </a:r>
            <a:r>
              <a:rPr lang="de-CH" b="1" dirty="0">
                <a:solidFill>
                  <a:schemeClr val="accent6">
                    <a:lumMod val="75000"/>
                  </a:schemeClr>
                </a:solidFill>
              </a:rPr>
              <a:t>, and </a:t>
            </a:r>
            <a:r>
              <a:rPr lang="de-CH" b="1" dirty="0" err="1">
                <a:solidFill>
                  <a:schemeClr val="accent6">
                    <a:lumMod val="75000"/>
                  </a:schemeClr>
                </a:solidFill>
              </a:rPr>
              <a:t>abdomen</a:t>
            </a:r>
            <a:r>
              <a:rPr lang="de-CH" b="1" dirty="0">
                <a:solidFill>
                  <a:schemeClr val="accent6">
                    <a:lumMod val="75000"/>
                  </a:schemeClr>
                </a:solidFill>
              </a:rPr>
              <a:t>. In </a:t>
            </a:r>
            <a:r>
              <a:rPr lang="de-CH" b="1" dirty="0" err="1">
                <a:solidFill>
                  <a:schemeClr val="accent6">
                    <a:lumMod val="75000"/>
                  </a:schemeClr>
                </a:solidFill>
              </a:rPr>
              <a:t>contrast</a:t>
            </a:r>
            <a:r>
              <a:rPr lang="de-CH" b="1" dirty="0">
                <a:solidFill>
                  <a:schemeClr val="accent6">
                    <a:lumMod val="75000"/>
                  </a:schemeClr>
                </a:solidFill>
              </a:rPr>
              <a:t>, </a:t>
            </a:r>
            <a:r>
              <a:rPr lang="de-CH" b="1" dirty="0" err="1">
                <a:solidFill>
                  <a:schemeClr val="accent6">
                    <a:lumMod val="75000"/>
                  </a:schemeClr>
                </a:solidFill>
              </a:rPr>
              <a:t>its</a:t>
            </a:r>
            <a:r>
              <a:rPr lang="de-CH" b="1" dirty="0">
                <a:solidFill>
                  <a:schemeClr val="accent6">
                    <a:lumMod val="75000"/>
                  </a:schemeClr>
                </a:solidFill>
              </a:rPr>
              <a:t> </a:t>
            </a:r>
            <a:r>
              <a:rPr lang="de-CH" b="1" dirty="0" err="1">
                <a:solidFill>
                  <a:schemeClr val="accent6">
                    <a:lumMod val="75000"/>
                  </a:schemeClr>
                </a:solidFill>
              </a:rPr>
              <a:t>motor</a:t>
            </a:r>
            <a:r>
              <a:rPr lang="de-CH" b="1" dirty="0">
                <a:solidFill>
                  <a:schemeClr val="accent6">
                    <a:lumMod val="75000"/>
                  </a:schemeClr>
                </a:solidFill>
              </a:rPr>
              <a:t> </a:t>
            </a:r>
            <a:r>
              <a:rPr lang="de-CH" b="1" dirty="0" err="1">
                <a:solidFill>
                  <a:schemeClr val="accent6">
                    <a:lumMod val="75000"/>
                  </a:schemeClr>
                </a:solidFill>
              </a:rPr>
              <a:t>component</a:t>
            </a:r>
            <a:r>
              <a:rPr lang="de-CH" b="1" dirty="0">
                <a:solidFill>
                  <a:schemeClr val="accent6">
                    <a:lumMod val="75000"/>
                  </a:schemeClr>
                </a:solidFill>
              </a:rPr>
              <a:t> </a:t>
            </a:r>
            <a:r>
              <a:rPr lang="de-CH" b="1" dirty="0" err="1">
                <a:solidFill>
                  <a:schemeClr val="accent6">
                    <a:lumMod val="75000"/>
                  </a:schemeClr>
                </a:solidFill>
              </a:rPr>
              <a:t>plays</a:t>
            </a:r>
            <a:r>
              <a:rPr lang="de-CH" b="1" dirty="0">
                <a:solidFill>
                  <a:schemeClr val="accent6">
                    <a:lumMod val="75000"/>
                  </a:schemeClr>
                </a:solidFill>
              </a:rPr>
              <a:t> </a:t>
            </a:r>
            <a:r>
              <a:rPr lang="de-CH" b="1" dirty="0" err="1">
                <a:solidFill>
                  <a:schemeClr val="accent6">
                    <a:lumMod val="75000"/>
                  </a:schemeClr>
                </a:solidFill>
              </a:rPr>
              <a:t>part</a:t>
            </a:r>
            <a:r>
              <a:rPr lang="de-CH" b="1" dirty="0">
                <a:solidFill>
                  <a:schemeClr val="accent6">
                    <a:lumMod val="75000"/>
                  </a:schemeClr>
                </a:solidFill>
              </a:rPr>
              <a:t> in </a:t>
            </a:r>
            <a:r>
              <a:rPr lang="de-CH" b="1" dirty="0" err="1">
                <a:solidFill>
                  <a:schemeClr val="accent6">
                    <a:lumMod val="75000"/>
                  </a:schemeClr>
                </a:solidFill>
              </a:rPr>
              <a:t>acts</a:t>
            </a:r>
            <a:r>
              <a:rPr lang="de-CH" b="1" dirty="0">
                <a:solidFill>
                  <a:schemeClr val="accent6">
                    <a:lumMod val="75000"/>
                  </a:schemeClr>
                </a:solidFill>
              </a:rPr>
              <a:t> </a:t>
            </a:r>
            <a:r>
              <a:rPr lang="de-CH" b="1" dirty="0" err="1">
                <a:solidFill>
                  <a:schemeClr val="accent6">
                    <a:lumMod val="75000"/>
                  </a:schemeClr>
                </a:solidFill>
              </a:rPr>
              <a:t>of</a:t>
            </a:r>
            <a:r>
              <a:rPr lang="de-CH" b="1" dirty="0">
                <a:solidFill>
                  <a:schemeClr val="accent6">
                    <a:lumMod val="75000"/>
                  </a:schemeClr>
                </a:solidFill>
              </a:rPr>
              <a:t> </a:t>
            </a:r>
            <a:r>
              <a:rPr lang="de-CH" b="1" dirty="0" err="1">
                <a:solidFill>
                  <a:schemeClr val="accent6">
                    <a:lumMod val="75000"/>
                  </a:schemeClr>
                </a:solidFill>
              </a:rPr>
              <a:t>swallowing</a:t>
            </a:r>
            <a:r>
              <a:rPr lang="de-CH" b="1" dirty="0">
                <a:solidFill>
                  <a:schemeClr val="accent6">
                    <a:lumMod val="75000"/>
                  </a:schemeClr>
                </a:solidFill>
              </a:rPr>
              <a:t>, </a:t>
            </a:r>
            <a:r>
              <a:rPr lang="de-CH" b="1" dirty="0" err="1">
                <a:solidFill>
                  <a:schemeClr val="accent6">
                    <a:lumMod val="75000"/>
                  </a:schemeClr>
                </a:solidFill>
              </a:rPr>
              <a:t>speech</a:t>
            </a:r>
            <a:r>
              <a:rPr lang="de-CH" b="1" dirty="0">
                <a:solidFill>
                  <a:schemeClr val="accent6">
                    <a:lumMod val="75000"/>
                  </a:schemeClr>
                </a:solidFill>
              </a:rPr>
              <a:t>, </a:t>
            </a:r>
            <a:r>
              <a:rPr lang="de-CH" b="1" dirty="0" err="1">
                <a:solidFill>
                  <a:schemeClr val="accent6">
                    <a:lumMod val="75000"/>
                  </a:schemeClr>
                </a:solidFill>
              </a:rPr>
              <a:t>coughing</a:t>
            </a:r>
            <a:r>
              <a:rPr lang="de-CH" b="1" dirty="0">
                <a:solidFill>
                  <a:schemeClr val="accent6">
                    <a:lumMod val="75000"/>
                  </a:schemeClr>
                </a:solidFill>
              </a:rPr>
              <a:t>, and </a:t>
            </a:r>
            <a:r>
              <a:rPr lang="de-CH" b="1" dirty="0" err="1">
                <a:solidFill>
                  <a:schemeClr val="accent6">
                    <a:lumMod val="75000"/>
                  </a:schemeClr>
                </a:solidFill>
              </a:rPr>
              <a:t>various</a:t>
            </a:r>
            <a:r>
              <a:rPr lang="de-CH" b="1" dirty="0">
                <a:solidFill>
                  <a:schemeClr val="accent6">
                    <a:lumMod val="75000"/>
                  </a:schemeClr>
                </a:solidFill>
              </a:rPr>
              <a:t> </a:t>
            </a:r>
            <a:r>
              <a:rPr lang="de-CH" b="1" dirty="0" err="1">
                <a:solidFill>
                  <a:schemeClr val="accent6">
                    <a:lumMod val="75000"/>
                  </a:schemeClr>
                </a:solidFill>
              </a:rPr>
              <a:t>parasympathetic</a:t>
            </a:r>
            <a:r>
              <a:rPr lang="de-CH" b="1" dirty="0">
                <a:solidFill>
                  <a:schemeClr val="accent6">
                    <a:lumMod val="75000"/>
                  </a:schemeClr>
                </a:solidFill>
              </a:rPr>
              <a:t> </a:t>
            </a:r>
            <a:r>
              <a:rPr lang="de-CH" b="1" dirty="0" err="1">
                <a:solidFill>
                  <a:schemeClr val="accent6">
                    <a:lumMod val="75000"/>
                  </a:schemeClr>
                </a:solidFill>
              </a:rPr>
              <a:t>functions</a:t>
            </a:r>
            <a:r>
              <a:rPr lang="de-CH" b="1" dirty="0">
                <a:solidFill>
                  <a:schemeClr val="accent6">
                    <a:lumMod val="75000"/>
                  </a:schemeClr>
                </a:solidFill>
              </a:rPr>
              <a:t>.</a:t>
            </a:r>
            <a:endParaRPr lang="el-GR" b="1" dirty="0">
              <a:solidFill>
                <a:schemeClr val="accent6">
                  <a:lumMod val="75000"/>
                </a:schemeClr>
              </a:solidFill>
            </a:endParaRPr>
          </a:p>
          <a:p>
            <a:pPr algn="just">
              <a:buFont typeface="Wingdings" pitchFamily="2" charset="2"/>
              <a:buChar char="Ø"/>
            </a:pPr>
            <a:r>
              <a:rPr lang="de-CH" b="1" dirty="0">
                <a:solidFill>
                  <a:schemeClr val="accent6">
                    <a:lumMod val="50000"/>
                  </a:schemeClr>
                </a:solidFill>
              </a:rPr>
              <a:t>The </a:t>
            </a:r>
            <a:r>
              <a:rPr lang="de-CH" b="1" dirty="0" err="1">
                <a:solidFill>
                  <a:schemeClr val="accent6">
                    <a:lumMod val="50000"/>
                  </a:schemeClr>
                </a:solidFill>
              </a:rPr>
              <a:t>accessory</a:t>
            </a:r>
            <a:r>
              <a:rPr lang="de-CH" b="1" dirty="0">
                <a:solidFill>
                  <a:schemeClr val="accent6">
                    <a:lumMod val="50000"/>
                  </a:schemeClr>
                </a:solidFill>
              </a:rPr>
              <a:t> nerve (XI) </a:t>
            </a:r>
            <a:r>
              <a:rPr lang="de-CH" dirty="0" err="1"/>
              <a:t>is</a:t>
            </a:r>
            <a:r>
              <a:rPr lang="de-CH" dirty="0"/>
              <a:t> </a:t>
            </a:r>
            <a:r>
              <a:rPr lang="de-CH" dirty="0" err="1"/>
              <a:t>solely</a:t>
            </a:r>
            <a:r>
              <a:rPr lang="de-CH" dirty="0"/>
              <a:t> a </a:t>
            </a:r>
            <a:r>
              <a:rPr lang="de-CH" dirty="0" err="1"/>
              <a:t>motor</a:t>
            </a:r>
            <a:r>
              <a:rPr lang="de-CH" dirty="0"/>
              <a:t> nerve. </a:t>
            </a:r>
            <a:r>
              <a:rPr lang="de-CH" dirty="0" err="1"/>
              <a:t>It</a:t>
            </a:r>
            <a:r>
              <a:rPr lang="de-CH" dirty="0"/>
              <a:t> </a:t>
            </a:r>
            <a:r>
              <a:rPr lang="de-CH" dirty="0" err="1"/>
              <a:t>controls</a:t>
            </a:r>
            <a:r>
              <a:rPr lang="de-CH" dirty="0"/>
              <a:t> </a:t>
            </a:r>
            <a:r>
              <a:rPr lang="de-CH" dirty="0" err="1"/>
              <a:t>two</a:t>
            </a:r>
            <a:r>
              <a:rPr lang="de-CH" dirty="0"/>
              <a:t> </a:t>
            </a:r>
            <a:r>
              <a:rPr lang="de-CH" dirty="0" err="1"/>
              <a:t>muscles</a:t>
            </a:r>
            <a:r>
              <a:rPr lang="de-CH" dirty="0"/>
              <a:t> </a:t>
            </a:r>
            <a:r>
              <a:rPr lang="de-CH" dirty="0" err="1"/>
              <a:t>involved</a:t>
            </a:r>
            <a:r>
              <a:rPr lang="de-CH" dirty="0"/>
              <a:t> in </a:t>
            </a:r>
            <a:r>
              <a:rPr lang="de-CH" dirty="0" err="1"/>
              <a:t>head</a:t>
            </a:r>
            <a:r>
              <a:rPr lang="de-CH" dirty="0"/>
              <a:t> and </a:t>
            </a:r>
            <a:r>
              <a:rPr lang="de-CH" dirty="0" err="1"/>
              <a:t>shoulder</a:t>
            </a:r>
            <a:r>
              <a:rPr lang="de-CH" dirty="0"/>
              <a:t> </a:t>
            </a:r>
            <a:r>
              <a:rPr lang="de-CH" dirty="0" err="1"/>
              <a:t>movements</a:t>
            </a:r>
            <a:r>
              <a:rPr lang="de-CH" dirty="0"/>
              <a:t> </a:t>
            </a:r>
            <a:r>
              <a:rPr lang="de-CH" dirty="0">
                <a:solidFill>
                  <a:schemeClr val="accent6">
                    <a:lumMod val="75000"/>
                  </a:schemeClr>
                </a:solidFill>
              </a:rPr>
              <a:t>(</a:t>
            </a:r>
            <a:r>
              <a:rPr lang="de-CH" b="1" dirty="0" err="1">
                <a:solidFill>
                  <a:schemeClr val="accent6">
                    <a:lumMod val="75000"/>
                  </a:schemeClr>
                </a:solidFill>
              </a:rPr>
              <a:t>sternocleidomastoid</a:t>
            </a:r>
            <a:r>
              <a:rPr lang="de-CH" b="1" dirty="0">
                <a:solidFill>
                  <a:schemeClr val="accent6">
                    <a:lumMod val="75000"/>
                  </a:schemeClr>
                </a:solidFill>
              </a:rPr>
              <a:t> and trapezius </a:t>
            </a:r>
            <a:r>
              <a:rPr lang="de-CH" b="1" dirty="0" err="1">
                <a:solidFill>
                  <a:schemeClr val="accent6">
                    <a:lumMod val="75000"/>
                  </a:schemeClr>
                </a:solidFill>
              </a:rPr>
              <a:t>muscles</a:t>
            </a:r>
            <a:r>
              <a:rPr lang="de-CH" b="1" dirty="0">
                <a:solidFill>
                  <a:schemeClr val="accent6">
                    <a:lumMod val="75000"/>
                  </a:schemeClr>
                </a:solidFill>
              </a:rPr>
              <a:t>). </a:t>
            </a:r>
            <a:endParaRPr lang="el-GR" b="1" dirty="0">
              <a:solidFill>
                <a:schemeClr val="accent6">
                  <a:lumMod val="75000"/>
                </a:schemeClr>
              </a:solidFill>
            </a:endParaRPr>
          </a:p>
          <a:p>
            <a:pPr algn="just">
              <a:buFont typeface="Wingdings" pitchFamily="2" charset="2"/>
              <a:buChar char="Ø"/>
            </a:pPr>
            <a:r>
              <a:rPr lang="de-CH" b="1" dirty="0">
                <a:solidFill>
                  <a:schemeClr val="accent6">
                    <a:lumMod val="50000"/>
                  </a:schemeClr>
                </a:solidFill>
              </a:rPr>
              <a:t>The </a:t>
            </a:r>
            <a:r>
              <a:rPr lang="de-CH" b="1" dirty="0" err="1">
                <a:solidFill>
                  <a:schemeClr val="accent6">
                    <a:lumMod val="50000"/>
                  </a:schemeClr>
                </a:solidFill>
              </a:rPr>
              <a:t>hypoglossal</a:t>
            </a:r>
            <a:r>
              <a:rPr lang="de-CH" b="1" dirty="0">
                <a:solidFill>
                  <a:schemeClr val="accent6">
                    <a:lumMod val="50000"/>
                  </a:schemeClr>
                </a:solidFill>
              </a:rPr>
              <a:t> nerve (CN XII) </a:t>
            </a:r>
            <a:r>
              <a:rPr lang="de-CH" dirty="0" err="1"/>
              <a:t>is</a:t>
            </a:r>
            <a:r>
              <a:rPr lang="de-CH" dirty="0"/>
              <a:t> also a </a:t>
            </a:r>
            <a:r>
              <a:rPr lang="de-CH" dirty="0" err="1"/>
              <a:t>motor</a:t>
            </a:r>
            <a:r>
              <a:rPr lang="de-CH" dirty="0"/>
              <a:t> nerve </a:t>
            </a:r>
            <a:r>
              <a:rPr lang="de-CH" dirty="0" err="1"/>
              <a:t>that</a:t>
            </a:r>
            <a:r>
              <a:rPr lang="de-CH" dirty="0"/>
              <a:t> </a:t>
            </a:r>
            <a:r>
              <a:rPr lang="de-CH" dirty="0" err="1"/>
              <a:t>controls</a:t>
            </a:r>
            <a:r>
              <a:rPr lang="de-CH" dirty="0"/>
              <a:t> </a:t>
            </a:r>
            <a:r>
              <a:rPr lang="de-CH" dirty="0" err="1"/>
              <a:t>muscles</a:t>
            </a:r>
            <a:r>
              <a:rPr lang="de-CH" dirty="0"/>
              <a:t> </a:t>
            </a:r>
            <a:r>
              <a:rPr lang="de-CH" dirty="0" err="1"/>
              <a:t>that</a:t>
            </a:r>
            <a:r>
              <a:rPr lang="de-CH" dirty="0"/>
              <a:t> </a:t>
            </a:r>
            <a:r>
              <a:rPr lang="de-CH" dirty="0" err="1">
                <a:solidFill>
                  <a:schemeClr val="accent6">
                    <a:lumMod val="75000"/>
                  </a:schemeClr>
                </a:solidFill>
              </a:rPr>
              <a:t>facilitate</a:t>
            </a:r>
            <a:r>
              <a:rPr lang="de-CH" dirty="0">
                <a:solidFill>
                  <a:schemeClr val="accent6">
                    <a:lumMod val="75000"/>
                  </a:schemeClr>
                </a:solidFill>
              </a:rPr>
              <a:t> </a:t>
            </a:r>
            <a:r>
              <a:rPr lang="de-CH" dirty="0" err="1">
                <a:solidFill>
                  <a:schemeClr val="accent6">
                    <a:lumMod val="75000"/>
                  </a:schemeClr>
                </a:solidFill>
              </a:rPr>
              <a:t>the</a:t>
            </a:r>
            <a:r>
              <a:rPr lang="de-CH" dirty="0">
                <a:solidFill>
                  <a:schemeClr val="accent6">
                    <a:lumMod val="75000"/>
                  </a:schemeClr>
                </a:solidFill>
              </a:rPr>
              <a:t> </a:t>
            </a:r>
            <a:r>
              <a:rPr lang="de-CH" dirty="0" err="1">
                <a:solidFill>
                  <a:schemeClr val="accent6">
                    <a:lumMod val="75000"/>
                  </a:schemeClr>
                </a:solidFill>
              </a:rPr>
              <a:t>movements</a:t>
            </a:r>
            <a:r>
              <a:rPr lang="de-CH" dirty="0">
                <a:solidFill>
                  <a:schemeClr val="accent6">
                    <a:lumMod val="75000"/>
                  </a:schemeClr>
                </a:solidFill>
              </a:rPr>
              <a:t> </a:t>
            </a:r>
            <a:r>
              <a:rPr lang="de-CH" dirty="0" err="1">
                <a:solidFill>
                  <a:schemeClr val="accent6">
                    <a:lumMod val="75000"/>
                  </a:schemeClr>
                </a:solidFill>
              </a:rPr>
              <a:t>of</a:t>
            </a:r>
            <a:r>
              <a:rPr lang="de-CH" dirty="0">
                <a:solidFill>
                  <a:schemeClr val="accent6">
                    <a:lumMod val="75000"/>
                  </a:schemeClr>
                </a:solidFill>
              </a:rPr>
              <a:t> </a:t>
            </a:r>
            <a:r>
              <a:rPr lang="de-CH" dirty="0" err="1">
                <a:solidFill>
                  <a:schemeClr val="accent6">
                    <a:lumMod val="75000"/>
                  </a:schemeClr>
                </a:solidFill>
              </a:rPr>
              <a:t>the</a:t>
            </a:r>
            <a:r>
              <a:rPr lang="de-CH" dirty="0">
                <a:solidFill>
                  <a:schemeClr val="accent6">
                    <a:lumMod val="75000"/>
                  </a:schemeClr>
                </a:solidFill>
              </a:rPr>
              <a:t> </a:t>
            </a:r>
            <a:r>
              <a:rPr lang="de-CH" b="1" dirty="0" err="1">
                <a:solidFill>
                  <a:schemeClr val="accent6">
                    <a:lumMod val="75000"/>
                  </a:schemeClr>
                </a:solidFill>
              </a:rPr>
              <a:t>tongue</a:t>
            </a:r>
            <a:r>
              <a:rPr lang="de-CH" dirty="0">
                <a:solidFill>
                  <a:schemeClr val="accent6">
                    <a:lumMod val="75000"/>
                  </a:schemeClr>
                </a:solidFill>
              </a:rPr>
              <a:t>.</a:t>
            </a:r>
            <a:endParaRPr lang="el-GR" dirty="0">
              <a:solidFill>
                <a:schemeClr val="accent6">
                  <a:lumMod val="75000"/>
                </a:schemeClr>
              </a:solidFill>
            </a:endParaRPr>
          </a:p>
        </p:txBody>
      </p:sp>
    </p:spTree>
    <p:extLst>
      <p:ext uri="{BB962C8B-B14F-4D97-AF65-F5344CB8AC3E}">
        <p14:creationId xmlns:p14="http://schemas.microsoft.com/office/powerpoint/2010/main" val="1161974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4136BAF9-4795-C3D2-E223-8083744B1213}"/>
              </a:ext>
            </a:extLst>
          </p:cNvPr>
          <p:cNvSpPr/>
          <p:nvPr/>
        </p:nvSpPr>
        <p:spPr>
          <a:xfrm>
            <a:off x="3443052" y="361728"/>
            <a:ext cx="5130379" cy="923330"/>
          </a:xfrm>
          <a:prstGeom prst="rect">
            <a:avLst/>
          </a:prstGeom>
          <a:noFill/>
        </p:spPr>
        <p:txBody>
          <a:bodyPr wrap="none" lIns="91440" tIns="45720" rIns="91440" bIns="45720">
            <a:spAutoFit/>
          </a:bodyPr>
          <a:lstStyle/>
          <a:p>
            <a:pPr algn="ctr"/>
            <a:r>
              <a:rPr lang="el-GR" sz="5400" b="0" cap="none" spc="0" dirty="0">
                <a:ln w="0"/>
                <a:solidFill>
                  <a:schemeClr val="accent1"/>
                </a:solidFill>
                <a:effectLst>
                  <a:outerShdw blurRad="38100" dist="25400" dir="5400000" algn="ctr" rotWithShape="0">
                    <a:srgbClr val="6E747A">
                      <a:alpha val="43000"/>
                    </a:srgbClr>
                  </a:outerShdw>
                </a:effectLst>
              </a:rPr>
              <a:t>Ι. </a:t>
            </a:r>
            <a:r>
              <a:rPr lang="en-US" sz="5400" b="0" cap="none" spc="0" dirty="0">
                <a:ln w="0"/>
                <a:solidFill>
                  <a:schemeClr val="accent1"/>
                </a:solidFill>
                <a:effectLst>
                  <a:outerShdw blurRad="38100" dist="25400" dir="5400000" algn="ctr" rotWithShape="0">
                    <a:srgbClr val="6E747A">
                      <a:alpha val="43000"/>
                    </a:srgbClr>
                  </a:outerShdw>
                </a:effectLst>
              </a:rPr>
              <a:t>Olfactory</a:t>
            </a:r>
            <a:r>
              <a:rPr lang="el-GR" sz="5400" b="0" cap="none" spc="0" dirty="0">
                <a:ln w="0"/>
                <a:solidFill>
                  <a:schemeClr val="accent1"/>
                </a:solidFill>
                <a:effectLst>
                  <a:outerShdw blurRad="38100" dist="25400" dir="5400000" algn="ctr" rotWithShape="0">
                    <a:srgbClr val="6E747A">
                      <a:alpha val="43000"/>
                    </a:srgbClr>
                  </a:outerShdw>
                </a:effectLst>
              </a:rPr>
              <a:t> </a:t>
            </a:r>
            <a:r>
              <a:rPr lang="en-US" sz="5400" b="0" cap="none" spc="0" dirty="0">
                <a:ln w="0"/>
                <a:solidFill>
                  <a:schemeClr val="accent1"/>
                </a:solidFill>
                <a:effectLst>
                  <a:outerShdw blurRad="38100" dist="25400" dir="5400000" algn="ctr" rotWithShape="0">
                    <a:srgbClr val="6E747A">
                      <a:alpha val="43000"/>
                    </a:srgbClr>
                  </a:outerShdw>
                </a:effectLst>
              </a:rPr>
              <a:t>Nerve</a:t>
            </a:r>
            <a:endParaRPr lang="el-GR" sz="5400" b="0" cap="none" spc="0" dirty="0">
              <a:ln w="0"/>
              <a:solidFill>
                <a:schemeClr val="accent1"/>
              </a:solidFill>
              <a:effectLst>
                <a:outerShdw blurRad="38100" dist="25400" dir="5400000" algn="ctr" rotWithShape="0">
                  <a:srgbClr val="6E747A">
                    <a:alpha val="43000"/>
                  </a:srgbClr>
                </a:outerShdw>
              </a:effectLst>
            </a:endParaRPr>
          </a:p>
        </p:txBody>
      </p:sp>
      <p:grpSp>
        <p:nvGrpSpPr>
          <p:cNvPr id="2" name="Group 1">
            <a:extLst>
              <a:ext uri="{FF2B5EF4-FFF2-40B4-BE49-F238E27FC236}">
                <a16:creationId xmlns:a16="http://schemas.microsoft.com/office/drawing/2014/main" id="{EB380444-53C0-8641-B6B0-6139824C5A8C}"/>
              </a:ext>
            </a:extLst>
          </p:cNvPr>
          <p:cNvGrpSpPr/>
          <p:nvPr/>
        </p:nvGrpSpPr>
        <p:grpSpPr>
          <a:xfrm>
            <a:off x="617211" y="1550877"/>
            <a:ext cx="11141447" cy="5273456"/>
            <a:chOff x="1274412" y="2410150"/>
            <a:chExt cx="10191447" cy="4288884"/>
          </a:xfrm>
        </p:grpSpPr>
        <p:pic>
          <p:nvPicPr>
            <p:cNvPr id="3" name="Εικόνα 2">
              <a:extLst>
                <a:ext uri="{FF2B5EF4-FFF2-40B4-BE49-F238E27FC236}">
                  <a16:creationId xmlns:a16="http://schemas.microsoft.com/office/drawing/2014/main" id="{7D5531CA-D382-E3C4-0F5C-DFEC40251BAC}"/>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30" name="Ευθεία γραμμή σύνδεσης 29">
              <a:extLst>
                <a:ext uri="{FF2B5EF4-FFF2-40B4-BE49-F238E27FC236}">
                  <a16:creationId xmlns:a16="http://schemas.microsoft.com/office/drawing/2014/main" id="{5E77BC81-BB35-F20C-65A4-A0200C886E09}"/>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0351C3CD-E839-DC59-171B-6A317ACE8A83}"/>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7A5C1B90-A052-7081-A83F-7BFCF45F0A58}"/>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6BD64128-655D-D68D-6E01-1161E25F46A2}"/>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6FCB90EA-756D-72BD-C8D7-2EFC08C1DADD}"/>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2F0AD340-BC1C-0A37-064A-1FFB8C40684D}"/>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BD496D34-7CDE-EF31-7BF4-8CA64D0D1791}"/>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AF4B6CE9-71B0-52D8-8A1D-4FB2C2EADA46}"/>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7C41CF1B-7391-6044-1505-D06FA06E7FE2}"/>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CA396F55-8780-1D4B-A124-BE30D044A3DA}"/>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DB515A33-C39A-4294-F6EA-4452BA86AE9B}"/>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BCC7D5CE-C3F8-128B-1A27-BAA2324FD877}"/>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80429A0-A1C9-2D0C-06A3-2F974151741B}"/>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43" name="TextBox 42">
              <a:extLst>
                <a:ext uri="{FF2B5EF4-FFF2-40B4-BE49-F238E27FC236}">
                  <a16:creationId xmlns:a16="http://schemas.microsoft.com/office/drawing/2014/main" id="{C914EA64-4244-6411-9A9D-2330C78E2654}"/>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44" name="TextBox 43">
              <a:extLst>
                <a:ext uri="{FF2B5EF4-FFF2-40B4-BE49-F238E27FC236}">
                  <a16:creationId xmlns:a16="http://schemas.microsoft.com/office/drawing/2014/main" id="{126B4998-A947-0864-79C7-1625F5DCA55C}"/>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45" name="TextBox 44">
              <a:extLst>
                <a:ext uri="{FF2B5EF4-FFF2-40B4-BE49-F238E27FC236}">
                  <a16:creationId xmlns:a16="http://schemas.microsoft.com/office/drawing/2014/main" id="{911F853E-C309-9742-4C9C-471FE2C29F3D}"/>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46" name="TextBox 45">
              <a:extLst>
                <a:ext uri="{FF2B5EF4-FFF2-40B4-BE49-F238E27FC236}">
                  <a16:creationId xmlns:a16="http://schemas.microsoft.com/office/drawing/2014/main" id="{02154101-7960-FD20-DB1D-0DF1E4D5E39F}"/>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47" name="TextBox 46">
              <a:extLst>
                <a:ext uri="{FF2B5EF4-FFF2-40B4-BE49-F238E27FC236}">
                  <a16:creationId xmlns:a16="http://schemas.microsoft.com/office/drawing/2014/main" id="{09061CC6-1FE6-75D3-A5D3-49FBA5D870B5}"/>
                </a:ext>
              </a:extLst>
            </p:cNvPr>
            <p:cNvSpPr txBox="1"/>
            <p:nvPr/>
          </p:nvSpPr>
          <p:spPr>
            <a:xfrm>
              <a:off x="7678270" y="3027005"/>
              <a:ext cx="1461247" cy="275345"/>
            </a:xfrm>
            <a:prstGeom prst="rect">
              <a:avLst/>
            </a:prstGeom>
            <a:noFill/>
          </p:spPr>
          <p:txBody>
            <a:bodyPr wrap="square" rtlCol="0">
              <a:spAutoFit/>
            </a:bodyPr>
            <a:lstStyle/>
            <a:p>
              <a:r>
                <a:rPr lang="el-GR" sz="1600" b="1" dirty="0"/>
                <a:t>Ι. </a:t>
              </a:r>
              <a:r>
                <a:rPr lang="en-US" sz="1600" b="1" dirty="0"/>
                <a:t>Olfactory n.</a:t>
              </a:r>
              <a:endParaRPr lang="el-GR" sz="1600" b="1" dirty="0"/>
            </a:p>
          </p:txBody>
        </p:sp>
        <p:sp>
          <p:nvSpPr>
            <p:cNvPr id="48" name="TextBox 47">
              <a:extLst>
                <a:ext uri="{FF2B5EF4-FFF2-40B4-BE49-F238E27FC236}">
                  <a16:creationId xmlns:a16="http://schemas.microsoft.com/office/drawing/2014/main" id="{8889A1CC-2CFD-7BD1-B53A-363481FC513D}"/>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49" name="TextBox 48">
              <a:extLst>
                <a:ext uri="{FF2B5EF4-FFF2-40B4-BE49-F238E27FC236}">
                  <a16:creationId xmlns:a16="http://schemas.microsoft.com/office/drawing/2014/main" id="{B4D3D544-6B68-7539-4728-5029157EF9A9}"/>
                </a:ext>
              </a:extLst>
            </p:cNvPr>
            <p:cNvSpPr txBox="1"/>
            <p:nvPr/>
          </p:nvSpPr>
          <p:spPr>
            <a:xfrm>
              <a:off x="1279446" y="4841994"/>
              <a:ext cx="2337441" cy="275345"/>
            </a:xfrm>
            <a:prstGeom prst="rect">
              <a:avLst/>
            </a:prstGeom>
            <a:noFill/>
          </p:spPr>
          <p:txBody>
            <a:bodyPr wrap="square" rtlCol="0">
              <a:spAutoFit/>
            </a:bodyPr>
            <a:lstStyle/>
            <a:p>
              <a:r>
                <a:rPr lang="en-US" sz="1600" dirty="0"/>
                <a:t>VIII. Vestibulocochlear n.</a:t>
              </a:r>
              <a:endParaRPr lang="el-GR" sz="1600" dirty="0"/>
            </a:p>
          </p:txBody>
        </p:sp>
        <p:sp>
          <p:nvSpPr>
            <p:cNvPr id="50" name="TextBox 49">
              <a:extLst>
                <a:ext uri="{FF2B5EF4-FFF2-40B4-BE49-F238E27FC236}">
                  <a16:creationId xmlns:a16="http://schemas.microsoft.com/office/drawing/2014/main" id="{AF3AF172-CC09-72B4-814F-3F968F76B8DB}"/>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51" name="TextBox 50">
              <a:extLst>
                <a:ext uri="{FF2B5EF4-FFF2-40B4-BE49-F238E27FC236}">
                  <a16:creationId xmlns:a16="http://schemas.microsoft.com/office/drawing/2014/main" id="{5D39D7B9-6B13-8A2C-394E-7CB6CA54AE37}"/>
                </a:ext>
              </a:extLst>
            </p:cNvPr>
            <p:cNvSpPr txBox="1"/>
            <p:nvPr/>
          </p:nvSpPr>
          <p:spPr>
            <a:xfrm>
              <a:off x="1274412" y="5095909"/>
              <a:ext cx="2169459"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52" name="TextBox 51">
              <a:extLst>
                <a:ext uri="{FF2B5EF4-FFF2-40B4-BE49-F238E27FC236}">
                  <a16:creationId xmlns:a16="http://schemas.microsoft.com/office/drawing/2014/main" id="{E3249B61-F1F1-BF59-41C2-9BF7229A3465}"/>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53" name="TextBox 52">
              <a:extLst>
                <a:ext uri="{FF2B5EF4-FFF2-40B4-BE49-F238E27FC236}">
                  <a16:creationId xmlns:a16="http://schemas.microsoft.com/office/drawing/2014/main" id="{521DE2A9-8574-BB6B-0481-BF165AB46138}"/>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569957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CBE1E9-51F2-4870-6DDD-A168DD954A3A}"/>
              </a:ext>
            </a:extLst>
          </p:cNvPr>
          <p:cNvSpPr>
            <a:spLocks noGrp="1"/>
          </p:cNvSpPr>
          <p:nvPr>
            <p:ph type="title"/>
          </p:nvPr>
        </p:nvSpPr>
        <p:spPr>
          <a:xfrm>
            <a:off x="1019908" y="175846"/>
            <a:ext cx="9952892" cy="1995854"/>
          </a:xfrm>
        </p:spPr>
        <p:txBody>
          <a:bodyPr/>
          <a:lstStyle/>
          <a:p>
            <a:pPr algn="ctr"/>
            <a:r>
              <a:rPr lang="de-CH" b="1" dirty="0" err="1">
                <a:solidFill>
                  <a:schemeClr val="accent6">
                    <a:lumMod val="50000"/>
                  </a:schemeClr>
                </a:solidFill>
              </a:rPr>
              <a:t>Olfactory</a:t>
            </a:r>
            <a:r>
              <a:rPr lang="de-CH" b="1" dirty="0">
                <a:solidFill>
                  <a:schemeClr val="accent6">
                    <a:lumMod val="50000"/>
                  </a:schemeClr>
                </a:solidFill>
              </a:rPr>
              <a:t> nerve</a:t>
            </a:r>
            <a:endParaRPr lang="el-GR" b="1" dirty="0">
              <a:solidFill>
                <a:schemeClr val="accent6">
                  <a:lumMod val="50000"/>
                </a:schemeClr>
              </a:solidFill>
            </a:endParaRPr>
          </a:p>
        </p:txBody>
      </p:sp>
      <p:pic>
        <p:nvPicPr>
          <p:cNvPr id="5122" name="Picture 2" descr="Olfactory nerve (Nervus olfactorius); Image: Paul Kim">
            <a:extLst>
              <a:ext uri="{FF2B5EF4-FFF2-40B4-BE49-F238E27FC236}">
                <a16:creationId xmlns:a16="http://schemas.microsoft.com/office/drawing/2014/main" id="{33AE68C8-DE49-409C-EEEC-AB661C72D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431" y="937846"/>
            <a:ext cx="9355015" cy="592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090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BEB8B1-D975-044D-05AB-001C13B5A7C0}"/>
              </a:ext>
            </a:extLst>
          </p:cNvPr>
          <p:cNvSpPr>
            <a:spLocks noGrp="1"/>
          </p:cNvSpPr>
          <p:nvPr>
            <p:ph type="title"/>
          </p:nvPr>
        </p:nvSpPr>
        <p:spPr>
          <a:xfrm>
            <a:off x="6406660" y="0"/>
            <a:ext cx="5685692" cy="773723"/>
          </a:xfrm>
        </p:spPr>
        <p:txBody>
          <a:bodyPr/>
          <a:lstStyle/>
          <a:p>
            <a:pPr algn="ctr"/>
            <a:r>
              <a:rPr lang="de-CH" b="1" dirty="0" err="1">
                <a:solidFill>
                  <a:schemeClr val="accent6">
                    <a:lumMod val="50000"/>
                  </a:schemeClr>
                </a:solidFill>
              </a:rPr>
              <a:t>Olfactory</a:t>
            </a:r>
            <a:r>
              <a:rPr lang="de-CH" b="1" dirty="0">
                <a:solidFill>
                  <a:schemeClr val="accent6">
                    <a:lumMod val="50000"/>
                  </a:schemeClr>
                </a:solidFill>
              </a:rPr>
              <a:t> </a:t>
            </a:r>
            <a:r>
              <a:rPr lang="de-CH" b="1" dirty="0" err="1">
                <a:solidFill>
                  <a:schemeClr val="accent6">
                    <a:lumMod val="50000"/>
                  </a:schemeClr>
                </a:solidFill>
              </a:rPr>
              <a:t>pathway</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76F0A285-D446-A6EA-7457-BCC1199F8CB7}"/>
              </a:ext>
            </a:extLst>
          </p:cNvPr>
          <p:cNvSpPr>
            <a:spLocks noGrp="1"/>
          </p:cNvSpPr>
          <p:nvPr>
            <p:ph idx="1"/>
          </p:nvPr>
        </p:nvSpPr>
        <p:spPr>
          <a:xfrm>
            <a:off x="269631" y="117231"/>
            <a:ext cx="6137029" cy="6518031"/>
          </a:xfrm>
        </p:spPr>
        <p:txBody>
          <a:bodyPr>
            <a:noAutofit/>
          </a:bodyPr>
          <a:lstStyle/>
          <a:p>
            <a:pPr algn="just">
              <a:buFont typeface="Wingdings" pitchFamily="2" charset="2"/>
              <a:buChar char="Ø"/>
            </a:pPr>
            <a:r>
              <a:rPr lang="de-CH" sz="2400" dirty="0" err="1"/>
              <a:t>Midsagittal</a:t>
            </a:r>
            <a:r>
              <a:rPr lang="de-CH" sz="2400" dirty="0"/>
              <a:t> </a:t>
            </a:r>
            <a:r>
              <a:rPr lang="de-CH" sz="2400" dirty="0" err="1"/>
              <a:t>section</a:t>
            </a:r>
            <a:r>
              <a:rPr lang="de-CH" sz="2400" dirty="0"/>
              <a:t> </a:t>
            </a:r>
            <a:r>
              <a:rPr lang="de-CH" sz="2400" dirty="0" err="1"/>
              <a:t>of</a:t>
            </a:r>
            <a:r>
              <a:rPr lang="de-CH" sz="2400" dirty="0"/>
              <a:t> </a:t>
            </a:r>
            <a:r>
              <a:rPr lang="de-CH" sz="2400" dirty="0" err="1"/>
              <a:t>the</a:t>
            </a:r>
            <a:r>
              <a:rPr lang="de-CH" sz="2400" dirty="0"/>
              <a:t> </a:t>
            </a:r>
            <a:r>
              <a:rPr lang="de-CH" sz="2400" dirty="0" err="1"/>
              <a:t>cerebrum</a:t>
            </a:r>
            <a:r>
              <a:rPr lang="de-CH" sz="2400" dirty="0"/>
              <a:t> and </a:t>
            </a:r>
            <a:r>
              <a:rPr lang="de-CH" sz="2400" dirty="0" err="1"/>
              <a:t>roof</a:t>
            </a:r>
            <a:r>
              <a:rPr lang="de-CH" sz="2400" dirty="0"/>
              <a:t> </a:t>
            </a:r>
            <a:r>
              <a:rPr lang="de-CH" sz="2400" dirty="0" err="1"/>
              <a:t>of</a:t>
            </a:r>
            <a:r>
              <a:rPr lang="de-CH" sz="2400" dirty="0"/>
              <a:t> </a:t>
            </a:r>
            <a:r>
              <a:rPr lang="de-CH" sz="2400" dirty="0" err="1"/>
              <a:t>the</a:t>
            </a:r>
            <a:r>
              <a:rPr lang="de-CH" sz="2400" dirty="0"/>
              <a:t> nasal </a:t>
            </a:r>
            <a:r>
              <a:rPr lang="de-CH" sz="2400" dirty="0" err="1"/>
              <a:t>cavity</a:t>
            </a:r>
            <a:r>
              <a:rPr lang="de-CH" sz="2400" dirty="0"/>
              <a:t> </a:t>
            </a:r>
            <a:r>
              <a:rPr lang="de-CH" sz="2400" dirty="0" err="1"/>
              <a:t>showing</a:t>
            </a:r>
            <a:r>
              <a:rPr lang="de-CH" sz="2400" dirty="0"/>
              <a:t> </a:t>
            </a:r>
            <a:r>
              <a:rPr lang="de-CH" sz="2400" dirty="0" err="1"/>
              <a:t>the</a:t>
            </a:r>
            <a:r>
              <a:rPr lang="de-CH" sz="2400" dirty="0"/>
              <a:t> </a:t>
            </a:r>
            <a:r>
              <a:rPr lang="de-CH" sz="2400" dirty="0" err="1"/>
              <a:t>olfactory</a:t>
            </a:r>
            <a:r>
              <a:rPr lang="de-CH" sz="2400" dirty="0"/>
              <a:t> </a:t>
            </a:r>
            <a:r>
              <a:rPr lang="de-CH" sz="2400" dirty="0" err="1"/>
              <a:t>structures</a:t>
            </a:r>
            <a:r>
              <a:rPr lang="de-CH" sz="2400" dirty="0"/>
              <a:t>. </a:t>
            </a:r>
          </a:p>
          <a:p>
            <a:pPr algn="just">
              <a:buFont typeface="Wingdings" pitchFamily="2" charset="2"/>
              <a:buChar char="Ø"/>
            </a:pPr>
            <a:r>
              <a:rPr lang="de-CH" sz="2400" b="1" dirty="0">
                <a:solidFill>
                  <a:schemeClr val="accent6">
                    <a:lumMod val="50000"/>
                  </a:schemeClr>
                </a:solidFill>
              </a:rPr>
              <a:t>The </a:t>
            </a:r>
            <a:r>
              <a:rPr lang="de-CH" sz="2400" b="1" dirty="0" err="1">
                <a:solidFill>
                  <a:schemeClr val="accent6">
                    <a:lumMod val="50000"/>
                  </a:schemeClr>
                </a:solidFill>
              </a:rPr>
              <a:t>olfactory</a:t>
            </a:r>
            <a:r>
              <a:rPr lang="de-CH" sz="2400" b="1" dirty="0">
                <a:solidFill>
                  <a:schemeClr val="accent6">
                    <a:lumMod val="50000"/>
                  </a:schemeClr>
                </a:solidFill>
              </a:rPr>
              <a:t> nerve (CN I) </a:t>
            </a:r>
            <a:r>
              <a:rPr lang="de-CH" sz="2400" dirty="0" err="1"/>
              <a:t>arises</a:t>
            </a:r>
            <a:r>
              <a:rPr lang="de-CH" sz="2400" dirty="0"/>
              <a:t> </a:t>
            </a:r>
            <a:r>
              <a:rPr lang="de-CH" sz="2400" dirty="0" err="1"/>
              <a:t>from</a:t>
            </a:r>
            <a:r>
              <a:rPr lang="de-CH" sz="2400" dirty="0"/>
              <a:t> </a:t>
            </a:r>
            <a:r>
              <a:rPr lang="de-CH" sz="2400" b="1" dirty="0">
                <a:solidFill>
                  <a:schemeClr val="accent6">
                    <a:lumMod val="50000"/>
                  </a:schemeClr>
                </a:solidFill>
              </a:rPr>
              <a:t>multiple </a:t>
            </a:r>
            <a:r>
              <a:rPr lang="de-CH" sz="2400" b="1" dirty="0" err="1">
                <a:solidFill>
                  <a:schemeClr val="accent6">
                    <a:lumMod val="50000"/>
                  </a:schemeClr>
                </a:solidFill>
              </a:rPr>
              <a:t>olfactory</a:t>
            </a:r>
            <a:r>
              <a:rPr lang="de-CH" sz="2400" b="1" dirty="0">
                <a:solidFill>
                  <a:schemeClr val="accent6">
                    <a:lumMod val="50000"/>
                  </a:schemeClr>
                </a:solidFill>
              </a:rPr>
              <a:t> </a:t>
            </a:r>
            <a:r>
              <a:rPr lang="de-CH" sz="2400" b="1" dirty="0" err="1">
                <a:solidFill>
                  <a:schemeClr val="accent6">
                    <a:lumMod val="50000"/>
                  </a:schemeClr>
                </a:solidFill>
              </a:rPr>
              <a:t>sensory</a:t>
            </a:r>
            <a:r>
              <a:rPr lang="de-CH" sz="2400" b="1" dirty="0">
                <a:solidFill>
                  <a:schemeClr val="accent6">
                    <a:lumMod val="50000"/>
                  </a:schemeClr>
                </a:solidFill>
              </a:rPr>
              <a:t> </a:t>
            </a:r>
            <a:r>
              <a:rPr lang="de-CH" sz="2400" b="1" dirty="0" err="1">
                <a:solidFill>
                  <a:schemeClr val="accent6">
                    <a:lumMod val="50000"/>
                  </a:schemeClr>
                </a:solidFill>
              </a:rPr>
              <a:t>neurons</a:t>
            </a:r>
            <a:r>
              <a:rPr lang="de-CH" sz="2400" b="1" dirty="0">
                <a:solidFill>
                  <a:schemeClr val="accent6">
                    <a:lumMod val="50000"/>
                  </a:schemeClr>
                </a:solidFill>
              </a:rPr>
              <a:t> </a:t>
            </a:r>
            <a:r>
              <a:rPr lang="de-CH" sz="2400" dirty="0"/>
              <a:t>in </a:t>
            </a:r>
            <a:r>
              <a:rPr lang="de-CH" sz="2400" dirty="0" err="1"/>
              <a:t>the</a:t>
            </a:r>
            <a:r>
              <a:rPr lang="de-CH" sz="2400" dirty="0"/>
              <a:t> </a:t>
            </a:r>
            <a:r>
              <a:rPr lang="de-CH" sz="2400" b="1" dirty="0" err="1">
                <a:solidFill>
                  <a:schemeClr val="accent6">
                    <a:lumMod val="50000"/>
                  </a:schemeClr>
                </a:solidFill>
              </a:rPr>
              <a:t>olfactory</a:t>
            </a:r>
            <a:r>
              <a:rPr lang="de-CH" sz="2400" b="1" dirty="0">
                <a:solidFill>
                  <a:schemeClr val="accent6">
                    <a:lumMod val="50000"/>
                  </a:schemeClr>
                </a:solidFill>
              </a:rPr>
              <a:t> </a:t>
            </a:r>
            <a:r>
              <a:rPr lang="de-CH" sz="2400" b="1" dirty="0" err="1">
                <a:solidFill>
                  <a:schemeClr val="accent6">
                    <a:lumMod val="50000"/>
                  </a:schemeClr>
                </a:solidFill>
              </a:rPr>
              <a:t>mucosa</a:t>
            </a:r>
            <a:r>
              <a:rPr lang="de-CH" sz="2400" b="1" dirty="0">
                <a:solidFill>
                  <a:schemeClr val="accent6">
                    <a:lumMod val="50000"/>
                  </a:schemeClr>
                </a:solidFill>
              </a:rPr>
              <a:t> </a:t>
            </a:r>
            <a:r>
              <a:rPr lang="de-CH" sz="2400" dirty="0" err="1"/>
              <a:t>whose</a:t>
            </a:r>
            <a:r>
              <a:rPr lang="de-CH" sz="2400" dirty="0"/>
              <a:t> </a:t>
            </a:r>
            <a:r>
              <a:rPr lang="de-CH" sz="2400" dirty="0" err="1"/>
              <a:t>central</a:t>
            </a:r>
            <a:r>
              <a:rPr lang="de-CH" sz="2400" dirty="0"/>
              <a:t> </a:t>
            </a:r>
            <a:r>
              <a:rPr lang="de-CH" sz="2400" dirty="0" err="1"/>
              <a:t>processes</a:t>
            </a:r>
            <a:r>
              <a:rPr lang="de-CH" sz="2400" dirty="0"/>
              <a:t> (</a:t>
            </a:r>
            <a:r>
              <a:rPr lang="de-CH" sz="2400" dirty="0" err="1"/>
              <a:t>axons</a:t>
            </a:r>
            <a:r>
              <a:rPr lang="de-CH" sz="2400" dirty="0"/>
              <a:t>) </a:t>
            </a:r>
            <a:r>
              <a:rPr lang="de-CH" sz="2400" dirty="0" err="1"/>
              <a:t>combine</a:t>
            </a:r>
            <a:r>
              <a:rPr lang="de-CH" sz="2400" dirty="0"/>
              <a:t> </a:t>
            </a:r>
            <a:r>
              <a:rPr lang="de-CH" sz="2400" dirty="0" err="1"/>
              <a:t>to</a:t>
            </a:r>
            <a:r>
              <a:rPr lang="de-CH" sz="2400" dirty="0"/>
              <a:t> form </a:t>
            </a:r>
            <a:r>
              <a:rPr lang="de-CH" sz="2400" b="1" dirty="0" err="1">
                <a:solidFill>
                  <a:schemeClr val="accent6">
                    <a:lumMod val="50000"/>
                  </a:schemeClr>
                </a:solidFill>
              </a:rPr>
              <a:t>olfactory</a:t>
            </a:r>
            <a:r>
              <a:rPr lang="de-CH" sz="2400" b="1" dirty="0">
                <a:solidFill>
                  <a:schemeClr val="accent6">
                    <a:lumMod val="50000"/>
                  </a:schemeClr>
                </a:solidFill>
              </a:rPr>
              <a:t> </a:t>
            </a:r>
            <a:r>
              <a:rPr lang="de-CH" sz="2400" b="1" dirty="0" err="1">
                <a:solidFill>
                  <a:schemeClr val="accent6">
                    <a:lumMod val="50000"/>
                  </a:schemeClr>
                </a:solidFill>
              </a:rPr>
              <a:t>fiber</a:t>
            </a:r>
            <a:r>
              <a:rPr lang="de-CH" sz="2400" b="1" dirty="0">
                <a:solidFill>
                  <a:schemeClr val="accent6">
                    <a:lumMod val="50000"/>
                  </a:schemeClr>
                </a:solidFill>
              </a:rPr>
              <a:t> </a:t>
            </a:r>
            <a:r>
              <a:rPr lang="de-CH" sz="2400" b="1" dirty="0" err="1">
                <a:solidFill>
                  <a:schemeClr val="accent6">
                    <a:lumMod val="50000"/>
                  </a:schemeClr>
                </a:solidFill>
              </a:rPr>
              <a:t>bundles</a:t>
            </a:r>
            <a:r>
              <a:rPr lang="de-CH" sz="2400" b="1" dirty="0">
                <a:solidFill>
                  <a:schemeClr val="accent6">
                    <a:lumMod val="50000"/>
                  </a:schemeClr>
                </a:solidFill>
              </a:rPr>
              <a:t>. </a:t>
            </a:r>
          </a:p>
          <a:p>
            <a:pPr algn="just">
              <a:buFont typeface="Wingdings" pitchFamily="2" charset="2"/>
              <a:buChar char="Ø"/>
            </a:pPr>
            <a:r>
              <a:rPr lang="de-CH" sz="2400" dirty="0"/>
              <a:t>These </a:t>
            </a:r>
            <a:r>
              <a:rPr lang="de-CH" sz="2400" dirty="0" err="1"/>
              <a:t>fiber</a:t>
            </a:r>
            <a:r>
              <a:rPr lang="de-CH" sz="2400" dirty="0"/>
              <a:t> </a:t>
            </a:r>
            <a:r>
              <a:rPr lang="de-CH" sz="2400" dirty="0" err="1"/>
              <a:t>bundles</a:t>
            </a:r>
            <a:r>
              <a:rPr lang="de-CH" sz="2400" dirty="0"/>
              <a:t> pass </a:t>
            </a:r>
            <a:r>
              <a:rPr lang="de-CH" sz="2400" dirty="0" err="1"/>
              <a:t>through</a:t>
            </a:r>
            <a:r>
              <a:rPr lang="de-CH" sz="2400" dirty="0"/>
              <a:t> </a:t>
            </a:r>
            <a:r>
              <a:rPr lang="de-CH" sz="2400" dirty="0" err="1"/>
              <a:t>foramina</a:t>
            </a:r>
            <a:r>
              <a:rPr lang="de-CH" sz="2400" dirty="0"/>
              <a:t> </a:t>
            </a:r>
            <a:r>
              <a:rPr lang="de-CH" sz="2400" b="1" dirty="0">
                <a:solidFill>
                  <a:schemeClr val="accent6">
                    <a:lumMod val="50000"/>
                  </a:schemeClr>
                </a:solidFill>
              </a:rPr>
              <a:t>in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cribriform</a:t>
            </a:r>
            <a:r>
              <a:rPr lang="de-CH" sz="2400" b="1" dirty="0">
                <a:solidFill>
                  <a:schemeClr val="accent6">
                    <a:lumMod val="50000"/>
                  </a:schemeClr>
                </a:solidFill>
              </a:rPr>
              <a:t> </a:t>
            </a:r>
            <a:r>
              <a:rPr lang="de-CH" sz="2400" b="1" dirty="0" err="1">
                <a:solidFill>
                  <a:schemeClr val="accent6">
                    <a:lumMod val="50000"/>
                  </a:schemeClr>
                </a:solidFill>
              </a:rPr>
              <a:t>plate</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ethmoid</a:t>
            </a:r>
            <a:r>
              <a:rPr lang="de-CH" sz="2400" b="1" dirty="0">
                <a:solidFill>
                  <a:schemeClr val="accent6">
                    <a:lumMod val="50000"/>
                  </a:schemeClr>
                </a:solidFill>
              </a:rPr>
              <a:t> </a:t>
            </a:r>
            <a:r>
              <a:rPr lang="de-CH" sz="2400" b="1" dirty="0" err="1">
                <a:solidFill>
                  <a:schemeClr val="accent6">
                    <a:lumMod val="50000"/>
                  </a:schemeClr>
                </a:solidFill>
              </a:rPr>
              <a:t>bone</a:t>
            </a:r>
            <a:r>
              <a:rPr lang="de-CH" sz="2400" b="1" dirty="0">
                <a:solidFill>
                  <a:schemeClr val="accent6">
                    <a:lumMod val="50000"/>
                  </a:schemeClr>
                </a:solidFill>
              </a:rPr>
              <a:t>), </a:t>
            </a:r>
            <a:r>
              <a:rPr lang="de-CH" sz="2400" dirty="0" err="1"/>
              <a:t>terminating</a:t>
            </a:r>
            <a:r>
              <a:rPr lang="de-CH" sz="2400" dirty="0"/>
              <a:t> in </a:t>
            </a:r>
            <a:r>
              <a:rPr lang="de-CH" sz="2400" dirty="0" err="1"/>
              <a:t>the</a:t>
            </a:r>
            <a:r>
              <a:rPr lang="de-CH" sz="2400" dirty="0"/>
              <a:t> </a:t>
            </a:r>
            <a:r>
              <a:rPr lang="de-CH" sz="2400" b="1" dirty="0" err="1">
                <a:solidFill>
                  <a:schemeClr val="accent6">
                    <a:lumMod val="50000"/>
                  </a:schemeClr>
                </a:solidFill>
              </a:rPr>
              <a:t>olfactory</a:t>
            </a:r>
            <a:r>
              <a:rPr lang="de-CH" sz="2400" b="1" dirty="0">
                <a:solidFill>
                  <a:schemeClr val="accent6">
                    <a:lumMod val="50000"/>
                  </a:schemeClr>
                </a:solidFill>
              </a:rPr>
              <a:t> </a:t>
            </a:r>
            <a:r>
              <a:rPr lang="de-CH" sz="2400" b="1" dirty="0" err="1">
                <a:solidFill>
                  <a:schemeClr val="accent6">
                    <a:lumMod val="50000"/>
                  </a:schemeClr>
                </a:solidFill>
              </a:rPr>
              <a:t>bulb</a:t>
            </a:r>
            <a:r>
              <a:rPr lang="de-CH" sz="2400" b="1" dirty="0">
                <a:solidFill>
                  <a:schemeClr val="accent6">
                    <a:lumMod val="50000"/>
                  </a:schemeClr>
                </a:solidFill>
              </a:rPr>
              <a:t>. </a:t>
            </a:r>
          </a:p>
          <a:p>
            <a:pPr algn="just">
              <a:buFont typeface="Wingdings" pitchFamily="2" charset="2"/>
              <a:buChar char="Ø"/>
            </a:pPr>
            <a:r>
              <a:rPr lang="de-CH" sz="2400" dirty="0"/>
              <a:t>The </a:t>
            </a:r>
            <a:r>
              <a:rPr lang="de-CH" sz="2400" dirty="0" err="1"/>
              <a:t>olfactory</a:t>
            </a:r>
            <a:r>
              <a:rPr lang="de-CH" sz="2400" dirty="0"/>
              <a:t> </a:t>
            </a:r>
            <a:r>
              <a:rPr lang="de-CH" sz="2400" dirty="0" err="1"/>
              <a:t>bulb</a:t>
            </a:r>
            <a:r>
              <a:rPr lang="de-CH" sz="2400" dirty="0"/>
              <a:t> </a:t>
            </a:r>
            <a:r>
              <a:rPr lang="de-CH" sz="2400" dirty="0" err="1"/>
              <a:t>extends</a:t>
            </a:r>
            <a:r>
              <a:rPr lang="de-CH" sz="2400" dirty="0"/>
              <a:t> </a:t>
            </a:r>
            <a:r>
              <a:rPr lang="de-CH" sz="2400" dirty="0" err="1"/>
              <a:t>caudally</a:t>
            </a:r>
            <a:r>
              <a:rPr lang="de-CH" sz="2400" dirty="0"/>
              <a:t>/</a:t>
            </a:r>
            <a:r>
              <a:rPr lang="de-CH" sz="2400" dirty="0" err="1"/>
              <a:t>posteriorly</a:t>
            </a:r>
            <a:r>
              <a:rPr lang="de-CH" sz="2400" dirty="0"/>
              <a:t> </a:t>
            </a:r>
            <a:r>
              <a:rPr lang="de-CH" sz="2400" dirty="0" err="1"/>
              <a:t>as</a:t>
            </a:r>
            <a:r>
              <a:rPr lang="de-CH" sz="2400" dirty="0"/>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olfactory</a:t>
            </a:r>
            <a:r>
              <a:rPr lang="de-CH" sz="2400" b="1" dirty="0">
                <a:solidFill>
                  <a:schemeClr val="accent6">
                    <a:lumMod val="50000"/>
                  </a:schemeClr>
                </a:solidFill>
              </a:rPr>
              <a:t> tract</a:t>
            </a:r>
            <a:r>
              <a:rPr lang="de-CH" sz="2400" dirty="0"/>
              <a:t>. This </a:t>
            </a:r>
            <a:r>
              <a:rPr lang="de-CH" sz="2400" dirty="0" err="1"/>
              <a:t>divides</a:t>
            </a:r>
            <a:r>
              <a:rPr lang="de-CH" sz="2400" dirty="0"/>
              <a:t> at </a:t>
            </a:r>
            <a:r>
              <a:rPr lang="de-CH" sz="2400" dirty="0" err="1"/>
              <a:t>the</a:t>
            </a:r>
            <a:r>
              <a:rPr lang="de-CH" sz="2400" dirty="0"/>
              <a:t> </a:t>
            </a:r>
            <a:r>
              <a:rPr lang="de-CH" sz="2400" dirty="0" err="1"/>
              <a:t>olfactory</a:t>
            </a:r>
            <a:r>
              <a:rPr lang="de-CH" sz="2400" dirty="0"/>
              <a:t> </a:t>
            </a:r>
            <a:r>
              <a:rPr lang="de-CH" sz="2400" dirty="0" err="1"/>
              <a:t>trigone</a:t>
            </a:r>
            <a:r>
              <a:rPr lang="de-CH" sz="2400" dirty="0"/>
              <a:t> </a:t>
            </a:r>
            <a:r>
              <a:rPr lang="de-CH" sz="2400" dirty="0" err="1"/>
              <a:t>into</a:t>
            </a:r>
            <a:r>
              <a:rPr lang="de-CH" sz="2400" dirty="0"/>
              <a:t> </a:t>
            </a:r>
            <a:r>
              <a:rPr lang="de-CH" sz="2400" b="1" dirty="0" err="1">
                <a:solidFill>
                  <a:schemeClr val="accent6">
                    <a:lumMod val="50000"/>
                  </a:schemeClr>
                </a:solidFill>
              </a:rPr>
              <a:t>the</a:t>
            </a:r>
            <a:r>
              <a:rPr lang="de-CH" sz="2400" b="1" dirty="0">
                <a:solidFill>
                  <a:schemeClr val="accent6">
                    <a:lumMod val="50000"/>
                  </a:schemeClr>
                </a:solidFill>
              </a:rPr>
              <a:t> medial/lateral </a:t>
            </a:r>
            <a:r>
              <a:rPr lang="de-CH" sz="2400" b="1" dirty="0" err="1">
                <a:solidFill>
                  <a:schemeClr val="accent6">
                    <a:lumMod val="50000"/>
                  </a:schemeClr>
                </a:solidFill>
              </a:rPr>
              <a:t>olfactory</a:t>
            </a:r>
            <a:r>
              <a:rPr lang="de-CH" sz="2400" b="1" dirty="0">
                <a:solidFill>
                  <a:schemeClr val="accent6">
                    <a:lumMod val="50000"/>
                  </a:schemeClr>
                </a:solidFill>
              </a:rPr>
              <a:t> </a:t>
            </a:r>
            <a:r>
              <a:rPr lang="de-CH" sz="2400" b="1" dirty="0" err="1">
                <a:solidFill>
                  <a:schemeClr val="accent6">
                    <a:lumMod val="50000"/>
                  </a:schemeClr>
                </a:solidFill>
              </a:rPr>
              <a:t>striae</a:t>
            </a:r>
            <a:r>
              <a:rPr lang="de-CH" sz="2400" b="1" dirty="0">
                <a:solidFill>
                  <a:schemeClr val="accent6">
                    <a:lumMod val="50000"/>
                  </a:schemeClr>
                </a:solidFill>
              </a:rPr>
              <a:t> </a:t>
            </a:r>
            <a:r>
              <a:rPr lang="de-CH" sz="2400" dirty="0" err="1"/>
              <a:t>which</a:t>
            </a:r>
            <a:r>
              <a:rPr lang="de-CH" sz="2400" dirty="0"/>
              <a:t> form </a:t>
            </a:r>
            <a:r>
              <a:rPr lang="de-CH" sz="2400" dirty="0" err="1"/>
              <a:t>the</a:t>
            </a:r>
            <a:r>
              <a:rPr lang="de-CH" sz="2400" dirty="0"/>
              <a:t> </a:t>
            </a:r>
            <a:r>
              <a:rPr lang="de-CH" sz="2400" dirty="0" err="1"/>
              <a:t>borders</a:t>
            </a:r>
            <a:r>
              <a:rPr lang="de-CH" sz="2400" dirty="0"/>
              <a:t> </a:t>
            </a:r>
            <a:r>
              <a:rPr lang="de-CH" sz="2400" dirty="0" err="1"/>
              <a:t>of</a:t>
            </a:r>
            <a:r>
              <a:rPr lang="de-CH" sz="2400" dirty="0"/>
              <a:t> </a:t>
            </a:r>
            <a:r>
              <a:rPr lang="de-CH" sz="2400" dirty="0" err="1"/>
              <a:t>the</a:t>
            </a:r>
            <a:r>
              <a:rPr lang="de-CH" sz="2400" dirty="0"/>
              <a:t> anterior </a:t>
            </a:r>
            <a:r>
              <a:rPr lang="de-CH" sz="2400" dirty="0" err="1"/>
              <a:t>perforated</a:t>
            </a:r>
            <a:r>
              <a:rPr lang="de-CH" sz="2400" dirty="0"/>
              <a:t> </a:t>
            </a:r>
            <a:r>
              <a:rPr lang="de-CH" sz="2400" dirty="0" err="1"/>
              <a:t>substance</a:t>
            </a:r>
            <a:r>
              <a:rPr lang="de-CH" sz="2400" dirty="0"/>
              <a:t>, and carry </a:t>
            </a:r>
            <a:r>
              <a:rPr lang="de-CH" sz="2400" dirty="0" err="1"/>
              <a:t>sensory</a:t>
            </a:r>
            <a:r>
              <a:rPr lang="de-CH" sz="2400" dirty="0"/>
              <a:t> </a:t>
            </a:r>
            <a:r>
              <a:rPr lang="de-CH" sz="2400" dirty="0" err="1"/>
              <a:t>information</a:t>
            </a:r>
            <a:r>
              <a:rPr lang="de-CH" sz="2400" dirty="0"/>
              <a:t> </a:t>
            </a:r>
            <a:r>
              <a:rPr lang="de-CH" sz="2400" dirty="0" err="1"/>
              <a:t>to</a:t>
            </a:r>
            <a:r>
              <a:rPr lang="de-CH" sz="2400" dirty="0"/>
              <a:t> </a:t>
            </a:r>
            <a:r>
              <a:rPr lang="de-CH" sz="2400" dirty="0" err="1"/>
              <a:t>regions</a:t>
            </a:r>
            <a:r>
              <a:rPr lang="de-CH" sz="2400" dirty="0"/>
              <a:t> </a:t>
            </a:r>
            <a:r>
              <a:rPr lang="de-CH" sz="2400" dirty="0" err="1"/>
              <a:t>of</a:t>
            </a:r>
            <a:r>
              <a:rPr lang="de-CH" sz="2400" dirty="0"/>
              <a:t> </a:t>
            </a:r>
            <a:r>
              <a:rPr lang="de-CH" sz="2400" dirty="0" err="1"/>
              <a:t>the</a:t>
            </a:r>
            <a:r>
              <a:rPr lang="de-CH" sz="2400" dirty="0"/>
              <a:t> </a:t>
            </a:r>
            <a:r>
              <a:rPr lang="de-CH" sz="2400" dirty="0" err="1"/>
              <a:t>olfactory</a:t>
            </a:r>
            <a:r>
              <a:rPr lang="de-CH" sz="2400" dirty="0"/>
              <a:t> </a:t>
            </a:r>
            <a:r>
              <a:rPr lang="de-CH" sz="2400" dirty="0" err="1"/>
              <a:t>cortex</a:t>
            </a:r>
            <a:r>
              <a:rPr lang="de-CH" sz="2400" dirty="0"/>
              <a:t>.</a:t>
            </a:r>
            <a:endParaRPr lang="el-GR" sz="2400" dirty="0"/>
          </a:p>
        </p:txBody>
      </p:sp>
      <p:pic>
        <p:nvPicPr>
          <p:cNvPr id="6146" name="Picture 2" descr="Olfactory nerve">
            <a:extLst>
              <a:ext uri="{FF2B5EF4-FFF2-40B4-BE49-F238E27FC236}">
                <a16:creationId xmlns:a16="http://schemas.microsoft.com/office/drawing/2014/main" id="{CC6C81D2-722B-9F32-F7A0-9719F7D34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660" y="656492"/>
            <a:ext cx="5685693" cy="6084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027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DA8A36-F668-BF94-4FAD-D1A0B03D1BAD}"/>
              </a:ext>
            </a:extLst>
          </p:cNvPr>
          <p:cNvSpPr>
            <a:spLocks noGrp="1"/>
          </p:cNvSpPr>
          <p:nvPr>
            <p:ph type="title"/>
          </p:nvPr>
        </p:nvSpPr>
        <p:spPr>
          <a:xfrm>
            <a:off x="1371600" y="107243"/>
            <a:ext cx="9601200" cy="908757"/>
          </a:xfrm>
        </p:spPr>
        <p:txBody>
          <a:bodyPr>
            <a:normAutofit/>
          </a:bodyPr>
          <a:lstStyle/>
          <a:p>
            <a:pPr algn="ctr"/>
            <a:r>
              <a:rPr lang="de-CH" sz="3600" b="1" dirty="0">
                <a:solidFill>
                  <a:schemeClr val="accent6">
                    <a:lumMod val="50000"/>
                  </a:schemeClr>
                </a:solidFill>
              </a:rPr>
              <a:t>The Brain: Key </a:t>
            </a:r>
            <a:r>
              <a:rPr lang="de-CH" sz="3600" b="1" dirty="0" err="1">
                <a:solidFill>
                  <a:schemeClr val="accent6">
                    <a:lumMod val="50000"/>
                  </a:schemeClr>
                </a:solidFill>
              </a:rPr>
              <a:t>points</a:t>
            </a:r>
            <a:endParaRPr lang="el-GR" sz="3600" b="1" dirty="0">
              <a:solidFill>
                <a:schemeClr val="accent6">
                  <a:lumMod val="50000"/>
                </a:schemeClr>
              </a:solidFill>
            </a:endParaRPr>
          </a:p>
        </p:txBody>
      </p:sp>
      <p:graphicFrame>
        <p:nvGraphicFramePr>
          <p:cNvPr id="4" name="Θέση περιεχομένου 3">
            <a:extLst>
              <a:ext uri="{FF2B5EF4-FFF2-40B4-BE49-F238E27FC236}">
                <a16:creationId xmlns:a16="http://schemas.microsoft.com/office/drawing/2014/main" id="{22F69055-4BF7-98D3-BB8A-6C4594156F97}"/>
              </a:ext>
            </a:extLst>
          </p:cNvPr>
          <p:cNvGraphicFramePr>
            <a:graphicFrameLocks noGrp="1"/>
          </p:cNvGraphicFramePr>
          <p:nvPr>
            <p:ph idx="1"/>
            <p:extLst>
              <p:ext uri="{D42A27DB-BD31-4B8C-83A1-F6EECF244321}">
                <p14:modId xmlns:p14="http://schemas.microsoft.com/office/powerpoint/2010/main" val="3791417962"/>
              </p:ext>
            </p:extLst>
          </p:nvPr>
        </p:nvGraphicFramePr>
        <p:xfrm>
          <a:off x="304800" y="790222"/>
          <a:ext cx="11740444" cy="6194510"/>
        </p:xfrm>
        <a:graphic>
          <a:graphicData uri="http://schemas.openxmlformats.org/drawingml/2006/table">
            <a:tbl>
              <a:tblPr/>
              <a:tblGrid>
                <a:gridCol w="3098652">
                  <a:extLst>
                    <a:ext uri="{9D8B030D-6E8A-4147-A177-3AD203B41FA5}">
                      <a16:colId xmlns:a16="http://schemas.microsoft.com/office/drawing/2014/main" val="650161841"/>
                    </a:ext>
                  </a:extLst>
                </a:gridCol>
                <a:gridCol w="8641792">
                  <a:extLst>
                    <a:ext uri="{9D8B030D-6E8A-4147-A177-3AD203B41FA5}">
                      <a16:colId xmlns:a16="http://schemas.microsoft.com/office/drawing/2014/main" val="3586724155"/>
                    </a:ext>
                  </a:extLst>
                </a:gridCol>
              </a:tblGrid>
              <a:tr h="998570">
                <a:tc>
                  <a:txBody>
                    <a:bodyPr/>
                    <a:lstStyle/>
                    <a:p>
                      <a:pPr fontAlgn="t">
                        <a:buNone/>
                      </a:pPr>
                      <a:r>
                        <a:rPr lang="de-CH" sz="2800" b="0">
                          <a:solidFill>
                            <a:srgbClr val="495354"/>
                          </a:solidFill>
                          <a:effectLst/>
                          <a:latin typeface="PlutoSansMedium"/>
                        </a:rPr>
                        <a:t>Parts of the brain</a:t>
                      </a:r>
                    </a:p>
                  </a:txBody>
                  <a:tcPr marL="115978" marR="115978" marT="77319" marB="7731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800">
                          <a:solidFill>
                            <a:srgbClr val="495354"/>
                          </a:solidFill>
                          <a:effectLst/>
                        </a:rPr>
                        <a:t>Cerebrum, cerebellum, brainstem</a:t>
                      </a:r>
                    </a:p>
                  </a:txBody>
                  <a:tcPr marL="115978" marR="115978" marT="77319" marB="7731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171035553"/>
                  </a:ext>
                </a:extLst>
              </a:tr>
              <a:tr h="2480982">
                <a:tc>
                  <a:txBody>
                    <a:bodyPr/>
                    <a:lstStyle/>
                    <a:p>
                      <a:pPr fontAlgn="t">
                        <a:buNone/>
                      </a:pPr>
                      <a:r>
                        <a:rPr lang="de-CH" sz="2800" b="0">
                          <a:solidFill>
                            <a:srgbClr val="495354"/>
                          </a:solidFill>
                          <a:effectLst/>
                          <a:latin typeface="PlutoSansMedium"/>
                        </a:rPr>
                        <a:t>Structural components of the parts of the brain</a:t>
                      </a:r>
                    </a:p>
                  </a:txBody>
                  <a:tcPr marL="115978" marR="115978" marT="77319" marB="7731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800" b="0" dirty="0">
                          <a:solidFill>
                            <a:srgbClr val="495354"/>
                          </a:solidFill>
                          <a:effectLst/>
                          <a:latin typeface="PlutoSansMedium"/>
                        </a:rPr>
                        <a:t>Cerebrum</a:t>
                      </a:r>
                      <a:r>
                        <a:rPr lang="de-CH" sz="2800" dirty="0">
                          <a:solidFill>
                            <a:srgbClr val="495354"/>
                          </a:solidFill>
                          <a:effectLst/>
                        </a:rPr>
                        <a:t>: Frontal, temporal, parietal, occipital and insular lobe</a:t>
                      </a:r>
                      <a:br>
                        <a:rPr lang="de-CH" sz="2800" b="0" dirty="0">
                          <a:solidFill>
                            <a:srgbClr val="495354"/>
                          </a:solidFill>
                          <a:effectLst/>
                          <a:latin typeface="PlutoSansMedium"/>
                        </a:rPr>
                      </a:br>
                      <a:r>
                        <a:rPr lang="de-CH" sz="2800" b="0" dirty="0">
                          <a:solidFill>
                            <a:srgbClr val="495354"/>
                          </a:solidFill>
                          <a:effectLst/>
                          <a:latin typeface="PlutoSansMedium"/>
                        </a:rPr>
                        <a:t>Cerebellum</a:t>
                      </a:r>
                      <a:r>
                        <a:rPr lang="de-CH" sz="2800" dirty="0">
                          <a:solidFill>
                            <a:srgbClr val="495354"/>
                          </a:solidFill>
                          <a:effectLst/>
                        </a:rPr>
                        <a:t>: </a:t>
                      </a:r>
                      <a:r>
                        <a:rPr lang="de-CH" sz="2800" dirty="0" err="1">
                          <a:solidFill>
                            <a:srgbClr val="495354"/>
                          </a:solidFill>
                          <a:effectLst/>
                        </a:rPr>
                        <a:t>Vermis</a:t>
                      </a:r>
                      <a:r>
                        <a:rPr lang="de-CH" sz="2800" dirty="0">
                          <a:solidFill>
                            <a:srgbClr val="495354"/>
                          </a:solidFill>
                          <a:effectLst/>
                        </a:rPr>
                        <a:t> and </a:t>
                      </a:r>
                      <a:r>
                        <a:rPr lang="de-CH" sz="2800" dirty="0" err="1">
                          <a:solidFill>
                            <a:srgbClr val="495354"/>
                          </a:solidFill>
                          <a:effectLst/>
                        </a:rPr>
                        <a:t>hemispheres</a:t>
                      </a:r>
                      <a:r>
                        <a:rPr lang="de-CH" sz="2800" dirty="0">
                          <a:solidFill>
                            <a:srgbClr val="495354"/>
                          </a:solidFill>
                          <a:effectLst/>
                        </a:rPr>
                        <a:t> (anterior, </a:t>
                      </a:r>
                      <a:r>
                        <a:rPr lang="de-CH" sz="2800" dirty="0" err="1">
                          <a:solidFill>
                            <a:srgbClr val="495354"/>
                          </a:solidFill>
                          <a:effectLst/>
                        </a:rPr>
                        <a:t>posterior</a:t>
                      </a:r>
                      <a:r>
                        <a:rPr lang="de-CH" sz="2800" dirty="0">
                          <a:solidFill>
                            <a:srgbClr val="495354"/>
                          </a:solidFill>
                          <a:effectLst/>
                        </a:rPr>
                        <a:t>, </a:t>
                      </a:r>
                      <a:r>
                        <a:rPr lang="de-CH" sz="2800" dirty="0" err="1">
                          <a:solidFill>
                            <a:srgbClr val="495354"/>
                          </a:solidFill>
                          <a:effectLst/>
                        </a:rPr>
                        <a:t>flocculonodular</a:t>
                      </a:r>
                      <a:r>
                        <a:rPr lang="de-CH" sz="2800" dirty="0">
                          <a:solidFill>
                            <a:srgbClr val="495354"/>
                          </a:solidFill>
                          <a:effectLst/>
                        </a:rPr>
                        <a:t> </a:t>
                      </a:r>
                      <a:r>
                        <a:rPr lang="de-CH" sz="2800" dirty="0" err="1">
                          <a:solidFill>
                            <a:srgbClr val="495354"/>
                          </a:solidFill>
                          <a:effectLst/>
                        </a:rPr>
                        <a:t>lobes</a:t>
                      </a:r>
                      <a:r>
                        <a:rPr lang="de-CH" sz="2800" dirty="0">
                          <a:solidFill>
                            <a:srgbClr val="495354"/>
                          </a:solidFill>
                          <a:effectLst/>
                        </a:rPr>
                        <a:t>)</a:t>
                      </a:r>
                      <a:br>
                        <a:rPr lang="de-CH" sz="2800" b="0" dirty="0">
                          <a:solidFill>
                            <a:srgbClr val="495354"/>
                          </a:solidFill>
                          <a:effectLst/>
                          <a:latin typeface="PlutoSansMedium"/>
                        </a:rPr>
                      </a:br>
                      <a:r>
                        <a:rPr lang="de-CH" sz="2800" b="0" dirty="0" err="1">
                          <a:solidFill>
                            <a:srgbClr val="495354"/>
                          </a:solidFill>
                          <a:effectLst/>
                          <a:latin typeface="PlutoSansMedium"/>
                        </a:rPr>
                        <a:t>Brainstem</a:t>
                      </a:r>
                      <a:r>
                        <a:rPr lang="de-CH" sz="2800" dirty="0">
                          <a:solidFill>
                            <a:srgbClr val="495354"/>
                          </a:solidFill>
                          <a:effectLst/>
                        </a:rPr>
                        <a:t>: Medulla </a:t>
                      </a:r>
                      <a:r>
                        <a:rPr lang="de-CH" sz="2800" dirty="0" err="1">
                          <a:solidFill>
                            <a:srgbClr val="495354"/>
                          </a:solidFill>
                          <a:effectLst/>
                        </a:rPr>
                        <a:t>oblongata</a:t>
                      </a:r>
                      <a:r>
                        <a:rPr lang="de-CH" sz="2800" dirty="0">
                          <a:solidFill>
                            <a:srgbClr val="495354"/>
                          </a:solidFill>
                          <a:effectLst/>
                        </a:rPr>
                        <a:t>, </a:t>
                      </a:r>
                      <a:r>
                        <a:rPr lang="de-CH" sz="2800" dirty="0" err="1">
                          <a:solidFill>
                            <a:srgbClr val="495354"/>
                          </a:solidFill>
                          <a:effectLst/>
                        </a:rPr>
                        <a:t>pons</a:t>
                      </a:r>
                      <a:r>
                        <a:rPr lang="de-CH" sz="2800" dirty="0">
                          <a:solidFill>
                            <a:srgbClr val="495354"/>
                          </a:solidFill>
                          <a:effectLst/>
                        </a:rPr>
                        <a:t>, </a:t>
                      </a:r>
                      <a:r>
                        <a:rPr lang="de-CH" sz="2800" dirty="0" err="1">
                          <a:solidFill>
                            <a:srgbClr val="495354"/>
                          </a:solidFill>
                          <a:effectLst/>
                        </a:rPr>
                        <a:t>midbrain</a:t>
                      </a:r>
                      <a:br>
                        <a:rPr lang="de-CH" sz="2800" dirty="0">
                          <a:solidFill>
                            <a:srgbClr val="495354"/>
                          </a:solidFill>
                          <a:effectLst/>
                        </a:rPr>
                      </a:br>
                      <a:endParaRPr lang="de-CH" sz="2800" dirty="0">
                        <a:solidFill>
                          <a:srgbClr val="495354"/>
                        </a:solidFill>
                        <a:effectLst/>
                      </a:endParaRPr>
                    </a:p>
                  </a:txBody>
                  <a:tcPr marL="115978" marR="115978" marT="77319" marB="7731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620404642"/>
                  </a:ext>
                </a:extLst>
              </a:tr>
              <a:tr h="2480982">
                <a:tc>
                  <a:txBody>
                    <a:bodyPr/>
                    <a:lstStyle/>
                    <a:p>
                      <a:pPr fontAlgn="t">
                        <a:buNone/>
                      </a:pPr>
                      <a:r>
                        <a:rPr lang="de-CH" sz="2800" b="0">
                          <a:solidFill>
                            <a:srgbClr val="495354"/>
                          </a:solidFill>
                          <a:effectLst/>
                          <a:latin typeface="PlutoSansMedium"/>
                        </a:rPr>
                        <a:t>Basic functions of the parts of the brain</a:t>
                      </a:r>
                    </a:p>
                  </a:txBody>
                  <a:tcPr marL="115978" marR="115978" marT="77319" marB="7731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800" b="0" dirty="0">
                          <a:solidFill>
                            <a:srgbClr val="495354"/>
                          </a:solidFill>
                          <a:effectLst/>
                          <a:latin typeface="PlutoSansMedium"/>
                        </a:rPr>
                        <a:t>Cerebrum</a:t>
                      </a:r>
                      <a:r>
                        <a:rPr lang="de-CH" sz="2800" dirty="0">
                          <a:solidFill>
                            <a:srgbClr val="495354"/>
                          </a:solidFill>
                          <a:effectLst/>
                        </a:rPr>
                        <a:t>: Higher </a:t>
                      </a:r>
                      <a:r>
                        <a:rPr lang="de-CH" sz="2800" dirty="0" err="1">
                          <a:solidFill>
                            <a:srgbClr val="495354"/>
                          </a:solidFill>
                          <a:effectLst/>
                        </a:rPr>
                        <a:t>bodily</a:t>
                      </a:r>
                      <a:r>
                        <a:rPr lang="de-CH" sz="2800" dirty="0">
                          <a:solidFill>
                            <a:srgbClr val="495354"/>
                          </a:solidFill>
                          <a:effectLst/>
                        </a:rPr>
                        <a:t> </a:t>
                      </a:r>
                      <a:r>
                        <a:rPr lang="de-CH" sz="2800" dirty="0" err="1">
                          <a:solidFill>
                            <a:srgbClr val="495354"/>
                          </a:solidFill>
                          <a:effectLst/>
                        </a:rPr>
                        <a:t>function</a:t>
                      </a:r>
                      <a:r>
                        <a:rPr lang="de-CH" sz="2800" dirty="0">
                          <a:solidFill>
                            <a:srgbClr val="495354"/>
                          </a:solidFill>
                          <a:effectLst/>
                        </a:rPr>
                        <a:t> (</a:t>
                      </a:r>
                      <a:r>
                        <a:rPr lang="de-CH" sz="2800" dirty="0" err="1">
                          <a:solidFill>
                            <a:srgbClr val="495354"/>
                          </a:solidFill>
                          <a:effectLst/>
                        </a:rPr>
                        <a:t>cognition</a:t>
                      </a:r>
                      <a:r>
                        <a:rPr lang="de-CH" sz="2800" dirty="0">
                          <a:solidFill>
                            <a:srgbClr val="495354"/>
                          </a:solidFill>
                          <a:effectLst/>
                        </a:rPr>
                        <a:t>, </a:t>
                      </a:r>
                      <a:r>
                        <a:rPr lang="de-CH" sz="2800" dirty="0" err="1">
                          <a:solidFill>
                            <a:srgbClr val="495354"/>
                          </a:solidFill>
                          <a:effectLst/>
                        </a:rPr>
                        <a:t>emotions</a:t>
                      </a:r>
                      <a:r>
                        <a:rPr lang="de-CH" sz="2800" dirty="0">
                          <a:solidFill>
                            <a:srgbClr val="495354"/>
                          </a:solidFill>
                          <a:effectLst/>
                        </a:rPr>
                        <a:t>, </a:t>
                      </a:r>
                      <a:r>
                        <a:rPr lang="de-CH" sz="2800" dirty="0" err="1">
                          <a:solidFill>
                            <a:srgbClr val="495354"/>
                          </a:solidFill>
                          <a:effectLst/>
                        </a:rPr>
                        <a:t>learning</a:t>
                      </a:r>
                      <a:r>
                        <a:rPr lang="de-CH" sz="2800" dirty="0">
                          <a:solidFill>
                            <a:srgbClr val="495354"/>
                          </a:solidFill>
                          <a:effectLst/>
                        </a:rPr>
                        <a:t>, </a:t>
                      </a:r>
                      <a:r>
                        <a:rPr lang="de-CH" sz="2800" dirty="0" err="1">
                          <a:solidFill>
                            <a:srgbClr val="495354"/>
                          </a:solidFill>
                          <a:effectLst/>
                        </a:rPr>
                        <a:t>voluntary</a:t>
                      </a:r>
                      <a:r>
                        <a:rPr lang="de-CH" sz="2800" dirty="0">
                          <a:solidFill>
                            <a:srgbClr val="495354"/>
                          </a:solidFill>
                          <a:effectLst/>
                        </a:rPr>
                        <a:t> </a:t>
                      </a:r>
                      <a:r>
                        <a:rPr lang="de-CH" sz="2800" dirty="0" err="1">
                          <a:solidFill>
                            <a:srgbClr val="495354"/>
                          </a:solidFill>
                          <a:effectLst/>
                        </a:rPr>
                        <a:t>movements</a:t>
                      </a:r>
                      <a:r>
                        <a:rPr lang="de-CH" sz="2800" dirty="0">
                          <a:solidFill>
                            <a:srgbClr val="495354"/>
                          </a:solidFill>
                          <a:effectLst/>
                        </a:rPr>
                        <a:t>)</a:t>
                      </a:r>
                      <a:br>
                        <a:rPr lang="de-CH" sz="2800" b="0" dirty="0">
                          <a:solidFill>
                            <a:srgbClr val="495354"/>
                          </a:solidFill>
                          <a:effectLst/>
                          <a:latin typeface="PlutoSansMedium"/>
                        </a:rPr>
                      </a:br>
                      <a:r>
                        <a:rPr lang="de-CH" sz="2800" b="0" dirty="0">
                          <a:solidFill>
                            <a:srgbClr val="495354"/>
                          </a:solidFill>
                          <a:effectLst/>
                          <a:latin typeface="PlutoSansMedium"/>
                        </a:rPr>
                        <a:t>Cerebellum</a:t>
                      </a:r>
                      <a:r>
                        <a:rPr lang="de-CH" sz="2800" dirty="0">
                          <a:solidFill>
                            <a:srgbClr val="495354"/>
                          </a:solidFill>
                          <a:effectLst/>
                        </a:rPr>
                        <a:t>: Motor </a:t>
                      </a:r>
                      <a:r>
                        <a:rPr lang="de-CH" sz="2800" dirty="0" err="1">
                          <a:solidFill>
                            <a:srgbClr val="495354"/>
                          </a:solidFill>
                          <a:effectLst/>
                        </a:rPr>
                        <a:t>functions</a:t>
                      </a:r>
                      <a:r>
                        <a:rPr lang="de-CH" sz="2800" dirty="0">
                          <a:solidFill>
                            <a:srgbClr val="495354"/>
                          </a:solidFill>
                          <a:effectLst/>
                        </a:rPr>
                        <a:t> (</a:t>
                      </a:r>
                      <a:r>
                        <a:rPr lang="de-CH" sz="2800" dirty="0" err="1">
                          <a:solidFill>
                            <a:srgbClr val="495354"/>
                          </a:solidFill>
                          <a:effectLst/>
                        </a:rPr>
                        <a:t>balance</a:t>
                      </a:r>
                      <a:r>
                        <a:rPr lang="de-CH" sz="2800" dirty="0">
                          <a:solidFill>
                            <a:srgbClr val="495354"/>
                          </a:solidFill>
                          <a:effectLst/>
                        </a:rPr>
                        <a:t>, </a:t>
                      </a:r>
                      <a:r>
                        <a:rPr lang="de-CH" sz="2800" dirty="0" err="1">
                          <a:solidFill>
                            <a:srgbClr val="495354"/>
                          </a:solidFill>
                          <a:effectLst/>
                        </a:rPr>
                        <a:t>coordination</a:t>
                      </a:r>
                      <a:r>
                        <a:rPr lang="de-CH" sz="2800" dirty="0">
                          <a:solidFill>
                            <a:srgbClr val="495354"/>
                          </a:solidFill>
                          <a:effectLst/>
                        </a:rPr>
                        <a:t>, </a:t>
                      </a:r>
                      <a:r>
                        <a:rPr lang="de-CH" sz="2800" dirty="0" err="1">
                          <a:solidFill>
                            <a:srgbClr val="495354"/>
                          </a:solidFill>
                          <a:effectLst/>
                        </a:rPr>
                        <a:t>speech</a:t>
                      </a:r>
                      <a:r>
                        <a:rPr lang="de-CH" sz="2800" dirty="0">
                          <a:solidFill>
                            <a:srgbClr val="495354"/>
                          </a:solidFill>
                          <a:effectLst/>
                        </a:rPr>
                        <a:t>)</a:t>
                      </a:r>
                      <a:br>
                        <a:rPr lang="de-CH" sz="2800" b="0" dirty="0">
                          <a:solidFill>
                            <a:srgbClr val="495354"/>
                          </a:solidFill>
                          <a:effectLst/>
                          <a:latin typeface="PlutoSansMedium"/>
                        </a:rPr>
                      </a:br>
                      <a:r>
                        <a:rPr lang="de-CH" sz="2800" b="0" dirty="0" err="1">
                          <a:solidFill>
                            <a:srgbClr val="495354"/>
                          </a:solidFill>
                          <a:effectLst/>
                          <a:latin typeface="PlutoSansMedium"/>
                        </a:rPr>
                        <a:t>Brainstem</a:t>
                      </a:r>
                      <a:r>
                        <a:rPr lang="de-CH" sz="2800" dirty="0">
                          <a:solidFill>
                            <a:srgbClr val="495354"/>
                          </a:solidFill>
                          <a:effectLst/>
                        </a:rPr>
                        <a:t>: Lower </a:t>
                      </a:r>
                      <a:r>
                        <a:rPr lang="de-CH" sz="2800" dirty="0" err="1">
                          <a:solidFill>
                            <a:srgbClr val="495354"/>
                          </a:solidFill>
                          <a:effectLst/>
                        </a:rPr>
                        <a:t>bodily</a:t>
                      </a:r>
                      <a:r>
                        <a:rPr lang="de-CH" sz="2800" dirty="0">
                          <a:solidFill>
                            <a:srgbClr val="495354"/>
                          </a:solidFill>
                          <a:effectLst/>
                        </a:rPr>
                        <a:t> </a:t>
                      </a:r>
                      <a:r>
                        <a:rPr lang="de-CH" sz="2800" dirty="0" err="1">
                          <a:solidFill>
                            <a:srgbClr val="495354"/>
                          </a:solidFill>
                          <a:effectLst/>
                        </a:rPr>
                        <a:t>functions</a:t>
                      </a:r>
                      <a:r>
                        <a:rPr lang="de-CH" sz="2800" dirty="0">
                          <a:solidFill>
                            <a:srgbClr val="495354"/>
                          </a:solidFill>
                          <a:effectLst/>
                        </a:rPr>
                        <a:t> (</a:t>
                      </a:r>
                      <a:r>
                        <a:rPr lang="de-CH" sz="2800" dirty="0" err="1">
                          <a:solidFill>
                            <a:srgbClr val="495354"/>
                          </a:solidFill>
                          <a:effectLst/>
                        </a:rPr>
                        <a:t>breathing</a:t>
                      </a:r>
                      <a:r>
                        <a:rPr lang="de-CH" sz="2800" dirty="0">
                          <a:solidFill>
                            <a:srgbClr val="495354"/>
                          </a:solidFill>
                          <a:effectLst/>
                        </a:rPr>
                        <a:t>, </a:t>
                      </a:r>
                      <a:r>
                        <a:rPr lang="de-CH" sz="2800" dirty="0" err="1">
                          <a:solidFill>
                            <a:srgbClr val="495354"/>
                          </a:solidFill>
                          <a:effectLst/>
                        </a:rPr>
                        <a:t>heart</a:t>
                      </a:r>
                      <a:r>
                        <a:rPr lang="de-CH" sz="2800" dirty="0">
                          <a:solidFill>
                            <a:srgbClr val="495354"/>
                          </a:solidFill>
                          <a:effectLst/>
                        </a:rPr>
                        <a:t> rate)</a:t>
                      </a:r>
                    </a:p>
                  </a:txBody>
                  <a:tcPr marL="115978" marR="115978" marT="77319" marB="77319">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618729392"/>
                  </a:ext>
                </a:extLst>
              </a:tr>
            </a:tbl>
          </a:graphicData>
        </a:graphic>
      </p:graphicFrame>
    </p:spTree>
    <p:extLst>
      <p:ext uri="{BB962C8B-B14F-4D97-AF65-F5344CB8AC3E}">
        <p14:creationId xmlns:p14="http://schemas.microsoft.com/office/powerpoint/2010/main" val="1024300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6DF3D4-C643-7EF8-6F66-BB031A17F21A}"/>
              </a:ext>
            </a:extLst>
          </p:cNvPr>
          <p:cNvSpPr>
            <a:spLocks noGrp="1"/>
          </p:cNvSpPr>
          <p:nvPr>
            <p:ph type="title"/>
          </p:nvPr>
        </p:nvSpPr>
        <p:spPr>
          <a:xfrm>
            <a:off x="7174522" y="106680"/>
            <a:ext cx="4712677" cy="1218028"/>
          </a:xfrm>
        </p:spPr>
        <p:txBody>
          <a:bodyPr>
            <a:normAutofit/>
          </a:bodyPr>
          <a:lstStyle/>
          <a:p>
            <a:r>
              <a:rPr lang="de-CH" sz="3200" b="1" dirty="0" err="1">
                <a:solidFill>
                  <a:schemeClr val="accent6">
                    <a:lumMod val="50000"/>
                  </a:schemeClr>
                </a:solidFill>
              </a:rPr>
              <a:t>Olfactory</a:t>
            </a:r>
            <a:r>
              <a:rPr lang="de-CH" sz="3200" b="1" dirty="0">
                <a:solidFill>
                  <a:schemeClr val="accent6">
                    <a:lumMod val="50000"/>
                  </a:schemeClr>
                </a:solidFill>
              </a:rPr>
              <a:t> </a:t>
            </a:r>
            <a:r>
              <a:rPr lang="de-CH" sz="3200" b="1" dirty="0" err="1">
                <a:solidFill>
                  <a:schemeClr val="accent6">
                    <a:lumMod val="50000"/>
                  </a:schemeClr>
                </a:solidFill>
              </a:rPr>
              <a:t>organ</a:t>
            </a:r>
            <a:r>
              <a:rPr lang="de-CH" sz="3200" b="1" dirty="0">
                <a:solidFill>
                  <a:schemeClr val="accent6">
                    <a:lumMod val="50000"/>
                  </a:schemeClr>
                </a:solidFill>
              </a:rPr>
              <a:t> and </a:t>
            </a:r>
            <a:r>
              <a:rPr lang="de-CH" sz="3200" b="1" dirty="0" err="1">
                <a:solidFill>
                  <a:schemeClr val="accent6">
                    <a:lumMod val="50000"/>
                  </a:schemeClr>
                </a:solidFill>
              </a:rPr>
              <a:t>bulb</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8584F2A6-B2A2-59F4-86BF-008F8E97A2B8}"/>
              </a:ext>
            </a:extLst>
          </p:cNvPr>
          <p:cNvSpPr>
            <a:spLocks noGrp="1"/>
          </p:cNvSpPr>
          <p:nvPr>
            <p:ph idx="1"/>
          </p:nvPr>
        </p:nvSpPr>
        <p:spPr>
          <a:xfrm>
            <a:off x="304801" y="106680"/>
            <a:ext cx="6740767" cy="6408420"/>
          </a:xfrm>
        </p:spPr>
        <p:txBody>
          <a:bodyPr>
            <a:noAutofit/>
          </a:bodyPr>
          <a:lstStyle/>
          <a:p>
            <a:pPr algn="just"/>
            <a:r>
              <a:rPr lang="de-CH" sz="1600" b="1" dirty="0" err="1">
                <a:solidFill>
                  <a:schemeClr val="accent6">
                    <a:lumMod val="50000"/>
                  </a:schemeClr>
                </a:solidFill>
              </a:rPr>
              <a:t>Section</a:t>
            </a:r>
            <a:r>
              <a:rPr lang="de-CH" sz="1600" b="1" dirty="0">
                <a:solidFill>
                  <a:schemeClr val="accent6">
                    <a:lumMod val="50000"/>
                  </a:schemeClr>
                </a:solidFill>
              </a:rPr>
              <a:t> </a:t>
            </a:r>
            <a:r>
              <a:rPr lang="de-CH" sz="1600" b="1" dirty="0" err="1">
                <a:solidFill>
                  <a:schemeClr val="accent6">
                    <a:lumMod val="50000"/>
                  </a:schemeClr>
                </a:solidFill>
              </a:rPr>
              <a:t>of</a:t>
            </a:r>
            <a:r>
              <a:rPr lang="de-CH" sz="1600" b="1" dirty="0">
                <a:solidFill>
                  <a:schemeClr val="accent6">
                    <a:lumMod val="50000"/>
                  </a:schemeClr>
                </a:solidFill>
              </a:rPr>
              <a:t> nasal </a:t>
            </a:r>
            <a:r>
              <a:rPr lang="de-CH" sz="1600" b="1" dirty="0" err="1">
                <a:solidFill>
                  <a:schemeClr val="accent6">
                    <a:lumMod val="50000"/>
                  </a:schemeClr>
                </a:solidFill>
              </a:rPr>
              <a:t>mucosa</a:t>
            </a:r>
            <a:r>
              <a:rPr lang="de-CH" sz="1600" b="1" dirty="0">
                <a:solidFill>
                  <a:schemeClr val="accent6">
                    <a:lumMod val="50000"/>
                  </a:schemeClr>
                </a:solidFill>
              </a:rPr>
              <a:t> and </a:t>
            </a:r>
            <a:r>
              <a:rPr lang="de-CH" sz="1600" b="1" dirty="0" err="1">
                <a:solidFill>
                  <a:schemeClr val="accent6">
                    <a:lumMod val="50000"/>
                  </a:schemeClr>
                </a:solidFill>
              </a:rPr>
              <a:t>cribriform</a:t>
            </a:r>
            <a:r>
              <a:rPr lang="de-CH" sz="1600" b="1" dirty="0">
                <a:solidFill>
                  <a:schemeClr val="accent6">
                    <a:lumMod val="50000"/>
                  </a:schemeClr>
                </a:solidFill>
              </a:rPr>
              <a:t> </a:t>
            </a:r>
            <a:r>
              <a:rPr lang="de-CH" sz="1600" b="1" dirty="0" err="1">
                <a:solidFill>
                  <a:schemeClr val="accent6">
                    <a:lumMod val="50000"/>
                  </a:schemeClr>
                </a:solidFill>
              </a:rPr>
              <a:t>plate</a:t>
            </a:r>
            <a:r>
              <a:rPr lang="de-CH" sz="1600" b="1" dirty="0">
                <a:solidFill>
                  <a:schemeClr val="accent6">
                    <a:lumMod val="50000"/>
                  </a:schemeClr>
                </a:solidFill>
              </a:rPr>
              <a:t>, </a:t>
            </a:r>
            <a:r>
              <a:rPr lang="de-CH" sz="1600" dirty="0" err="1"/>
              <a:t>with</a:t>
            </a:r>
            <a:r>
              <a:rPr lang="de-CH" sz="1600" dirty="0"/>
              <a:t> a </a:t>
            </a:r>
            <a:r>
              <a:rPr lang="de-CH" sz="1600" dirty="0" err="1"/>
              <a:t>microscopic</a:t>
            </a:r>
            <a:r>
              <a:rPr lang="de-CH" sz="1600" dirty="0"/>
              <a:t> </a:t>
            </a:r>
            <a:r>
              <a:rPr lang="de-CH" sz="1600" dirty="0" err="1"/>
              <a:t>view</a:t>
            </a:r>
            <a:r>
              <a:rPr lang="de-CH" sz="1600" dirty="0"/>
              <a:t> </a:t>
            </a:r>
            <a:r>
              <a:rPr lang="de-CH" sz="1600" dirty="0" err="1"/>
              <a:t>of</a:t>
            </a:r>
            <a:r>
              <a:rPr lang="de-CH" sz="1600" dirty="0"/>
              <a:t> </a:t>
            </a:r>
            <a:r>
              <a:rPr lang="de-CH" sz="1600" dirty="0" err="1"/>
              <a:t>the</a:t>
            </a:r>
            <a:r>
              <a:rPr lang="de-CH" sz="1600" dirty="0"/>
              <a:t> </a:t>
            </a:r>
            <a:r>
              <a:rPr lang="de-CH" sz="1600" dirty="0" err="1"/>
              <a:t>olfactory</a:t>
            </a:r>
            <a:r>
              <a:rPr lang="de-CH" sz="1600" dirty="0"/>
              <a:t> </a:t>
            </a:r>
            <a:r>
              <a:rPr lang="de-CH" sz="1600" dirty="0" err="1"/>
              <a:t>organ</a:t>
            </a:r>
            <a:r>
              <a:rPr lang="de-CH" sz="1600" dirty="0"/>
              <a:t> (</a:t>
            </a:r>
            <a:r>
              <a:rPr lang="de-CH" sz="1600" dirty="0" err="1"/>
              <a:t>olfactory</a:t>
            </a:r>
            <a:r>
              <a:rPr lang="de-CH" sz="1600" dirty="0"/>
              <a:t> </a:t>
            </a:r>
            <a:r>
              <a:rPr lang="de-CH" sz="1600" dirty="0" err="1"/>
              <a:t>part</a:t>
            </a:r>
            <a:r>
              <a:rPr lang="de-CH" sz="1600" dirty="0"/>
              <a:t> </a:t>
            </a:r>
            <a:r>
              <a:rPr lang="de-CH" sz="1600" dirty="0" err="1"/>
              <a:t>of</a:t>
            </a:r>
            <a:r>
              <a:rPr lang="de-CH" sz="1600" dirty="0"/>
              <a:t> nasal </a:t>
            </a:r>
            <a:r>
              <a:rPr lang="de-CH" sz="1600" dirty="0" err="1"/>
              <a:t>mucosa</a:t>
            </a:r>
            <a:r>
              <a:rPr lang="de-CH" sz="1600" dirty="0"/>
              <a:t>) and </a:t>
            </a:r>
            <a:r>
              <a:rPr lang="de-CH" sz="1600" dirty="0" err="1"/>
              <a:t>neural</a:t>
            </a:r>
            <a:r>
              <a:rPr lang="de-CH" sz="1600" dirty="0"/>
              <a:t> </a:t>
            </a:r>
            <a:r>
              <a:rPr lang="de-CH" sz="1600" dirty="0" err="1"/>
              <a:t>pathways</a:t>
            </a:r>
            <a:r>
              <a:rPr lang="de-CH" sz="1600" dirty="0"/>
              <a:t> </a:t>
            </a:r>
            <a:r>
              <a:rPr lang="de-CH" sz="1600" dirty="0" err="1"/>
              <a:t>of</a:t>
            </a:r>
            <a:r>
              <a:rPr lang="de-CH" sz="1600" dirty="0"/>
              <a:t> </a:t>
            </a:r>
            <a:r>
              <a:rPr lang="de-CH" sz="1600" dirty="0" err="1"/>
              <a:t>the</a:t>
            </a:r>
            <a:r>
              <a:rPr lang="de-CH" sz="1600" dirty="0"/>
              <a:t> </a:t>
            </a:r>
            <a:r>
              <a:rPr lang="de-CH" sz="1600" dirty="0" err="1"/>
              <a:t>olfactory</a:t>
            </a:r>
            <a:r>
              <a:rPr lang="de-CH" sz="1600" dirty="0"/>
              <a:t> </a:t>
            </a:r>
            <a:r>
              <a:rPr lang="de-CH" sz="1600" dirty="0" err="1"/>
              <a:t>bulb</a:t>
            </a:r>
            <a:r>
              <a:rPr lang="de-CH" sz="1600" dirty="0"/>
              <a:t>. </a:t>
            </a:r>
          </a:p>
          <a:p>
            <a:pPr algn="just"/>
            <a:r>
              <a:rPr lang="de-CH" sz="1600" dirty="0"/>
              <a:t>The </a:t>
            </a:r>
            <a:r>
              <a:rPr lang="de-CH" sz="1600" dirty="0" err="1"/>
              <a:t>olfactory</a:t>
            </a:r>
            <a:r>
              <a:rPr lang="de-CH" sz="1600" dirty="0"/>
              <a:t> </a:t>
            </a:r>
            <a:r>
              <a:rPr lang="de-CH" sz="1600" dirty="0" err="1"/>
              <a:t>epithelium</a:t>
            </a:r>
            <a:r>
              <a:rPr lang="de-CH" sz="1600" dirty="0"/>
              <a:t> </a:t>
            </a:r>
            <a:r>
              <a:rPr lang="de-CH" sz="1600" dirty="0" err="1"/>
              <a:t>contains</a:t>
            </a:r>
            <a:r>
              <a:rPr lang="de-CH" sz="1600" dirty="0"/>
              <a:t> </a:t>
            </a:r>
            <a:r>
              <a:rPr lang="de-CH" sz="1600" dirty="0" err="1"/>
              <a:t>olfactory</a:t>
            </a:r>
            <a:r>
              <a:rPr lang="de-CH" sz="1600" dirty="0"/>
              <a:t> </a:t>
            </a:r>
            <a:r>
              <a:rPr lang="de-CH" sz="1600" dirty="0" err="1"/>
              <a:t>sensory</a:t>
            </a:r>
            <a:r>
              <a:rPr lang="de-CH" sz="1600" dirty="0"/>
              <a:t> </a:t>
            </a:r>
            <a:r>
              <a:rPr lang="de-CH" sz="1600" dirty="0" err="1"/>
              <a:t>neurons</a:t>
            </a:r>
            <a:r>
              <a:rPr lang="de-CH" sz="1600" dirty="0"/>
              <a:t> (</a:t>
            </a:r>
            <a:r>
              <a:rPr lang="de-CH" sz="1600" dirty="0" err="1"/>
              <a:t>olfactory</a:t>
            </a:r>
            <a:r>
              <a:rPr lang="de-CH" sz="1600" dirty="0"/>
              <a:t> </a:t>
            </a:r>
            <a:r>
              <a:rPr lang="de-CH" sz="1600" dirty="0" err="1"/>
              <a:t>receptor</a:t>
            </a:r>
            <a:r>
              <a:rPr lang="de-CH" sz="1600" dirty="0"/>
              <a:t> </a:t>
            </a:r>
            <a:r>
              <a:rPr lang="de-CH" sz="1600" dirty="0" err="1"/>
              <a:t>cells</a:t>
            </a:r>
            <a:r>
              <a:rPr lang="de-CH" sz="1600" dirty="0"/>
              <a:t>) </a:t>
            </a:r>
            <a:r>
              <a:rPr lang="de-CH" sz="1600" dirty="0" err="1"/>
              <a:t>that</a:t>
            </a:r>
            <a:r>
              <a:rPr lang="de-CH" sz="1600" dirty="0"/>
              <a:t> </a:t>
            </a:r>
            <a:r>
              <a:rPr lang="de-CH" sz="1600" dirty="0" err="1"/>
              <a:t>are</a:t>
            </a:r>
            <a:r>
              <a:rPr lang="de-CH" sz="1600" dirty="0"/>
              <a:t> </a:t>
            </a:r>
            <a:r>
              <a:rPr lang="de-CH" sz="1600" dirty="0" err="1"/>
              <a:t>wedged</a:t>
            </a:r>
            <a:r>
              <a:rPr lang="de-CH" sz="1600" dirty="0"/>
              <a:t> </a:t>
            </a:r>
            <a:r>
              <a:rPr lang="de-CH" sz="1600" dirty="0" err="1"/>
              <a:t>between</a:t>
            </a:r>
            <a:r>
              <a:rPr lang="de-CH" sz="1600" dirty="0"/>
              <a:t> </a:t>
            </a:r>
            <a:r>
              <a:rPr lang="de-CH" sz="1600" dirty="0" err="1"/>
              <a:t>supporting</a:t>
            </a:r>
            <a:r>
              <a:rPr lang="de-CH" sz="1600" dirty="0"/>
              <a:t> and basal epithelial </a:t>
            </a:r>
            <a:r>
              <a:rPr lang="de-CH" sz="1600" dirty="0" err="1"/>
              <a:t>cells</a:t>
            </a:r>
            <a:r>
              <a:rPr lang="de-CH" sz="1600" dirty="0"/>
              <a:t>. </a:t>
            </a:r>
          </a:p>
          <a:p>
            <a:pPr algn="just"/>
            <a:r>
              <a:rPr lang="de-CH" sz="1600" dirty="0"/>
              <a:t>The </a:t>
            </a:r>
            <a:r>
              <a:rPr lang="de-CH" sz="1600" dirty="0" err="1"/>
              <a:t>peripheral</a:t>
            </a:r>
            <a:r>
              <a:rPr lang="de-CH" sz="1600" dirty="0"/>
              <a:t> </a:t>
            </a:r>
            <a:r>
              <a:rPr lang="de-CH" sz="1600" dirty="0" err="1"/>
              <a:t>processes</a:t>
            </a:r>
            <a:r>
              <a:rPr lang="de-CH" sz="1600" dirty="0"/>
              <a:t> (</a:t>
            </a:r>
            <a:r>
              <a:rPr lang="de-CH" sz="1600" dirty="0" err="1"/>
              <a:t>dendrites</a:t>
            </a:r>
            <a:r>
              <a:rPr lang="de-CH" sz="1600" dirty="0"/>
              <a:t>) </a:t>
            </a:r>
            <a:r>
              <a:rPr lang="de-CH" sz="1600" dirty="0" err="1"/>
              <a:t>of</a:t>
            </a:r>
            <a:r>
              <a:rPr lang="de-CH" sz="1600" dirty="0"/>
              <a:t> </a:t>
            </a:r>
            <a:r>
              <a:rPr lang="de-CH" sz="1600" dirty="0" err="1"/>
              <a:t>each</a:t>
            </a:r>
            <a:r>
              <a:rPr lang="de-CH" sz="1600" dirty="0"/>
              <a:t> </a:t>
            </a:r>
            <a:r>
              <a:rPr lang="de-CH" sz="1600" dirty="0" err="1"/>
              <a:t>neuron</a:t>
            </a:r>
            <a:r>
              <a:rPr lang="de-CH" sz="1600" dirty="0"/>
              <a:t> </a:t>
            </a:r>
            <a:r>
              <a:rPr lang="de-CH" sz="1600" dirty="0" err="1"/>
              <a:t>bears</a:t>
            </a:r>
            <a:r>
              <a:rPr lang="de-CH" sz="1600" dirty="0"/>
              <a:t> </a:t>
            </a:r>
            <a:r>
              <a:rPr lang="de-CH" sz="1600" dirty="0" err="1"/>
              <a:t>dendritic</a:t>
            </a:r>
            <a:r>
              <a:rPr lang="de-CH" sz="1600" dirty="0"/>
              <a:t> </a:t>
            </a:r>
            <a:r>
              <a:rPr lang="de-CH" sz="1600" dirty="0" err="1"/>
              <a:t>bulbs</a:t>
            </a:r>
            <a:r>
              <a:rPr lang="de-CH" sz="1600" dirty="0"/>
              <a:t> (</a:t>
            </a:r>
            <a:r>
              <a:rPr lang="de-CH" sz="1600" dirty="0" err="1"/>
              <a:t>sometimes</a:t>
            </a:r>
            <a:r>
              <a:rPr lang="de-CH" sz="1600" dirty="0"/>
              <a:t> </a:t>
            </a:r>
            <a:r>
              <a:rPr lang="de-CH" sz="1600" dirty="0" err="1"/>
              <a:t>known</a:t>
            </a:r>
            <a:r>
              <a:rPr lang="de-CH" sz="1600" dirty="0"/>
              <a:t> </a:t>
            </a:r>
            <a:r>
              <a:rPr lang="de-CH" sz="1600" dirty="0" err="1"/>
              <a:t>as</a:t>
            </a:r>
            <a:r>
              <a:rPr lang="de-CH" sz="1600" dirty="0"/>
              <a:t> </a:t>
            </a:r>
            <a:r>
              <a:rPr lang="de-CH" sz="1600" dirty="0" err="1"/>
              <a:t>olfactory</a:t>
            </a:r>
            <a:r>
              <a:rPr lang="de-CH" sz="1600" dirty="0"/>
              <a:t> </a:t>
            </a:r>
            <a:r>
              <a:rPr lang="de-CH" sz="1600" dirty="0" err="1"/>
              <a:t>vesicles</a:t>
            </a:r>
            <a:r>
              <a:rPr lang="de-CH" sz="1600" dirty="0"/>
              <a:t>), </a:t>
            </a:r>
            <a:r>
              <a:rPr lang="de-CH" sz="1600" dirty="0" err="1"/>
              <a:t>with</a:t>
            </a:r>
            <a:r>
              <a:rPr lang="de-CH" sz="1600" dirty="0"/>
              <a:t> </a:t>
            </a:r>
            <a:r>
              <a:rPr lang="de-CH" sz="1600" dirty="0" err="1"/>
              <a:t>cilia</a:t>
            </a:r>
            <a:r>
              <a:rPr lang="de-CH" sz="1600" dirty="0"/>
              <a:t> </a:t>
            </a:r>
            <a:r>
              <a:rPr lang="de-CH" sz="1600" dirty="0" err="1"/>
              <a:t>protruding</a:t>
            </a:r>
            <a:r>
              <a:rPr lang="de-CH" sz="1600" dirty="0"/>
              <a:t> </a:t>
            </a:r>
            <a:r>
              <a:rPr lang="de-CH" sz="1600" dirty="0" err="1"/>
              <a:t>above</a:t>
            </a:r>
            <a:r>
              <a:rPr lang="de-CH" sz="1600" dirty="0"/>
              <a:t> </a:t>
            </a:r>
            <a:r>
              <a:rPr lang="de-CH" sz="1600" dirty="0" err="1"/>
              <a:t>the</a:t>
            </a:r>
            <a:r>
              <a:rPr lang="de-CH" sz="1600" dirty="0"/>
              <a:t> epithelial </a:t>
            </a:r>
            <a:r>
              <a:rPr lang="de-CH" sz="1600" dirty="0" err="1"/>
              <a:t>surface</a:t>
            </a:r>
            <a:r>
              <a:rPr lang="de-CH" sz="1600" dirty="0"/>
              <a:t> </a:t>
            </a:r>
            <a:r>
              <a:rPr lang="de-CH" sz="1600" dirty="0" err="1"/>
              <a:t>which</a:t>
            </a:r>
            <a:r>
              <a:rPr lang="de-CH" sz="1600" dirty="0"/>
              <a:t> </a:t>
            </a:r>
            <a:r>
              <a:rPr lang="de-CH" sz="1600" dirty="0" err="1"/>
              <a:t>react</a:t>
            </a:r>
            <a:r>
              <a:rPr lang="de-CH" sz="1600" dirty="0"/>
              <a:t> </a:t>
            </a:r>
            <a:r>
              <a:rPr lang="de-CH" sz="1600" dirty="0" err="1"/>
              <a:t>to</a:t>
            </a:r>
            <a:r>
              <a:rPr lang="de-CH" sz="1600" dirty="0"/>
              <a:t> </a:t>
            </a:r>
            <a:r>
              <a:rPr lang="de-CH" sz="1600" dirty="0" err="1"/>
              <a:t>odiferous</a:t>
            </a:r>
            <a:r>
              <a:rPr lang="de-CH" sz="1600" dirty="0"/>
              <a:t> </a:t>
            </a:r>
            <a:r>
              <a:rPr lang="de-CH" sz="1600" dirty="0" err="1"/>
              <a:t>stimuli</a:t>
            </a:r>
            <a:r>
              <a:rPr lang="de-CH" sz="1600" dirty="0"/>
              <a:t> </a:t>
            </a:r>
            <a:r>
              <a:rPr lang="de-CH" sz="1600" dirty="0" err="1"/>
              <a:t>dissolved</a:t>
            </a:r>
            <a:r>
              <a:rPr lang="de-CH" sz="1600" dirty="0"/>
              <a:t> </a:t>
            </a:r>
            <a:r>
              <a:rPr lang="de-CH" sz="1600" dirty="0" err="1"/>
              <a:t>with</a:t>
            </a:r>
            <a:r>
              <a:rPr lang="de-CH" sz="1600" dirty="0"/>
              <a:t> </a:t>
            </a:r>
            <a:r>
              <a:rPr lang="de-CH" sz="1600" dirty="0" err="1"/>
              <a:t>the</a:t>
            </a:r>
            <a:r>
              <a:rPr lang="de-CH" sz="1600" dirty="0"/>
              <a:t> nasal </a:t>
            </a:r>
            <a:r>
              <a:rPr lang="de-CH" sz="1600" dirty="0" err="1"/>
              <a:t>mucus</a:t>
            </a:r>
            <a:r>
              <a:rPr lang="de-CH" sz="1600" dirty="0"/>
              <a:t>. </a:t>
            </a:r>
          </a:p>
          <a:p>
            <a:pPr algn="just"/>
            <a:r>
              <a:rPr lang="de-CH" sz="1600" dirty="0"/>
              <a:t>The </a:t>
            </a:r>
            <a:r>
              <a:rPr lang="de-CH" sz="1600" dirty="0" err="1"/>
              <a:t>central</a:t>
            </a:r>
            <a:r>
              <a:rPr lang="de-CH" sz="1600" dirty="0"/>
              <a:t> </a:t>
            </a:r>
            <a:r>
              <a:rPr lang="de-CH" sz="1600" dirty="0" err="1"/>
              <a:t>processes</a:t>
            </a:r>
            <a:r>
              <a:rPr lang="de-CH" sz="1600" dirty="0"/>
              <a:t> (</a:t>
            </a:r>
            <a:r>
              <a:rPr lang="de-CH" sz="1600" dirty="0" err="1"/>
              <a:t>axons</a:t>
            </a:r>
            <a:r>
              <a:rPr lang="de-CH" sz="1600" dirty="0"/>
              <a:t>) </a:t>
            </a:r>
            <a:r>
              <a:rPr lang="de-CH" sz="1600" dirty="0" err="1"/>
              <a:t>of</a:t>
            </a:r>
            <a:r>
              <a:rPr lang="de-CH" sz="1600" dirty="0"/>
              <a:t> </a:t>
            </a:r>
            <a:r>
              <a:rPr lang="de-CH" sz="1600" dirty="0" err="1"/>
              <a:t>each</a:t>
            </a:r>
            <a:r>
              <a:rPr lang="de-CH" sz="1600" dirty="0"/>
              <a:t> </a:t>
            </a:r>
            <a:r>
              <a:rPr lang="de-CH" sz="1600" dirty="0" err="1"/>
              <a:t>olfactory</a:t>
            </a:r>
            <a:r>
              <a:rPr lang="de-CH" sz="1600" dirty="0"/>
              <a:t> </a:t>
            </a:r>
            <a:r>
              <a:rPr lang="de-CH" sz="1600" dirty="0" err="1"/>
              <a:t>neuron</a:t>
            </a:r>
            <a:r>
              <a:rPr lang="de-CH" sz="1600" dirty="0"/>
              <a:t> </a:t>
            </a:r>
            <a:r>
              <a:rPr lang="de-CH" sz="1600" dirty="0" err="1"/>
              <a:t>collect</a:t>
            </a:r>
            <a:r>
              <a:rPr lang="de-CH" sz="1600" dirty="0"/>
              <a:t> </a:t>
            </a:r>
            <a:r>
              <a:rPr lang="de-CH" sz="1600" dirty="0" err="1"/>
              <a:t>into</a:t>
            </a:r>
            <a:r>
              <a:rPr lang="de-CH" sz="1600" dirty="0"/>
              <a:t> </a:t>
            </a:r>
            <a:r>
              <a:rPr lang="de-CH" sz="1600" dirty="0" err="1"/>
              <a:t>olfactory</a:t>
            </a:r>
            <a:r>
              <a:rPr lang="de-CH" sz="1600" dirty="0"/>
              <a:t> </a:t>
            </a:r>
            <a:r>
              <a:rPr lang="de-CH" sz="1600" dirty="0" err="1"/>
              <a:t>fiber</a:t>
            </a:r>
            <a:r>
              <a:rPr lang="de-CH" sz="1600" dirty="0"/>
              <a:t> </a:t>
            </a:r>
            <a:r>
              <a:rPr lang="de-CH" sz="1600" dirty="0" err="1"/>
              <a:t>bundles</a:t>
            </a:r>
            <a:r>
              <a:rPr lang="de-CH" sz="1600" dirty="0"/>
              <a:t> (</a:t>
            </a:r>
            <a:r>
              <a:rPr lang="de-CH" sz="1600" dirty="0" err="1"/>
              <a:t>a.k.a</a:t>
            </a:r>
            <a:r>
              <a:rPr lang="de-CH" sz="1600" dirty="0"/>
              <a:t>. </a:t>
            </a:r>
            <a:r>
              <a:rPr lang="de-CH" sz="1600" dirty="0" err="1"/>
              <a:t>olfactory</a:t>
            </a:r>
            <a:r>
              <a:rPr lang="de-CH" sz="1600" dirty="0"/>
              <a:t> </a:t>
            </a:r>
            <a:r>
              <a:rPr lang="de-CH" sz="1600" dirty="0" err="1"/>
              <a:t>nerves</a:t>
            </a:r>
            <a:r>
              <a:rPr lang="de-CH" sz="1600" dirty="0"/>
              <a:t> proper) </a:t>
            </a:r>
            <a:r>
              <a:rPr lang="de-CH" sz="1600" dirty="0" err="1"/>
              <a:t>that</a:t>
            </a:r>
            <a:r>
              <a:rPr lang="de-CH" sz="1600" dirty="0"/>
              <a:t> pass </a:t>
            </a:r>
            <a:r>
              <a:rPr lang="de-CH" sz="1600" dirty="0" err="1"/>
              <a:t>through</a:t>
            </a:r>
            <a:r>
              <a:rPr lang="de-CH" sz="1600" dirty="0"/>
              <a:t> </a:t>
            </a:r>
            <a:r>
              <a:rPr lang="de-CH" sz="1600" dirty="0" err="1"/>
              <a:t>the</a:t>
            </a:r>
            <a:r>
              <a:rPr lang="de-CH" sz="1600" dirty="0"/>
              <a:t> </a:t>
            </a:r>
            <a:r>
              <a:rPr lang="de-CH" sz="1600" dirty="0" err="1"/>
              <a:t>cribriform</a:t>
            </a:r>
            <a:r>
              <a:rPr lang="de-CH" sz="1600" dirty="0"/>
              <a:t> </a:t>
            </a:r>
            <a:r>
              <a:rPr lang="de-CH" sz="1600" dirty="0" err="1"/>
              <a:t>plate</a:t>
            </a:r>
            <a:r>
              <a:rPr lang="de-CH" sz="1600" dirty="0"/>
              <a:t> and </a:t>
            </a:r>
            <a:r>
              <a:rPr lang="de-CH" sz="1600" dirty="0" err="1"/>
              <a:t>project</a:t>
            </a:r>
            <a:r>
              <a:rPr lang="de-CH" sz="1600" dirty="0"/>
              <a:t> </a:t>
            </a:r>
            <a:r>
              <a:rPr lang="de-CH" sz="1600" dirty="0" err="1"/>
              <a:t>into</a:t>
            </a:r>
            <a:r>
              <a:rPr lang="de-CH" sz="1600" dirty="0"/>
              <a:t> </a:t>
            </a:r>
            <a:r>
              <a:rPr lang="de-CH" sz="1600" dirty="0" err="1"/>
              <a:t>the</a:t>
            </a:r>
            <a:r>
              <a:rPr lang="de-CH" sz="1600" dirty="0"/>
              <a:t> </a:t>
            </a:r>
            <a:r>
              <a:rPr lang="de-CH" sz="1600" dirty="0" err="1"/>
              <a:t>olfactory</a:t>
            </a:r>
            <a:r>
              <a:rPr lang="de-CH" sz="1600" dirty="0"/>
              <a:t> </a:t>
            </a:r>
            <a:r>
              <a:rPr lang="de-CH" sz="1600" dirty="0" err="1"/>
              <a:t>bulb</a:t>
            </a:r>
            <a:r>
              <a:rPr lang="de-CH" sz="1600" dirty="0"/>
              <a:t>. </a:t>
            </a:r>
          </a:p>
          <a:p>
            <a:pPr algn="just"/>
            <a:r>
              <a:rPr lang="de-CH" sz="1600" dirty="0"/>
              <a:t>Underlying </a:t>
            </a:r>
            <a:r>
              <a:rPr lang="de-CH" sz="1600" dirty="0" err="1"/>
              <a:t>the</a:t>
            </a:r>
            <a:r>
              <a:rPr lang="de-CH" sz="1600" dirty="0"/>
              <a:t> </a:t>
            </a:r>
            <a:r>
              <a:rPr lang="de-CH" sz="1600" dirty="0" err="1"/>
              <a:t>olfactory</a:t>
            </a:r>
            <a:r>
              <a:rPr lang="de-CH" sz="1600" dirty="0"/>
              <a:t> </a:t>
            </a:r>
            <a:r>
              <a:rPr lang="de-CH" sz="1600" dirty="0" err="1"/>
              <a:t>epithelium</a:t>
            </a:r>
            <a:r>
              <a:rPr lang="de-CH" sz="1600" dirty="0"/>
              <a:t> </a:t>
            </a:r>
            <a:r>
              <a:rPr lang="de-CH" sz="1600" dirty="0" err="1"/>
              <a:t>is</a:t>
            </a:r>
            <a:r>
              <a:rPr lang="de-CH" sz="1600" dirty="0"/>
              <a:t> </a:t>
            </a:r>
            <a:r>
              <a:rPr lang="de-CH" sz="1600" dirty="0" err="1"/>
              <a:t>the</a:t>
            </a:r>
            <a:r>
              <a:rPr lang="de-CH" sz="1600" dirty="0"/>
              <a:t> </a:t>
            </a:r>
            <a:r>
              <a:rPr lang="de-CH" sz="1600" dirty="0" err="1"/>
              <a:t>lamina</a:t>
            </a:r>
            <a:r>
              <a:rPr lang="de-CH" sz="1600" dirty="0"/>
              <a:t> propria </a:t>
            </a:r>
            <a:r>
              <a:rPr lang="de-CH" sz="1600" dirty="0" err="1"/>
              <a:t>which</a:t>
            </a:r>
            <a:r>
              <a:rPr lang="de-CH" sz="1600" dirty="0"/>
              <a:t> </a:t>
            </a:r>
            <a:r>
              <a:rPr lang="de-CH" sz="1600" dirty="0" err="1"/>
              <a:t>contains</a:t>
            </a:r>
            <a:r>
              <a:rPr lang="de-CH" sz="1600" dirty="0"/>
              <a:t> </a:t>
            </a:r>
            <a:r>
              <a:rPr lang="de-CH" sz="1600" dirty="0" err="1"/>
              <a:t>olfactory</a:t>
            </a:r>
            <a:r>
              <a:rPr lang="de-CH" sz="1600" dirty="0"/>
              <a:t> </a:t>
            </a:r>
            <a:r>
              <a:rPr lang="de-CH" sz="1600" dirty="0" err="1"/>
              <a:t>glands</a:t>
            </a:r>
            <a:r>
              <a:rPr lang="de-CH" sz="1600" dirty="0"/>
              <a:t> (</a:t>
            </a:r>
            <a:r>
              <a:rPr lang="de-CH" sz="1600" dirty="0" err="1"/>
              <a:t>of</a:t>
            </a:r>
            <a:r>
              <a:rPr lang="de-CH" sz="1600" dirty="0"/>
              <a:t> Bowman) </a:t>
            </a:r>
            <a:r>
              <a:rPr lang="de-CH" sz="1600" dirty="0" err="1"/>
              <a:t>that</a:t>
            </a:r>
            <a:r>
              <a:rPr lang="de-CH" sz="1600" dirty="0"/>
              <a:t> span </a:t>
            </a:r>
            <a:r>
              <a:rPr lang="de-CH" sz="1600" dirty="0" err="1"/>
              <a:t>the</a:t>
            </a:r>
            <a:r>
              <a:rPr lang="de-CH" sz="1600" dirty="0"/>
              <a:t> </a:t>
            </a:r>
            <a:r>
              <a:rPr lang="de-CH" sz="1600" dirty="0" err="1"/>
              <a:t>olfactory</a:t>
            </a:r>
            <a:r>
              <a:rPr lang="de-CH" sz="1600" dirty="0"/>
              <a:t> </a:t>
            </a:r>
            <a:r>
              <a:rPr lang="de-CH" sz="1600" dirty="0" err="1"/>
              <a:t>epithelium</a:t>
            </a:r>
            <a:r>
              <a:rPr lang="de-CH" sz="1600" dirty="0"/>
              <a:t> and </a:t>
            </a:r>
            <a:r>
              <a:rPr lang="de-CH" sz="1600" dirty="0" err="1"/>
              <a:t>secrete</a:t>
            </a:r>
            <a:r>
              <a:rPr lang="de-CH" sz="1600" dirty="0"/>
              <a:t> </a:t>
            </a:r>
            <a:r>
              <a:rPr lang="de-CH" sz="1600" dirty="0" err="1"/>
              <a:t>mucus</a:t>
            </a:r>
            <a:r>
              <a:rPr lang="de-CH" sz="1600" dirty="0"/>
              <a:t>. </a:t>
            </a:r>
            <a:r>
              <a:rPr lang="de-CH" sz="1600" b="1" dirty="0">
                <a:solidFill>
                  <a:schemeClr val="accent6">
                    <a:lumMod val="50000"/>
                  </a:schemeClr>
                </a:solidFill>
              </a:rPr>
              <a:t>The </a:t>
            </a:r>
            <a:r>
              <a:rPr lang="de-CH" sz="1600" b="1" dirty="0" err="1">
                <a:solidFill>
                  <a:schemeClr val="accent6">
                    <a:lumMod val="50000"/>
                  </a:schemeClr>
                </a:solidFill>
              </a:rPr>
              <a:t>olfactory</a:t>
            </a:r>
            <a:r>
              <a:rPr lang="de-CH" sz="1600" b="1" dirty="0">
                <a:solidFill>
                  <a:schemeClr val="accent6">
                    <a:lumMod val="50000"/>
                  </a:schemeClr>
                </a:solidFill>
              </a:rPr>
              <a:t> </a:t>
            </a:r>
            <a:r>
              <a:rPr lang="de-CH" sz="1600" b="1" dirty="0" err="1">
                <a:solidFill>
                  <a:schemeClr val="accent6">
                    <a:lumMod val="50000"/>
                  </a:schemeClr>
                </a:solidFill>
              </a:rPr>
              <a:t>bulb</a:t>
            </a:r>
            <a:r>
              <a:rPr lang="de-CH" sz="1600" b="1" dirty="0">
                <a:solidFill>
                  <a:schemeClr val="accent6">
                    <a:lumMod val="50000"/>
                  </a:schemeClr>
                </a:solidFill>
              </a:rPr>
              <a:t> </a:t>
            </a:r>
            <a:r>
              <a:rPr lang="de-CH" sz="1600" b="1" dirty="0" err="1">
                <a:solidFill>
                  <a:schemeClr val="accent6">
                    <a:lumMod val="50000"/>
                  </a:schemeClr>
                </a:solidFill>
              </a:rPr>
              <a:t>contains</a:t>
            </a:r>
            <a:r>
              <a:rPr lang="de-CH" sz="1600" b="1" dirty="0">
                <a:solidFill>
                  <a:schemeClr val="accent6">
                    <a:lumMod val="50000"/>
                  </a:schemeClr>
                </a:solidFill>
              </a:rPr>
              <a:t> </a:t>
            </a:r>
            <a:r>
              <a:rPr lang="de-CH" sz="1600" b="1" dirty="0" err="1">
                <a:solidFill>
                  <a:schemeClr val="accent6">
                    <a:lumMod val="50000"/>
                  </a:schemeClr>
                </a:solidFill>
              </a:rPr>
              <a:t>about</a:t>
            </a:r>
            <a:r>
              <a:rPr lang="de-CH" sz="1600" b="1" dirty="0">
                <a:solidFill>
                  <a:schemeClr val="accent6">
                    <a:lumMod val="50000"/>
                  </a:schemeClr>
                </a:solidFill>
              </a:rPr>
              <a:t> 2000 </a:t>
            </a:r>
            <a:r>
              <a:rPr lang="de-CH" sz="1600" b="1" dirty="0" err="1">
                <a:solidFill>
                  <a:schemeClr val="accent6">
                    <a:lumMod val="50000"/>
                  </a:schemeClr>
                </a:solidFill>
              </a:rPr>
              <a:t>olfactory</a:t>
            </a:r>
            <a:r>
              <a:rPr lang="de-CH" sz="1600" b="1" dirty="0">
                <a:solidFill>
                  <a:schemeClr val="accent6">
                    <a:lumMod val="50000"/>
                  </a:schemeClr>
                </a:solidFill>
              </a:rPr>
              <a:t> </a:t>
            </a:r>
            <a:r>
              <a:rPr lang="de-CH" sz="1600" b="1" dirty="0" err="1">
                <a:solidFill>
                  <a:schemeClr val="accent6">
                    <a:lumMod val="50000"/>
                  </a:schemeClr>
                </a:solidFill>
              </a:rPr>
              <a:t>glomeruli</a:t>
            </a:r>
            <a:r>
              <a:rPr lang="de-CH" sz="1600" b="1" dirty="0">
                <a:solidFill>
                  <a:schemeClr val="accent6">
                    <a:lumMod val="50000"/>
                  </a:schemeClr>
                </a:solidFill>
              </a:rPr>
              <a:t> </a:t>
            </a:r>
            <a:r>
              <a:rPr lang="de-CH" sz="1600" b="1" dirty="0" err="1">
                <a:solidFill>
                  <a:schemeClr val="accent6">
                    <a:lumMod val="50000"/>
                  </a:schemeClr>
                </a:solidFill>
              </a:rPr>
              <a:t>formed</a:t>
            </a:r>
            <a:r>
              <a:rPr lang="de-CH" sz="1600" b="1" dirty="0">
                <a:solidFill>
                  <a:schemeClr val="accent6">
                    <a:lumMod val="50000"/>
                  </a:schemeClr>
                </a:solidFill>
              </a:rPr>
              <a:t> </a:t>
            </a:r>
            <a:r>
              <a:rPr lang="de-CH" sz="1600" b="1" dirty="0" err="1">
                <a:solidFill>
                  <a:schemeClr val="accent6">
                    <a:lumMod val="50000"/>
                  </a:schemeClr>
                </a:solidFill>
              </a:rPr>
              <a:t>by</a:t>
            </a:r>
            <a:r>
              <a:rPr lang="de-CH" sz="1600" b="1" dirty="0">
                <a:solidFill>
                  <a:schemeClr val="accent6">
                    <a:lumMod val="50000"/>
                  </a:schemeClr>
                </a:solidFill>
              </a:rPr>
              <a:t> </a:t>
            </a:r>
            <a:r>
              <a:rPr lang="de-CH" sz="1600" b="1" dirty="0" err="1">
                <a:solidFill>
                  <a:schemeClr val="accent6">
                    <a:lumMod val="50000"/>
                  </a:schemeClr>
                </a:solidFill>
              </a:rPr>
              <a:t>synapses</a:t>
            </a:r>
            <a:r>
              <a:rPr lang="de-CH" sz="1600" b="1" dirty="0">
                <a:solidFill>
                  <a:schemeClr val="accent6">
                    <a:lumMod val="50000"/>
                  </a:schemeClr>
                </a:solidFill>
              </a:rPr>
              <a:t> </a:t>
            </a:r>
            <a:r>
              <a:rPr lang="de-CH" sz="1600" b="1" dirty="0" err="1">
                <a:solidFill>
                  <a:schemeClr val="accent6">
                    <a:lumMod val="50000"/>
                  </a:schemeClr>
                </a:solidFill>
              </a:rPr>
              <a:t>between</a:t>
            </a:r>
            <a:r>
              <a:rPr lang="de-CH" sz="1600" b="1" dirty="0">
                <a:solidFill>
                  <a:schemeClr val="accent6">
                    <a:lumMod val="50000"/>
                  </a:schemeClr>
                </a:solidFill>
              </a:rPr>
              <a:t> terminal </a:t>
            </a:r>
            <a:r>
              <a:rPr lang="de-CH" sz="1600" b="1" dirty="0" err="1">
                <a:solidFill>
                  <a:schemeClr val="accent6">
                    <a:lumMod val="50000"/>
                  </a:schemeClr>
                </a:solidFill>
              </a:rPr>
              <a:t>ends</a:t>
            </a:r>
            <a:r>
              <a:rPr lang="de-CH" sz="1600" b="1" dirty="0">
                <a:solidFill>
                  <a:schemeClr val="accent6">
                    <a:lumMod val="50000"/>
                  </a:schemeClr>
                </a:solidFill>
              </a:rPr>
              <a:t> </a:t>
            </a:r>
            <a:r>
              <a:rPr lang="de-CH" sz="1600" b="1" dirty="0" err="1">
                <a:solidFill>
                  <a:schemeClr val="accent6">
                    <a:lumMod val="50000"/>
                  </a:schemeClr>
                </a:solidFill>
              </a:rPr>
              <a:t>of</a:t>
            </a:r>
            <a:r>
              <a:rPr lang="de-CH" sz="1600" b="1" dirty="0">
                <a:solidFill>
                  <a:schemeClr val="accent6">
                    <a:lumMod val="50000"/>
                  </a:schemeClr>
                </a:solidFill>
              </a:rPr>
              <a:t> </a:t>
            </a:r>
            <a:r>
              <a:rPr lang="de-CH" sz="1600" b="1" dirty="0" err="1">
                <a:solidFill>
                  <a:schemeClr val="accent6">
                    <a:lumMod val="50000"/>
                  </a:schemeClr>
                </a:solidFill>
              </a:rPr>
              <a:t>the</a:t>
            </a:r>
            <a:r>
              <a:rPr lang="de-CH" sz="1600" b="1" dirty="0">
                <a:solidFill>
                  <a:schemeClr val="accent6">
                    <a:lumMod val="50000"/>
                  </a:schemeClr>
                </a:solidFill>
              </a:rPr>
              <a:t> </a:t>
            </a:r>
            <a:r>
              <a:rPr lang="de-CH" sz="1600" b="1" dirty="0" err="1">
                <a:solidFill>
                  <a:schemeClr val="accent6">
                    <a:lumMod val="50000"/>
                  </a:schemeClr>
                </a:solidFill>
              </a:rPr>
              <a:t>olfactory</a:t>
            </a:r>
            <a:r>
              <a:rPr lang="de-CH" sz="1600" b="1" dirty="0">
                <a:solidFill>
                  <a:schemeClr val="accent6">
                    <a:lumMod val="50000"/>
                  </a:schemeClr>
                </a:solidFill>
              </a:rPr>
              <a:t> </a:t>
            </a:r>
            <a:r>
              <a:rPr lang="de-CH" sz="1600" b="1" dirty="0" err="1">
                <a:solidFill>
                  <a:schemeClr val="accent6">
                    <a:lumMod val="50000"/>
                  </a:schemeClr>
                </a:solidFill>
              </a:rPr>
              <a:t>fiber</a:t>
            </a:r>
            <a:r>
              <a:rPr lang="de-CH" sz="1600" b="1" dirty="0">
                <a:solidFill>
                  <a:schemeClr val="accent6">
                    <a:lumMod val="50000"/>
                  </a:schemeClr>
                </a:solidFill>
              </a:rPr>
              <a:t> </a:t>
            </a:r>
            <a:r>
              <a:rPr lang="de-CH" sz="1600" b="1" dirty="0" err="1">
                <a:solidFill>
                  <a:schemeClr val="accent6">
                    <a:lumMod val="50000"/>
                  </a:schemeClr>
                </a:solidFill>
              </a:rPr>
              <a:t>bundles</a:t>
            </a:r>
            <a:r>
              <a:rPr lang="de-CH" sz="1600" b="1" dirty="0">
                <a:solidFill>
                  <a:schemeClr val="accent6">
                    <a:lumMod val="50000"/>
                  </a:schemeClr>
                </a:solidFill>
              </a:rPr>
              <a:t> and </a:t>
            </a:r>
            <a:r>
              <a:rPr lang="de-CH" sz="1600" b="1" dirty="0" err="1">
                <a:solidFill>
                  <a:schemeClr val="accent6">
                    <a:lumMod val="50000"/>
                  </a:schemeClr>
                </a:solidFill>
              </a:rPr>
              <a:t>the</a:t>
            </a:r>
            <a:r>
              <a:rPr lang="de-CH" sz="1600" b="1" dirty="0">
                <a:solidFill>
                  <a:schemeClr val="accent6">
                    <a:lumMod val="50000"/>
                  </a:schemeClr>
                </a:solidFill>
              </a:rPr>
              <a:t> </a:t>
            </a:r>
            <a:r>
              <a:rPr lang="de-CH" sz="1600" b="1" dirty="0" err="1">
                <a:solidFill>
                  <a:schemeClr val="accent6">
                    <a:lumMod val="50000"/>
                  </a:schemeClr>
                </a:solidFill>
              </a:rPr>
              <a:t>primary</a:t>
            </a:r>
            <a:r>
              <a:rPr lang="de-CH" sz="1600" b="1" dirty="0">
                <a:solidFill>
                  <a:schemeClr val="accent6">
                    <a:lumMod val="50000"/>
                  </a:schemeClr>
                </a:solidFill>
              </a:rPr>
              <a:t> </a:t>
            </a:r>
            <a:r>
              <a:rPr lang="de-CH" sz="1600" b="1" dirty="0" err="1">
                <a:solidFill>
                  <a:schemeClr val="accent6">
                    <a:lumMod val="50000"/>
                  </a:schemeClr>
                </a:solidFill>
              </a:rPr>
              <a:t>dendrites</a:t>
            </a:r>
            <a:r>
              <a:rPr lang="de-CH" sz="1600" b="1" dirty="0">
                <a:solidFill>
                  <a:schemeClr val="accent6">
                    <a:lumMod val="50000"/>
                  </a:schemeClr>
                </a:solidFill>
              </a:rPr>
              <a:t> </a:t>
            </a:r>
            <a:r>
              <a:rPr lang="de-CH" sz="1600" b="1" dirty="0" err="1">
                <a:solidFill>
                  <a:schemeClr val="accent6">
                    <a:lumMod val="50000"/>
                  </a:schemeClr>
                </a:solidFill>
              </a:rPr>
              <a:t>of</a:t>
            </a:r>
            <a:r>
              <a:rPr lang="de-CH" sz="1600" b="1" dirty="0">
                <a:solidFill>
                  <a:schemeClr val="accent6">
                    <a:lumMod val="50000"/>
                  </a:schemeClr>
                </a:solidFill>
              </a:rPr>
              <a:t> </a:t>
            </a:r>
            <a:r>
              <a:rPr lang="de-CH" sz="1600" b="1" dirty="0" err="1">
                <a:solidFill>
                  <a:schemeClr val="accent6">
                    <a:lumMod val="50000"/>
                  </a:schemeClr>
                </a:solidFill>
              </a:rPr>
              <a:t>projection</a:t>
            </a:r>
            <a:r>
              <a:rPr lang="de-CH" sz="1600" b="1" dirty="0">
                <a:solidFill>
                  <a:schemeClr val="accent6">
                    <a:lumMod val="50000"/>
                  </a:schemeClr>
                </a:solidFill>
              </a:rPr>
              <a:t> </a:t>
            </a:r>
            <a:r>
              <a:rPr lang="de-CH" sz="1600" b="1" dirty="0" err="1">
                <a:solidFill>
                  <a:schemeClr val="accent6">
                    <a:lumMod val="50000"/>
                  </a:schemeClr>
                </a:solidFill>
              </a:rPr>
              <a:t>neurons</a:t>
            </a:r>
            <a:r>
              <a:rPr lang="de-CH" sz="1600" b="1" dirty="0">
                <a:solidFill>
                  <a:schemeClr val="accent6">
                    <a:lumMod val="50000"/>
                  </a:schemeClr>
                </a:solidFill>
              </a:rPr>
              <a:t> </a:t>
            </a:r>
            <a:r>
              <a:rPr lang="de-CH" sz="1600" dirty="0"/>
              <a:t>(mitral and </a:t>
            </a:r>
            <a:r>
              <a:rPr lang="de-CH" sz="1600" dirty="0" err="1"/>
              <a:t>tufted</a:t>
            </a:r>
            <a:r>
              <a:rPr lang="de-CH" sz="1600" dirty="0"/>
              <a:t> </a:t>
            </a:r>
            <a:r>
              <a:rPr lang="de-CH" sz="1600" dirty="0" err="1"/>
              <a:t>cells</a:t>
            </a:r>
            <a:r>
              <a:rPr lang="de-CH" sz="1600" dirty="0"/>
              <a:t>) </a:t>
            </a:r>
            <a:r>
              <a:rPr lang="de-CH" sz="1600" dirty="0" err="1"/>
              <a:t>as</a:t>
            </a:r>
            <a:r>
              <a:rPr lang="de-CH" sz="1600" dirty="0"/>
              <a:t> </a:t>
            </a:r>
            <a:r>
              <a:rPr lang="de-CH" sz="1600" dirty="0" err="1"/>
              <a:t>well</a:t>
            </a:r>
            <a:r>
              <a:rPr lang="de-CH" sz="1600" dirty="0"/>
              <a:t> </a:t>
            </a:r>
            <a:r>
              <a:rPr lang="de-CH" sz="1600" dirty="0" err="1"/>
              <a:t>as</a:t>
            </a:r>
            <a:r>
              <a:rPr lang="de-CH" sz="1600" dirty="0"/>
              <a:t> </a:t>
            </a:r>
            <a:r>
              <a:rPr lang="de-CH" sz="1600" dirty="0" err="1"/>
              <a:t>periglomerular</a:t>
            </a:r>
            <a:r>
              <a:rPr lang="de-CH" sz="1600" dirty="0"/>
              <a:t> </a:t>
            </a:r>
            <a:r>
              <a:rPr lang="de-CH" sz="1600" dirty="0" err="1"/>
              <a:t>cells</a:t>
            </a:r>
            <a:r>
              <a:rPr lang="de-CH" sz="1600" dirty="0"/>
              <a:t>, </a:t>
            </a:r>
            <a:r>
              <a:rPr lang="de-CH" sz="1600" dirty="0" err="1"/>
              <a:t>which</a:t>
            </a:r>
            <a:r>
              <a:rPr lang="de-CH" sz="1600" dirty="0"/>
              <a:t> </a:t>
            </a:r>
            <a:r>
              <a:rPr lang="de-CH" sz="1600" dirty="0" err="1"/>
              <a:t>are</a:t>
            </a:r>
            <a:r>
              <a:rPr lang="de-CH" sz="1600" dirty="0"/>
              <a:t> </a:t>
            </a:r>
            <a:r>
              <a:rPr lang="de-CH" sz="1600" dirty="0" err="1"/>
              <a:t>involved</a:t>
            </a:r>
            <a:r>
              <a:rPr lang="de-CH" sz="1600" dirty="0"/>
              <a:t> in </a:t>
            </a:r>
            <a:r>
              <a:rPr lang="de-CH" sz="1600" dirty="0" err="1"/>
              <a:t>odor</a:t>
            </a:r>
            <a:r>
              <a:rPr lang="de-CH" sz="1600" dirty="0"/>
              <a:t> </a:t>
            </a:r>
            <a:r>
              <a:rPr lang="de-CH" sz="1600" dirty="0" err="1"/>
              <a:t>discrimination</a:t>
            </a:r>
            <a:r>
              <a:rPr lang="de-CH" sz="1600" dirty="0"/>
              <a:t>. The </a:t>
            </a:r>
            <a:r>
              <a:rPr lang="de-CH" sz="1600" dirty="0" err="1"/>
              <a:t>projection</a:t>
            </a:r>
            <a:r>
              <a:rPr lang="de-CH" sz="1600" dirty="0"/>
              <a:t> </a:t>
            </a:r>
            <a:r>
              <a:rPr lang="de-CH" sz="1600" dirty="0" err="1"/>
              <a:t>neurons</a:t>
            </a:r>
            <a:r>
              <a:rPr lang="de-CH" sz="1600" dirty="0"/>
              <a:t> in turn </a:t>
            </a:r>
            <a:r>
              <a:rPr lang="de-CH" sz="1600" dirty="0" err="1"/>
              <a:t>project</a:t>
            </a:r>
            <a:r>
              <a:rPr lang="de-CH" sz="1600" dirty="0"/>
              <a:t> </a:t>
            </a:r>
            <a:r>
              <a:rPr lang="de-CH" sz="1600" dirty="0" err="1"/>
              <a:t>their</a:t>
            </a:r>
            <a:r>
              <a:rPr lang="de-CH" sz="1600" dirty="0"/>
              <a:t> </a:t>
            </a:r>
            <a:r>
              <a:rPr lang="de-CH" sz="1600" dirty="0" err="1"/>
              <a:t>axons</a:t>
            </a:r>
            <a:r>
              <a:rPr lang="de-CH" sz="1600" dirty="0"/>
              <a:t> (afferent </a:t>
            </a:r>
            <a:r>
              <a:rPr lang="de-CH" sz="1600" dirty="0" err="1"/>
              <a:t>fibers</a:t>
            </a:r>
            <a:r>
              <a:rPr lang="de-CH" sz="1600" dirty="0"/>
              <a:t>) </a:t>
            </a:r>
            <a:r>
              <a:rPr lang="de-CH" sz="1600" dirty="0" err="1"/>
              <a:t>posteriorly</a:t>
            </a:r>
            <a:r>
              <a:rPr lang="de-CH" sz="1600" dirty="0"/>
              <a:t>/</a:t>
            </a:r>
            <a:r>
              <a:rPr lang="de-CH" sz="1600" dirty="0" err="1"/>
              <a:t>caudally</a:t>
            </a:r>
            <a:r>
              <a:rPr lang="de-CH" sz="1600" dirty="0"/>
              <a:t> </a:t>
            </a:r>
            <a:r>
              <a:rPr lang="de-CH" sz="1600" dirty="0" err="1"/>
              <a:t>to</a:t>
            </a:r>
            <a:r>
              <a:rPr lang="de-CH" sz="1600" dirty="0"/>
              <a:t> form </a:t>
            </a:r>
            <a:r>
              <a:rPr lang="de-CH" sz="1600" dirty="0" err="1"/>
              <a:t>the</a:t>
            </a:r>
            <a:r>
              <a:rPr lang="de-CH" sz="1600" dirty="0"/>
              <a:t> </a:t>
            </a:r>
            <a:r>
              <a:rPr lang="de-CH" sz="1600" dirty="0" err="1"/>
              <a:t>olfactory</a:t>
            </a:r>
            <a:r>
              <a:rPr lang="de-CH" sz="1600" dirty="0"/>
              <a:t> tract. The </a:t>
            </a:r>
            <a:r>
              <a:rPr lang="de-CH" sz="1600" dirty="0" err="1"/>
              <a:t>olfactory</a:t>
            </a:r>
            <a:r>
              <a:rPr lang="de-CH" sz="1600" dirty="0"/>
              <a:t> </a:t>
            </a:r>
            <a:r>
              <a:rPr lang="de-CH" sz="1600" dirty="0" err="1"/>
              <a:t>bulb</a:t>
            </a:r>
            <a:r>
              <a:rPr lang="de-CH" sz="1600" dirty="0"/>
              <a:t> </a:t>
            </a:r>
            <a:r>
              <a:rPr lang="de-CH" sz="1600" dirty="0" err="1"/>
              <a:t>contains</a:t>
            </a:r>
            <a:r>
              <a:rPr lang="de-CH" sz="1600" dirty="0"/>
              <a:t> [</a:t>
            </a:r>
            <a:r>
              <a:rPr lang="de-CH" sz="1600" dirty="0" err="1"/>
              <a:t>amacrine</a:t>
            </a:r>
            <a:r>
              <a:rPr lang="de-CH" sz="1600" dirty="0"/>
              <a:t>] granular </a:t>
            </a:r>
            <a:r>
              <a:rPr lang="de-CH" sz="1600" dirty="0" err="1"/>
              <a:t>cells</a:t>
            </a:r>
            <a:r>
              <a:rPr lang="de-CH" sz="1600" dirty="0"/>
              <a:t> </a:t>
            </a:r>
            <a:r>
              <a:rPr lang="de-CH" sz="1600" dirty="0" err="1"/>
              <a:t>which</a:t>
            </a:r>
            <a:r>
              <a:rPr lang="de-CH" sz="1600" dirty="0"/>
              <a:t> </a:t>
            </a:r>
            <a:r>
              <a:rPr lang="de-CH" sz="1600" dirty="0" err="1"/>
              <a:t>receive</a:t>
            </a:r>
            <a:r>
              <a:rPr lang="de-CH" sz="1600" dirty="0"/>
              <a:t> efferent </a:t>
            </a:r>
            <a:r>
              <a:rPr lang="de-CH" sz="1600" dirty="0" err="1"/>
              <a:t>fibers</a:t>
            </a:r>
            <a:r>
              <a:rPr lang="de-CH" sz="1600" dirty="0"/>
              <a:t> </a:t>
            </a:r>
            <a:r>
              <a:rPr lang="de-CH" sz="1600" dirty="0" err="1"/>
              <a:t>from</a:t>
            </a:r>
            <a:r>
              <a:rPr lang="de-CH" sz="1600" dirty="0"/>
              <a:t> </a:t>
            </a:r>
            <a:r>
              <a:rPr lang="de-CH" sz="1600" dirty="0" err="1"/>
              <a:t>central</a:t>
            </a:r>
            <a:r>
              <a:rPr lang="de-CH" sz="1600" dirty="0"/>
              <a:t> </a:t>
            </a:r>
            <a:r>
              <a:rPr lang="de-CH" sz="1600" dirty="0" err="1"/>
              <a:t>brain</a:t>
            </a:r>
            <a:r>
              <a:rPr lang="de-CH" sz="1600" dirty="0"/>
              <a:t> </a:t>
            </a:r>
            <a:r>
              <a:rPr lang="de-CH" sz="1600" dirty="0" err="1"/>
              <a:t>areas</a:t>
            </a:r>
            <a:r>
              <a:rPr lang="de-CH" sz="1600" dirty="0"/>
              <a:t> (</a:t>
            </a:r>
            <a:r>
              <a:rPr lang="de-CH" sz="1600" dirty="0" err="1"/>
              <a:t>as</a:t>
            </a:r>
            <a:r>
              <a:rPr lang="de-CH" sz="1600" dirty="0"/>
              <a:t> </a:t>
            </a:r>
            <a:r>
              <a:rPr lang="de-CH" sz="1600" dirty="0" err="1"/>
              <a:t>well</a:t>
            </a:r>
            <a:r>
              <a:rPr lang="de-CH" sz="1600" dirty="0"/>
              <a:t> </a:t>
            </a:r>
            <a:r>
              <a:rPr lang="de-CH" sz="1600" dirty="0" err="1"/>
              <a:t>as</a:t>
            </a:r>
            <a:r>
              <a:rPr lang="de-CH" sz="1600" dirty="0"/>
              <a:t> </a:t>
            </a:r>
            <a:r>
              <a:rPr lang="de-CH" sz="1600" dirty="0" err="1"/>
              <a:t>other</a:t>
            </a:r>
            <a:r>
              <a:rPr lang="de-CH" sz="1600" dirty="0"/>
              <a:t> mitral/</a:t>
            </a:r>
            <a:r>
              <a:rPr lang="de-CH" sz="1600" dirty="0" err="1"/>
              <a:t>tufted</a:t>
            </a:r>
            <a:r>
              <a:rPr lang="de-CH" sz="1600" dirty="0"/>
              <a:t> </a:t>
            </a:r>
            <a:r>
              <a:rPr lang="de-CH" sz="1600" dirty="0" err="1"/>
              <a:t>cells</a:t>
            </a:r>
            <a:r>
              <a:rPr lang="de-CH" sz="1600" dirty="0"/>
              <a:t>) and </a:t>
            </a:r>
            <a:r>
              <a:rPr lang="de-CH" sz="1600" dirty="0" err="1"/>
              <a:t>modulates</a:t>
            </a:r>
            <a:r>
              <a:rPr lang="de-CH" sz="1600" dirty="0"/>
              <a:t> </a:t>
            </a:r>
            <a:r>
              <a:rPr lang="de-CH" sz="1600" dirty="0" err="1"/>
              <a:t>the</a:t>
            </a:r>
            <a:r>
              <a:rPr lang="de-CH" sz="1600" dirty="0"/>
              <a:t> afferent </a:t>
            </a:r>
            <a:r>
              <a:rPr lang="de-CH" sz="1600" dirty="0" err="1"/>
              <a:t>signals</a:t>
            </a:r>
            <a:r>
              <a:rPr lang="de-CH" sz="1600" dirty="0"/>
              <a:t> </a:t>
            </a:r>
            <a:r>
              <a:rPr lang="de-CH" sz="1600" dirty="0" err="1"/>
              <a:t>from</a:t>
            </a:r>
            <a:r>
              <a:rPr lang="de-CH" sz="1600" dirty="0"/>
              <a:t> mitral/</a:t>
            </a:r>
            <a:r>
              <a:rPr lang="de-CH" sz="1600" dirty="0" err="1"/>
              <a:t>tufted</a:t>
            </a:r>
            <a:r>
              <a:rPr lang="de-CH" sz="1600" dirty="0"/>
              <a:t> </a:t>
            </a:r>
            <a:r>
              <a:rPr lang="de-CH" sz="1600" dirty="0" err="1"/>
              <a:t>cells</a:t>
            </a:r>
            <a:r>
              <a:rPr lang="de-CH" sz="1600" dirty="0"/>
              <a:t>.</a:t>
            </a:r>
            <a:endParaRPr lang="el-GR" sz="1600" dirty="0"/>
          </a:p>
        </p:txBody>
      </p:sp>
      <p:pic>
        <p:nvPicPr>
          <p:cNvPr id="7170" name="Picture 2" descr="Olfactory nerve (olfactory fiber bundles and bulb)">
            <a:extLst>
              <a:ext uri="{FF2B5EF4-FFF2-40B4-BE49-F238E27FC236}">
                <a16:creationId xmlns:a16="http://schemas.microsoft.com/office/drawing/2014/main" id="{8F7063F9-7432-FF0D-0841-A694701CE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568" y="1160584"/>
            <a:ext cx="4933071" cy="559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36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5FDF2CB4-DB41-7DCB-5F7E-7B192E55A984}"/>
              </a:ext>
            </a:extLst>
          </p:cNvPr>
          <p:cNvGraphicFramePr>
            <a:graphicFrameLocks noGrp="1"/>
          </p:cNvGraphicFramePr>
          <p:nvPr>
            <p:extLst>
              <p:ext uri="{D42A27DB-BD31-4B8C-83A1-F6EECF244321}">
                <p14:modId xmlns:p14="http://schemas.microsoft.com/office/powerpoint/2010/main" val="981557982"/>
              </p:ext>
            </p:extLst>
          </p:nvPr>
        </p:nvGraphicFramePr>
        <p:xfrm>
          <a:off x="293077" y="187570"/>
          <a:ext cx="11711353" cy="6592106"/>
        </p:xfrm>
        <a:graphic>
          <a:graphicData uri="http://schemas.openxmlformats.org/drawingml/2006/table">
            <a:tbl>
              <a:tblPr/>
              <a:tblGrid>
                <a:gridCol w="3090971">
                  <a:extLst>
                    <a:ext uri="{9D8B030D-6E8A-4147-A177-3AD203B41FA5}">
                      <a16:colId xmlns:a16="http://schemas.microsoft.com/office/drawing/2014/main" val="2206684965"/>
                    </a:ext>
                  </a:extLst>
                </a:gridCol>
                <a:gridCol w="8620382">
                  <a:extLst>
                    <a:ext uri="{9D8B030D-6E8A-4147-A177-3AD203B41FA5}">
                      <a16:colId xmlns:a16="http://schemas.microsoft.com/office/drawing/2014/main" val="2006563159"/>
                    </a:ext>
                  </a:extLst>
                </a:gridCol>
              </a:tblGrid>
              <a:tr h="265576">
                <a:tc gridSpan="2">
                  <a:txBody>
                    <a:bodyPr/>
                    <a:lstStyle/>
                    <a:p>
                      <a:pPr>
                        <a:buNone/>
                      </a:pPr>
                      <a:r>
                        <a:rPr lang="de-CH" sz="2000" b="1" dirty="0">
                          <a:solidFill>
                            <a:schemeClr val="accent6">
                              <a:lumMod val="50000"/>
                            </a:schemeClr>
                          </a:solidFill>
                        </a:rPr>
                        <a:t>Key </a:t>
                      </a:r>
                      <a:r>
                        <a:rPr lang="de-CH" sz="2000" b="1" dirty="0" err="1">
                          <a:solidFill>
                            <a:schemeClr val="accent6">
                              <a:lumMod val="50000"/>
                            </a:schemeClr>
                          </a:solidFill>
                        </a:rPr>
                        <a:t>points</a:t>
                      </a:r>
                      <a:r>
                        <a:rPr lang="de-CH" sz="2000" b="1" dirty="0">
                          <a:solidFill>
                            <a:schemeClr val="accent6">
                              <a:lumMod val="50000"/>
                            </a:schemeClr>
                          </a:solidFill>
                        </a:rPr>
                        <a:t> </a:t>
                      </a:r>
                      <a:r>
                        <a:rPr lang="de-CH" sz="2000" b="1" dirty="0" err="1">
                          <a:solidFill>
                            <a:schemeClr val="accent6">
                              <a:lumMod val="50000"/>
                            </a:schemeClr>
                          </a:solidFill>
                        </a:rPr>
                        <a:t>about</a:t>
                      </a:r>
                      <a:r>
                        <a:rPr lang="de-CH" sz="2000" b="1" dirty="0">
                          <a:solidFill>
                            <a:schemeClr val="accent6">
                              <a:lumMod val="50000"/>
                            </a:schemeClr>
                          </a:solidFill>
                        </a:rPr>
                        <a:t> </a:t>
                      </a:r>
                      <a:r>
                        <a:rPr lang="de-CH" sz="2000" b="1" dirty="0" err="1">
                          <a:solidFill>
                            <a:schemeClr val="accent6">
                              <a:lumMod val="50000"/>
                            </a:schemeClr>
                          </a:solidFill>
                        </a:rPr>
                        <a:t>the</a:t>
                      </a:r>
                      <a:r>
                        <a:rPr lang="de-CH" sz="2000" b="1" dirty="0">
                          <a:solidFill>
                            <a:schemeClr val="accent6">
                              <a:lumMod val="50000"/>
                            </a:schemeClr>
                          </a:solidFill>
                        </a:rPr>
                        <a:t> </a:t>
                      </a:r>
                      <a:r>
                        <a:rPr lang="de-CH" sz="2000" b="1" dirty="0" err="1">
                          <a:solidFill>
                            <a:schemeClr val="accent6">
                              <a:lumMod val="50000"/>
                            </a:schemeClr>
                          </a:solidFill>
                        </a:rPr>
                        <a:t>olfactory</a:t>
                      </a:r>
                      <a:r>
                        <a:rPr lang="de-CH" sz="2000" b="1" dirty="0">
                          <a:solidFill>
                            <a:schemeClr val="accent6">
                              <a:lumMod val="50000"/>
                            </a:schemeClr>
                          </a:solidFill>
                        </a:rPr>
                        <a:t> nerve and </a:t>
                      </a:r>
                      <a:r>
                        <a:rPr lang="de-CH" sz="2000" b="1" dirty="0" err="1">
                          <a:solidFill>
                            <a:schemeClr val="accent6">
                              <a:lumMod val="50000"/>
                            </a:schemeClr>
                          </a:solidFill>
                        </a:rPr>
                        <a:t>pathway</a:t>
                      </a:r>
                      <a:endParaRPr lang="de-CH" sz="2000" b="1" dirty="0">
                        <a:solidFill>
                          <a:schemeClr val="accent6">
                            <a:lumMod val="50000"/>
                          </a:schemeClr>
                        </a:solidFill>
                      </a:endParaRPr>
                    </a:p>
                  </a:txBody>
                  <a:tcPr marL="37081" marR="37081" marT="18540" marB="18540" anchor="ctr">
                    <a:solidFill>
                      <a:srgbClr val="F7F7F7"/>
                    </a:solidFill>
                  </a:tcPr>
                </a:tc>
                <a:tc hMerge="1">
                  <a:txBody>
                    <a:bodyPr/>
                    <a:lstStyle/>
                    <a:p>
                      <a:endParaRPr lang="el-GR"/>
                    </a:p>
                  </a:txBody>
                  <a:tcPr/>
                </a:tc>
                <a:extLst>
                  <a:ext uri="{0D108BD9-81ED-4DB2-BD59-A6C34878D82A}">
                    <a16:rowId xmlns:a16="http://schemas.microsoft.com/office/drawing/2014/main" val="3267697973"/>
                  </a:ext>
                </a:extLst>
              </a:tr>
              <a:tr h="1333406">
                <a:tc>
                  <a:txBody>
                    <a:bodyPr/>
                    <a:lstStyle/>
                    <a:p>
                      <a:pPr fontAlgn="t">
                        <a:buNone/>
                      </a:pPr>
                      <a:r>
                        <a:rPr lang="de-CH" sz="1800" b="1" u="sng" dirty="0" err="1">
                          <a:solidFill>
                            <a:srgbClr val="495354"/>
                          </a:solidFill>
                          <a:effectLst/>
                          <a:latin typeface="PlutoSansMedium"/>
                        </a:rPr>
                        <a:t>Olfactory</a:t>
                      </a:r>
                      <a:r>
                        <a:rPr lang="de-CH" sz="1800" b="1" u="sng" dirty="0">
                          <a:solidFill>
                            <a:srgbClr val="495354"/>
                          </a:solidFill>
                          <a:effectLst/>
                          <a:latin typeface="PlutoSansMedium"/>
                        </a:rPr>
                        <a:t> </a:t>
                      </a:r>
                      <a:r>
                        <a:rPr lang="de-CH" sz="1800" b="1" u="sng" dirty="0" err="1">
                          <a:solidFill>
                            <a:srgbClr val="495354"/>
                          </a:solidFill>
                          <a:effectLst/>
                          <a:latin typeface="PlutoSansMedium"/>
                        </a:rPr>
                        <a:t>organ</a:t>
                      </a:r>
                      <a:endParaRPr lang="de-CH" sz="1800" b="1" u="sng" dirty="0">
                        <a:solidFill>
                          <a:srgbClr val="495354"/>
                        </a:solidFill>
                        <a:effectLst/>
                        <a:latin typeface="PlutoSansMedium"/>
                      </a:endParaRP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a:solidFill>
                            <a:srgbClr val="495354"/>
                          </a:solidFill>
                          <a:effectLst/>
                        </a:rPr>
                        <a:t>(Olfactory part of nasal mucosa)</a:t>
                      </a:r>
                      <a:br>
                        <a:rPr lang="de-CH" sz="1800" b="0">
                          <a:solidFill>
                            <a:srgbClr val="495354"/>
                          </a:solidFill>
                          <a:effectLst/>
                          <a:latin typeface="PlutoSansMedium"/>
                        </a:rPr>
                      </a:br>
                      <a:r>
                        <a:rPr lang="de-CH" sz="1800" b="0">
                          <a:solidFill>
                            <a:srgbClr val="495354"/>
                          </a:solidFill>
                          <a:effectLst/>
                          <a:latin typeface="PlutoSansMedium"/>
                        </a:rPr>
                        <a:t>Epithelium:</a:t>
                      </a:r>
                      <a:r>
                        <a:rPr lang="de-CH" sz="1800">
                          <a:solidFill>
                            <a:srgbClr val="495354"/>
                          </a:solidFill>
                          <a:effectLst/>
                        </a:rPr>
                        <a:t> Olfactory sensory/receptor neurons (contain olfactory cilia), supporting cells, and basal (stem) cells</a:t>
                      </a:r>
                      <a:br>
                        <a:rPr lang="de-CH" sz="1800" b="0">
                          <a:solidFill>
                            <a:srgbClr val="495354"/>
                          </a:solidFill>
                          <a:effectLst/>
                          <a:latin typeface="PlutoSansMedium"/>
                        </a:rPr>
                      </a:br>
                      <a:r>
                        <a:rPr lang="de-CH" sz="1800" b="0">
                          <a:solidFill>
                            <a:srgbClr val="495354"/>
                          </a:solidFill>
                          <a:effectLst/>
                          <a:latin typeface="PlutoSansMedium"/>
                        </a:rPr>
                        <a:t>Lamina propria:</a:t>
                      </a:r>
                      <a:r>
                        <a:rPr lang="de-CH" sz="1800">
                          <a:solidFill>
                            <a:srgbClr val="495354"/>
                          </a:solidFill>
                          <a:effectLst/>
                        </a:rPr>
                        <a:t> Olfactory glands (Bowman's glands)</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54940935"/>
                  </a:ext>
                </a:extLst>
              </a:tr>
              <a:tr h="735862">
                <a:tc>
                  <a:txBody>
                    <a:bodyPr/>
                    <a:lstStyle/>
                    <a:p>
                      <a:pPr fontAlgn="t">
                        <a:buNone/>
                      </a:pPr>
                      <a:r>
                        <a:rPr lang="de-CH" sz="1800" b="1" u="sng">
                          <a:solidFill>
                            <a:srgbClr val="495354"/>
                          </a:solidFill>
                          <a:effectLst/>
                          <a:latin typeface="PlutoSansMedium"/>
                        </a:rPr>
                        <a:t>Olfactory nerve</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a:solidFill>
                            <a:srgbClr val="495354"/>
                          </a:solidFill>
                          <a:effectLst/>
                        </a:rPr>
                        <a:t>Cranial nerve I (CN I): Collective term for 15-20 olfactory fiber bundles which cross the cribriform plate on each side</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608734485"/>
                  </a:ext>
                </a:extLst>
              </a:tr>
              <a:tr h="935044">
                <a:tc>
                  <a:txBody>
                    <a:bodyPr/>
                    <a:lstStyle/>
                    <a:p>
                      <a:pPr fontAlgn="t">
                        <a:buNone/>
                      </a:pPr>
                      <a:r>
                        <a:rPr lang="de-CH" sz="1800" b="1" u="sng">
                          <a:solidFill>
                            <a:srgbClr val="495354"/>
                          </a:solidFill>
                          <a:effectLst/>
                          <a:latin typeface="PlutoSansMedium"/>
                        </a:rPr>
                        <a:t>Olfactory bulb</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a:solidFill>
                            <a:srgbClr val="495354"/>
                          </a:solidFill>
                          <a:effectLst/>
                        </a:rPr>
                        <a:t>Contains olfactory glomeruli, cell bodies of projection neurons (mitral and tufted cells), granule cells, periglomerular cells; serves as a relay station of the olfactory pathway</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692467980"/>
                  </a:ext>
                </a:extLst>
              </a:tr>
              <a:tr h="935044">
                <a:tc>
                  <a:txBody>
                    <a:bodyPr/>
                    <a:lstStyle/>
                    <a:p>
                      <a:pPr fontAlgn="t">
                        <a:buNone/>
                      </a:pPr>
                      <a:r>
                        <a:rPr lang="de-CH" sz="1800" b="1" u="sng">
                          <a:solidFill>
                            <a:srgbClr val="495354"/>
                          </a:solidFill>
                          <a:effectLst/>
                          <a:latin typeface="PlutoSansMedium"/>
                        </a:rPr>
                        <a:t>Olfactory tract</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a:solidFill>
                            <a:srgbClr val="495354"/>
                          </a:solidFill>
                          <a:effectLst/>
                        </a:rPr>
                        <a:t>Axons of projection neurons (afferent fibers of olfactory bulb)</a:t>
                      </a:r>
                      <a:br>
                        <a:rPr lang="de-CH" sz="1800">
                          <a:solidFill>
                            <a:srgbClr val="495354"/>
                          </a:solidFill>
                          <a:effectLst/>
                        </a:rPr>
                      </a:br>
                      <a:r>
                        <a:rPr lang="de-CH" sz="1800">
                          <a:solidFill>
                            <a:srgbClr val="495354"/>
                          </a:solidFill>
                          <a:effectLst/>
                        </a:rPr>
                        <a:t>Anterior olfactory nucleus</a:t>
                      </a:r>
                      <a:br>
                        <a:rPr lang="de-CH" sz="1800">
                          <a:solidFill>
                            <a:srgbClr val="495354"/>
                          </a:solidFill>
                          <a:effectLst/>
                        </a:rPr>
                      </a:br>
                      <a:r>
                        <a:rPr lang="de-CH" sz="1800">
                          <a:solidFill>
                            <a:srgbClr val="495354"/>
                          </a:solidFill>
                          <a:effectLst/>
                        </a:rPr>
                        <a:t>Efferent (centrifugal) fibers of olfactory bulb</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955652203"/>
                  </a:ext>
                </a:extLst>
              </a:tr>
              <a:tr h="337502">
                <a:tc>
                  <a:txBody>
                    <a:bodyPr/>
                    <a:lstStyle/>
                    <a:p>
                      <a:pPr fontAlgn="t">
                        <a:buNone/>
                      </a:pPr>
                      <a:r>
                        <a:rPr lang="de-CH" sz="1800" b="1" u="sng">
                          <a:solidFill>
                            <a:srgbClr val="495354"/>
                          </a:solidFill>
                          <a:effectLst/>
                          <a:latin typeface="PlutoSansMedium"/>
                        </a:rPr>
                        <a:t>Olfactory striae</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a:solidFill>
                            <a:srgbClr val="495354"/>
                          </a:solidFill>
                          <a:effectLst/>
                        </a:rPr>
                        <a:t>Medial and lateral divisions of olfactory tract</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550795293"/>
                  </a:ext>
                </a:extLst>
              </a:tr>
              <a:tr h="1333406">
                <a:tc>
                  <a:txBody>
                    <a:bodyPr/>
                    <a:lstStyle/>
                    <a:p>
                      <a:pPr fontAlgn="t">
                        <a:buNone/>
                      </a:pPr>
                      <a:r>
                        <a:rPr lang="de-CH" sz="1800" b="1" u="sng">
                          <a:solidFill>
                            <a:srgbClr val="495354"/>
                          </a:solidFill>
                          <a:effectLst/>
                          <a:latin typeface="PlutoSansMedium"/>
                        </a:rPr>
                        <a:t>Olfactory cortex</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0">
                          <a:solidFill>
                            <a:srgbClr val="495354"/>
                          </a:solidFill>
                          <a:effectLst/>
                          <a:latin typeface="PlutoSansMedium"/>
                        </a:rPr>
                        <a:t>Medial olfactory stria:</a:t>
                      </a:r>
                      <a:r>
                        <a:rPr lang="de-CH" sz="1800">
                          <a:solidFill>
                            <a:srgbClr val="495354"/>
                          </a:solidFill>
                          <a:effectLst/>
                        </a:rPr>
                        <a:t> Subcallosal area, paraterminal gyrus, anterior commissure</a:t>
                      </a:r>
                      <a:br>
                        <a:rPr lang="de-CH" sz="1800" b="0">
                          <a:solidFill>
                            <a:srgbClr val="495354"/>
                          </a:solidFill>
                          <a:effectLst/>
                          <a:latin typeface="PlutoSansMedium"/>
                        </a:rPr>
                      </a:br>
                      <a:r>
                        <a:rPr lang="de-CH" sz="1800" b="0">
                          <a:solidFill>
                            <a:srgbClr val="495354"/>
                          </a:solidFill>
                          <a:effectLst/>
                          <a:latin typeface="PlutoSansMedium"/>
                        </a:rPr>
                        <a:t>Lateral olfactory stria:</a:t>
                      </a:r>
                      <a:r>
                        <a:rPr lang="de-CH" sz="1800">
                          <a:solidFill>
                            <a:srgbClr val="495354"/>
                          </a:solidFill>
                          <a:effectLst/>
                        </a:rPr>
                        <a:t> Olfactory tubercle, piriform cortex, anterior cortical amygdaloid nucleus, periamygdaloid cortex, and lateral entorhinal cortex</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954019270"/>
                  </a:ext>
                </a:extLst>
              </a:tr>
              <a:tr h="536683">
                <a:tc>
                  <a:txBody>
                    <a:bodyPr/>
                    <a:lstStyle/>
                    <a:p>
                      <a:pPr fontAlgn="t">
                        <a:buNone/>
                      </a:pPr>
                      <a:r>
                        <a:rPr lang="de-CH" sz="1800" b="1" u="sng" dirty="0" err="1">
                          <a:solidFill>
                            <a:srgbClr val="495354"/>
                          </a:solidFill>
                          <a:effectLst/>
                          <a:latin typeface="PlutoSansMedium"/>
                        </a:rPr>
                        <a:t>Function</a:t>
                      </a:r>
                      <a:r>
                        <a:rPr lang="de-CH" sz="1800" b="1" u="sng" dirty="0">
                          <a:solidFill>
                            <a:srgbClr val="495354"/>
                          </a:solidFill>
                          <a:effectLst/>
                          <a:latin typeface="PlutoSansMedium"/>
                        </a:rPr>
                        <a:t>/type </a:t>
                      </a:r>
                      <a:r>
                        <a:rPr lang="de-CH" sz="1800" b="1" u="sng" dirty="0" err="1">
                          <a:solidFill>
                            <a:srgbClr val="495354"/>
                          </a:solidFill>
                          <a:effectLst/>
                          <a:latin typeface="PlutoSansMedium"/>
                        </a:rPr>
                        <a:t>of</a:t>
                      </a:r>
                      <a:r>
                        <a:rPr lang="de-CH" sz="1800" b="1" u="sng" dirty="0">
                          <a:solidFill>
                            <a:srgbClr val="495354"/>
                          </a:solidFill>
                          <a:effectLst/>
                          <a:latin typeface="PlutoSansMedium"/>
                        </a:rPr>
                        <a:t> </a:t>
                      </a:r>
                      <a:r>
                        <a:rPr lang="de-CH" sz="1800" b="1" u="sng" dirty="0" err="1">
                          <a:solidFill>
                            <a:srgbClr val="495354"/>
                          </a:solidFill>
                          <a:effectLst/>
                          <a:latin typeface="PlutoSansMedium"/>
                        </a:rPr>
                        <a:t>fibers</a:t>
                      </a:r>
                      <a:endParaRPr lang="de-CH" sz="1800" b="1" u="sng" dirty="0">
                        <a:solidFill>
                          <a:srgbClr val="495354"/>
                        </a:solidFill>
                        <a:effectLst/>
                        <a:latin typeface="PlutoSansMedium"/>
                      </a:endParaRP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dirty="0">
                          <a:solidFill>
                            <a:srgbClr val="495354"/>
                          </a:solidFill>
                          <a:effectLst/>
                        </a:rPr>
                        <a:t>Smell/</a:t>
                      </a:r>
                      <a:r>
                        <a:rPr lang="de-CH" sz="1800" dirty="0" err="1">
                          <a:solidFill>
                            <a:srgbClr val="495354"/>
                          </a:solidFill>
                          <a:effectLst/>
                        </a:rPr>
                        <a:t>olfaction</a:t>
                      </a:r>
                      <a:br>
                        <a:rPr lang="de-CH" sz="1800" dirty="0">
                          <a:solidFill>
                            <a:srgbClr val="495354"/>
                          </a:solidFill>
                          <a:effectLst/>
                        </a:rPr>
                      </a:br>
                      <a:r>
                        <a:rPr lang="de-CH" sz="1800" dirty="0">
                          <a:solidFill>
                            <a:srgbClr val="495354"/>
                          </a:solidFill>
                          <a:effectLst/>
                        </a:rPr>
                        <a:t>Special </a:t>
                      </a:r>
                      <a:r>
                        <a:rPr lang="de-CH" sz="1800" dirty="0" err="1">
                          <a:solidFill>
                            <a:srgbClr val="495354"/>
                          </a:solidFill>
                          <a:effectLst/>
                        </a:rPr>
                        <a:t>sensory</a:t>
                      </a:r>
                      <a:r>
                        <a:rPr lang="de-CH" sz="1800" dirty="0">
                          <a:solidFill>
                            <a:srgbClr val="495354"/>
                          </a:solidFill>
                          <a:effectLst/>
                        </a:rPr>
                        <a:t>/</a:t>
                      </a:r>
                      <a:r>
                        <a:rPr lang="de-CH" sz="1800" dirty="0" err="1">
                          <a:solidFill>
                            <a:srgbClr val="495354"/>
                          </a:solidFill>
                          <a:effectLst/>
                        </a:rPr>
                        <a:t>special</a:t>
                      </a:r>
                      <a:r>
                        <a:rPr lang="de-CH" sz="1800" dirty="0">
                          <a:solidFill>
                            <a:srgbClr val="495354"/>
                          </a:solidFill>
                          <a:effectLst/>
                        </a:rPr>
                        <a:t> </a:t>
                      </a:r>
                      <a:r>
                        <a:rPr lang="de-CH" sz="1800" dirty="0" err="1">
                          <a:solidFill>
                            <a:srgbClr val="495354"/>
                          </a:solidFill>
                          <a:effectLst/>
                        </a:rPr>
                        <a:t>visceral</a:t>
                      </a:r>
                      <a:r>
                        <a:rPr lang="de-CH" sz="1800" dirty="0">
                          <a:solidFill>
                            <a:srgbClr val="495354"/>
                          </a:solidFill>
                          <a:effectLst/>
                        </a:rPr>
                        <a:t> afferent</a:t>
                      </a:r>
                    </a:p>
                  </a:txBody>
                  <a:tcPr marL="57939" marR="57939" marT="38626" marB="38626">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273285123"/>
                  </a:ext>
                </a:extLst>
              </a:tr>
            </a:tbl>
          </a:graphicData>
        </a:graphic>
      </p:graphicFrame>
    </p:spTree>
    <p:extLst>
      <p:ext uri="{BB962C8B-B14F-4D97-AF65-F5344CB8AC3E}">
        <p14:creationId xmlns:p14="http://schemas.microsoft.com/office/powerpoint/2010/main" val="3015457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C2ADAFAE-CFFE-F19A-BE01-D48257421E2D}"/>
              </a:ext>
            </a:extLst>
          </p:cNvPr>
          <p:cNvSpPr/>
          <p:nvPr/>
        </p:nvSpPr>
        <p:spPr>
          <a:xfrm>
            <a:off x="332510" y="793597"/>
            <a:ext cx="11157528"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3"/>
                </a:solidFill>
              </a:rPr>
              <a:t>Function</a:t>
            </a:r>
            <a:r>
              <a:rPr lang="el-GR" sz="2800" b="1" dirty="0">
                <a:ln/>
                <a:solidFill>
                  <a:schemeClr val="accent3"/>
                </a:solidFill>
              </a:rPr>
              <a:t>: </a:t>
            </a:r>
            <a:r>
              <a:rPr lang="en" sz="2800" dirty="0"/>
              <a:t>special sense of smell (special visceral afferent)</a:t>
            </a:r>
            <a:endParaRPr lang="el-GR" sz="2800" b="1" cap="none" spc="0" dirty="0">
              <a:ln/>
              <a:solidFill>
                <a:schemeClr val="accent3"/>
              </a:solidFill>
              <a:effectLst/>
            </a:endParaRPr>
          </a:p>
        </p:txBody>
      </p:sp>
      <p:sp>
        <p:nvSpPr>
          <p:cNvPr id="5" name="TextBox 4">
            <a:extLst>
              <a:ext uri="{FF2B5EF4-FFF2-40B4-BE49-F238E27FC236}">
                <a16:creationId xmlns:a16="http://schemas.microsoft.com/office/drawing/2014/main" id="{6D368726-0CB8-0CD4-C8B3-EF6F7750BEF2}"/>
              </a:ext>
            </a:extLst>
          </p:cNvPr>
          <p:cNvSpPr txBox="1"/>
          <p:nvPr/>
        </p:nvSpPr>
        <p:spPr>
          <a:xfrm>
            <a:off x="753999" y="2209883"/>
            <a:ext cx="9688122" cy="1384995"/>
          </a:xfrm>
          <a:prstGeom prst="rect">
            <a:avLst/>
          </a:prstGeom>
          <a:noFill/>
        </p:spPr>
        <p:txBody>
          <a:bodyPr wrap="square" rtlCol="0">
            <a:spAutoFit/>
          </a:bodyPr>
          <a:lstStyle/>
          <a:p>
            <a:pPr algn="ctr"/>
            <a:r>
              <a:rPr lang="en" sz="2800" dirty="0"/>
              <a:t>Olfactory receptor neurons (in the olfactory part of the nasal mucosa) → olfactory nerves. Apical surfaces of olfactory neurons → olfactory cilia (stimulated by odorant gas molecules).</a:t>
            </a:r>
            <a:endParaRPr lang="el-GR" sz="2800" dirty="0"/>
          </a:p>
        </p:txBody>
      </p:sp>
      <p:sp>
        <p:nvSpPr>
          <p:cNvPr id="6" name="Ορθογώνιο 5">
            <a:extLst>
              <a:ext uri="{FF2B5EF4-FFF2-40B4-BE49-F238E27FC236}">
                <a16:creationId xmlns:a16="http://schemas.microsoft.com/office/drawing/2014/main" id="{639E9F45-2467-2CB5-67AD-C93A1C04F95A}"/>
              </a:ext>
            </a:extLst>
          </p:cNvPr>
          <p:cNvSpPr/>
          <p:nvPr/>
        </p:nvSpPr>
        <p:spPr>
          <a:xfrm>
            <a:off x="1160585" y="4751301"/>
            <a:ext cx="10606872"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 sz="2800" b="1" dirty="0">
                <a:solidFill>
                  <a:schemeClr val="accent3"/>
                </a:solidFill>
              </a:rPr>
              <a:t>Emergence: </a:t>
            </a:r>
            <a:r>
              <a:rPr lang="en" sz="2800" dirty="0"/>
              <a:t>cerebral hemispheres</a:t>
            </a:r>
            <a:endParaRPr lang="el-GR" sz="2800" b="1" cap="none" spc="0" dirty="0">
              <a:ln/>
              <a:solidFill>
                <a:schemeClr val="accent3"/>
              </a:solidFill>
            </a:endParaRPr>
          </a:p>
        </p:txBody>
      </p:sp>
    </p:spTree>
    <p:extLst>
      <p:ext uri="{BB962C8B-B14F-4D97-AF65-F5344CB8AC3E}">
        <p14:creationId xmlns:p14="http://schemas.microsoft.com/office/powerpoint/2010/main" val="3954973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Ευθύγραμμο βέλος σύνδεσης 9">
            <a:extLst>
              <a:ext uri="{FF2B5EF4-FFF2-40B4-BE49-F238E27FC236}">
                <a16:creationId xmlns:a16="http://schemas.microsoft.com/office/drawing/2014/main" id="{D19CEE51-1E9E-7DB3-6177-B9EF95BC7ED4}"/>
              </a:ext>
            </a:extLst>
          </p:cNvPr>
          <p:cNvCxnSpPr>
            <a:cxnSpLocks/>
            <a:stCxn id="5" idx="2"/>
          </p:cNvCxnSpPr>
          <p:nvPr/>
        </p:nvCxnSpPr>
        <p:spPr>
          <a:xfrm flipH="1">
            <a:off x="1363436" y="4745860"/>
            <a:ext cx="2112247" cy="346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373C1FD2-F23D-2E8E-9F0C-54C24D46A5B5}"/>
              </a:ext>
            </a:extLst>
          </p:cNvPr>
          <p:cNvCxnSpPr>
            <a:cxnSpLocks/>
            <a:stCxn id="5" idx="2"/>
          </p:cNvCxnSpPr>
          <p:nvPr/>
        </p:nvCxnSpPr>
        <p:spPr>
          <a:xfrm>
            <a:off x="3475683" y="4745860"/>
            <a:ext cx="1659653" cy="346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9B8FB4E-E89D-3D09-7BA0-9E5117FAE3D3}"/>
              </a:ext>
            </a:extLst>
          </p:cNvPr>
          <p:cNvSpPr txBox="1"/>
          <p:nvPr/>
        </p:nvSpPr>
        <p:spPr>
          <a:xfrm>
            <a:off x="644769" y="5240672"/>
            <a:ext cx="2538725" cy="1631216"/>
          </a:xfrm>
          <a:prstGeom prst="rect">
            <a:avLst/>
          </a:prstGeom>
          <a:noFill/>
        </p:spPr>
        <p:txBody>
          <a:bodyPr wrap="square" rtlCol="0">
            <a:spAutoFit/>
          </a:bodyPr>
          <a:lstStyle/>
          <a:p>
            <a:pPr algn="ctr"/>
            <a:r>
              <a:rPr lang="en" sz="2000" b="1" dirty="0"/>
              <a:t>Lateral termination</a:t>
            </a:r>
            <a:r>
              <a:rPr lang="en" sz="2000" dirty="0"/>
              <a:t>: projects to the piriform cortex of the anterior part of the temporal lobe</a:t>
            </a:r>
            <a:endParaRPr lang="el-GR" sz="2000" dirty="0"/>
          </a:p>
        </p:txBody>
      </p:sp>
      <p:pic>
        <p:nvPicPr>
          <p:cNvPr id="13" name="Εικόνα 3">
            <a:extLst>
              <a:ext uri="{FF2B5EF4-FFF2-40B4-BE49-F238E27FC236}">
                <a16:creationId xmlns:a16="http://schemas.microsoft.com/office/drawing/2014/main" id="{DBE179DA-FA8B-01E8-FA19-5458274197F5}"/>
              </a:ext>
            </a:extLst>
          </p:cNvPr>
          <p:cNvPicPr>
            <a:picLocks noChangeAspect="1"/>
          </p:cNvPicPr>
          <p:nvPr/>
        </p:nvPicPr>
        <p:blipFill>
          <a:blip r:embed="rId2"/>
          <a:stretch>
            <a:fillRect/>
          </a:stretch>
        </p:blipFill>
        <p:spPr>
          <a:xfrm>
            <a:off x="7338646" y="902677"/>
            <a:ext cx="4592096" cy="6068367"/>
          </a:xfrm>
          <a:prstGeom prst="rect">
            <a:avLst/>
          </a:prstGeom>
        </p:spPr>
      </p:pic>
      <p:sp>
        <p:nvSpPr>
          <p:cNvPr id="15" name="TextBox 14">
            <a:extLst>
              <a:ext uri="{FF2B5EF4-FFF2-40B4-BE49-F238E27FC236}">
                <a16:creationId xmlns:a16="http://schemas.microsoft.com/office/drawing/2014/main" id="{0F4BCC16-9C8C-9D3A-D0E7-B8992D54A0A7}"/>
              </a:ext>
            </a:extLst>
          </p:cNvPr>
          <p:cNvSpPr txBox="1"/>
          <p:nvPr/>
        </p:nvSpPr>
        <p:spPr>
          <a:xfrm>
            <a:off x="3461657" y="5280212"/>
            <a:ext cx="3012622" cy="1323439"/>
          </a:xfrm>
          <a:prstGeom prst="rect">
            <a:avLst/>
          </a:prstGeom>
          <a:noFill/>
        </p:spPr>
        <p:txBody>
          <a:bodyPr wrap="square" rtlCol="0">
            <a:spAutoFit/>
          </a:bodyPr>
          <a:lstStyle/>
          <a:p>
            <a:r>
              <a:rPr lang="en" sz="2000" b="1" dirty="0"/>
              <a:t>Medial termination: </a:t>
            </a:r>
            <a:r>
              <a:rPr lang="en" sz="2000" dirty="0"/>
              <a:t>projects to contralateral olfactory structures via the anterior commissure</a:t>
            </a:r>
          </a:p>
        </p:txBody>
      </p:sp>
      <p:sp>
        <p:nvSpPr>
          <p:cNvPr id="5" name="Ορθογώνιο 4">
            <a:extLst>
              <a:ext uri="{FF2B5EF4-FFF2-40B4-BE49-F238E27FC236}">
                <a16:creationId xmlns:a16="http://schemas.microsoft.com/office/drawing/2014/main" id="{C4E0EB4D-4A05-F736-E35E-BA71B57B97ED}"/>
              </a:ext>
            </a:extLst>
          </p:cNvPr>
          <p:cNvSpPr/>
          <p:nvPr/>
        </p:nvSpPr>
        <p:spPr>
          <a:xfrm>
            <a:off x="926123" y="775542"/>
            <a:ext cx="5099120" cy="39703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2800" b="1" dirty="0">
                <a:solidFill>
                  <a:schemeClr val="accent3"/>
                </a:solidFill>
              </a:rPr>
              <a:t>Course</a:t>
            </a:r>
          </a:p>
          <a:p>
            <a:r>
              <a:rPr lang="en" sz="2800" b="1" dirty="0"/>
              <a:t>olfactory filaments </a:t>
            </a:r>
            <a:r>
              <a:rPr lang="en" sz="2800" dirty="0"/>
              <a:t>pass through the foramina of the cribriform plate of the ethmoid → olfactory bulb (anterior cranial fossa) → synapse with mitral cells → formation of the olfactory tract → division into </a:t>
            </a:r>
            <a:r>
              <a:rPr lang="en" sz="2800" b="1" dirty="0"/>
              <a:t>medial and lateral olfactory striae</a:t>
            </a:r>
          </a:p>
        </p:txBody>
      </p:sp>
    </p:spTree>
    <p:extLst>
      <p:ext uri="{BB962C8B-B14F-4D97-AF65-F5344CB8AC3E}">
        <p14:creationId xmlns:p14="http://schemas.microsoft.com/office/powerpoint/2010/main" val="122858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239D4B8-B910-3212-B765-9C47F4FCDD5C}"/>
              </a:ext>
            </a:extLst>
          </p:cNvPr>
          <p:cNvSpPr/>
          <p:nvPr/>
        </p:nvSpPr>
        <p:spPr>
          <a:xfrm>
            <a:off x="742949" y="361487"/>
            <a:ext cx="11081713"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 sz="3600" b="1" dirty="0">
                <a:solidFill>
                  <a:schemeClr val="accent4"/>
                </a:solidFill>
              </a:rPr>
              <a:t>Lesion #1 — Anosmia-</a:t>
            </a:r>
            <a:r>
              <a:rPr lang="en-US" sz="3600" b="1" dirty="0">
                <a:ln/>
                <a:solidFill>
                  <a:schemeClr val="accent4"/>
                </a:solidFill>
              </a:rPr>
              <a:t>Loss of smell</a:t>
            </a:r>
            <a:endParaRPr lang="el-GR" sz="3600" b="1" dirty="0">
              <a:ln/>
              <a:solidFill>
                <a:schemeClr val="accent4"/>
              </a:solidFill>
            </a:endParaRPr>
          </a:p>
        </p:txBody>
      </p:sp>
      <p:sp>
        <p:nvSpPr>
          <p:cNvPr id="5" name="TextBox 4">
            <a:extLst>
              <a:ext uri="{FF2B5EF4-FFF2-40B4-BE49-F238E27FC236}">
                <a16:creationId xmlns:a16="http://schemas.microsoft.com/office/drawing/2014/main" id="{4D80F152-C898-6F15-A507-91966A29C830}"/>
              </a:ext>
            </a:extLst>
          </p:cNvPr>
          <p:cNvSpPr txBox="1"/>
          <p:nvPr/>
        </p:nvSpPr>
        <p:spPr>
          <a:xfrm>
            <a:off x="977153" y="1007818"/>
            <a:ext cx="10237694" cy="1631216"/>
          </a:xfrm>
          <a:prstGeom prst="rect">
            <a:avLst/>
          </a:prstGeom>
          <a:noFill/>
        </p:spPr>
        <p:txBody>
          <a:bodyPr wrap="square" rtlCol="0">
            <a:spAutoFit/>
          </a:bodyPr>
          <a:lstStyle/>
          <a:p>
            <a:pPr marL="342900" indent="-342900">
              <a:buFont typeface="Wingdings" pitchFamily="2" charset="2"/>
              <a:buChar char="q"/>
            </a:pPr>
            <a:r>
              <a:rPr lang="en" sz="2000" dirty="0"/>
              <a:t>Often due to upper respiratory infection, paranasal sinus disease, head trauma. </a:t>
            </a:r>
          </a:p>
          <a:p>
            <a:pPr marL="342900" indent="-342900">
              <a:buFont typeface="Wingdings" pitchFamily="2" charset="2"/>
              <a:buChar char="q"/>
            </a:pPr>
            <a:r>
              <a:rPr lang="en" sz="2000" dirty="0"/>
              <a:t>Loss of olfactory fibers with advancing age. </a:t>
            </a:r>
          </a:p>
          <a:p>
            <a:pPr marL="342900" indent="-342900">
              <a:buFont typeface="Wingdings" pitchFamily="2" charset="2"/>
              <a:buChar char="q"/>
            </a:pPr>
            <a:r>
              <a:rPr lang="en" sz="2000" dirty="0"/>
              <a:t>Associated loss of taste. </a:t>
            </a:r>
          </a:p>
          <a:p>
            <a:pPr marL="342900" indent="-342900">
              <a:buFont typeface="Wingdings" pitchFamily="2" charset="2"/>
              <a:buChar char="q"/>
            </a:pPr>
            <a:r>
              <a:rPr lang="en" sz="2000" dirty="0"/>
              <a:t>Examination: odor identification (e.g., coffee). Diagnostic clue for cerebrospinal fluid rhinorrhea and meningioma in the anterior lobe.</a:t>
            </a:r>
            <a:endParaRPr lang="el-GR" sz="2000" dirty="0"/>
          </a:p>
        </p:txBody>
      </p:sp>
      <p:sp>
        <p:nvSpPr>
          <p:cNvPr id="6" name="Ορθογώνιο 5">
            <a:extLst>
              <a:ext uri="{FF2B5EF4-FFF2-40B4-BE49-F238E27FC236}">
                <a16:creationId xmlns:a16="http://schemas.microsoft.com/office/drawing/2014/main" id="{D2C84701-F3F2-32E7-E701-956E465BC3DB}"/>
              </a:ext>
            </a:extLst>
          </p:cNvPr>
          <p:cNvSpPr/>
          <p:nvPr/>
        </p:nvSpPr>
        <p:spPr>
          <a:xfrm>
            <a:off x="667869" y="3028744"/>
            <a:ext cx="10856259" cy="7709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 sz="2000" dirty="0"/>
              <a:t>Olfactory bulb injury (filaments torn and severed) in ethmoid fracture → unilateral loss of smell → detachment of nerve fibers on one side.</a:t>
            </a:r>
            <a:endParaRPr lang="el-GR" sz="2000" dirty="0"/>
          </a:p>
        </p:txBody>
      </p:sp>
      <p:sp>
        <p:nvSpPr>
          <p:cNvPr id="9" name="Ορθογώνιο 8">
            <a:extLst>
              <a:ext uri="{FF2B5EF4-FFF2-40B4-BE49-F238E27FC236}">
                <a16:creationId xmlns:a16="http://schemas.microsoft.com/office/drawing/2014/main" id="{C02CB828-A8C5-AAC6-FAAE-4C781516D208}"/>
              </a:ext>
            </a:extLst>
          </p:cNvPr>
          <p:cNvSpPr/>
          <p:nvPr/>
        </p:nvSpPr>
        <p:spPr>
          <a:xfrm>
            <a:off x="829342" y="4017581"/>
            <a:ext cx="7988087"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 sz="3600" b="1" dirty="0">
                <a:solidFill>
                  <a:schemeClr val="accent4"/>
                </a:solidFill>
              </a:rPr>
              <a:t>Lesion #2 — Olfactory hallucinations</a:t>
            </a:r>
            <a:endParaRPr lang="el-GR" sz="3600" b="1" dirty="0">
              <a:ln/>
              <a:solidFill>
                <a:schemeClr val="accent4"/>
              </a:solidFill>
            </a:endParaRPr>
          </a:p>
        </p:txBody>
      </p:sp>
      <p:sp>
        <p:nvSpPr>
          <p:cNvPr id="10" name="TextBox 9">
            <a:extLst>
              <a:ext uri="{FF2B5EF4-FFF2-40B4-BE49-F238E27FC236}">
                <a16:creationId xmlns:a16="http://schemas.microsoft.com/office/drawing/2014/main" id="{5515BE0A-573B-93E7-6EB7-CF7BBD8FA937}"/>
              </a:ext>
            </a:extLst>
          </p:cNvPr>
          <p:cNvSpPr txBox="1"/>
          <p:nvPr/>
        </p:nvSpPr>
        <p:spPr>
          <a:xfrm>
            <a:off x="829341" y="4781575"/>
            <a:ext cx="10165977" cy="1569660"/>
          </a:xfrm>
          <a:prstGeom prst="rect">
            <a:avLst/>
          </a:prstGeom>
          <a:noFill/>
        </p:spPr>
        <p:txBody>
          <a:bodyPr wrap="square" rtlCol="0">
            <a:spAutoFit/>
          </a:bodyPr>
          <a:lstStyle/>
          <a:p>
            <a:pPr marL="342900" indent="-342900">
              <a:buFont typeface="Wingdings" pitchFamily="2" charset="2"/>
              <a:buChar char="q"/>
            </a:pPr>
            <a:r>
              <a:rPr lang="en" sz="2400" dirty="0"/>
              <a:t>Temporal lobe lesions</a:t>
            </a:r>
          </a:p>
          <a:p>
            <a:pPr marL="342900" indent="-342900">
              <a:buFont typeface="Wingdings" pitchFamily="2" charset="2"/>
              <a:buChar char="q"/>
            </a:pPr>
            <a:r>
              <a:rPr lang="en" sz="2400" dirty="0"/>
              <a:t>Irritation of the olfactory cortex → temporal lobe epilepsy or “uncinate fits”</a:t>
            </a:r>
          </a:p>
          <a:p>
            <a:pPr marL="342900" indent="-342900">
              <a:buFont typeface="Wingdings" pitchFamily="2" charset="2"/>
              <a:buChar char="q"/>
            </a:pPr>
            <a:r>
              <a:rPr lang="en" sz="2400" dirty="0"/>
              <a:t>Phantom unpleasant smells and involuntary movements of lips/tongue</a:t>
            </a:r>
          </a:p>
          <a:p>
            <a:pPr marL="342900" indent="-342900">
              <a:buFont typeface="Wingdings" pitchFamily="2" charset="2"/>
              <a:buChar char="q"/>
            </a:pPr>
            <a:endParaRPr lang="el-GR" sz="2400" dirty="0"/>
          </a:p>
        </p:txBody>
      </p:sp>
    </p:spTree>
    <p:extLst>
      <p:ext uri="{BB962C8B-B14F-4D97-AF65-F5344CB8AC3E}">
        <p14:creationId xmlns:p14="http://schemas.microsoft.com/office/powerpoint/2010/main" val="361842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4136BAF9-4795-C3D2-E223-8083744B1213}"/>
              </a:ext>
            </a:extLst>
          </p:cNvPr>
          <p:cNvSpPr/>
          <p:nvPr/>
        </p:nvSpPr>
        <p:spPr>
          <a:xfrm>
            <a:off x="3779400" y="256425"/>
            <a:ext cx="4217694" cy="923330"/>
          </a:xfrm>
          <a:prstGeom prst="rect">
            <a:avLst/>
          </a:prstGeom>
          <a:noFill/>
        </p:spPr>
        <p:txBody>
          <a:bodyPr wrap="none" lIns="91440" tIns="45720" rIns="91440" bIns="45720">
            <a:spAutoFit/>
          </a:bodyPr>
          <a:lstStyle/>
          <a:p>
            <a:pPr algn="ctr"/>
            <a:r>
              <a:rPr lang="el-GR" sz="5400" b="0" cap="none" spc="0" dirty="0">
                <a:ln w="0"/>
                <a:solidFill>
                  <a:schemeClr val="accent1"/>
                </a:solidFill>
                <a:effectLst>
                  <a:outerShdw blurRad="38100" dist="25400" dir="5400000" algn="ctr" rotWithShape="0">
                    <a:srgbClr val="6E747A">
                      <a:alpha val="43000"/>
                    </a:srgbClr>
                  </a:outerShdw>
                </a:effectLst>
              </a:rPr>
              <a:t>ΙΙ. </a:t>
            </a:r>
            <a:r>
              <a:rPr lang="en-US" sz="5400" b="0" cap="none" spc="0" dirty="0">
                <a:ln w="0"/>
                <a:solidFill>
                  <a:schemeClr val="accent1"/>
                </a:solidFill>
                <a:effectLst>
                  <a:outerShdw blurRad="38100" dist="25400" dir="5400000" algn="ctr" rotWithShape="0">
                    <a:srgbClr val="6E747A">
                      <a:alpha val="43000"/>
                    </a:srgbClr>
                  </a:outerShdw>
                </a:effectLst>
              </a:rPr>
              <a:t>Optic Nerve</a:t>
            </a:r>
            <a:endParaRPr lang="el-GR" sz="5400" b="0" cap="none" spc="0" dirty="0">
              <a:ln w="0"/>
              <a:solidFill>
                <a:schemeClr val="accent1"/>
              </a:solidFill>
              <a:effectLst>
                <a:outerShdw blurRad="38100" dist="25400" dir="5400000" algn="ctr" rotWithShape="0">
                  <a:srgbClr val="6E747A">
                    <a:alpha val="43000"/>
                  </a:srgbClr>
                </a:outerShdw>
              </a:effectLst>
            </a:endParaRPr>
          </a:p>
        </p:txBody>
      </p:sp>
      <p:grpSp>
        <p:nvGrpSpPr>
          <p:cNvPr id="2" name="Group 1">
            <a:extLst>
              <a:ext uri="{FF2B5EF4-FFF2-40B4-BE49-F238E27FC236}">
                <a16:creationId xmlns:a16="http://schemas.microsoft.com/office/drawing/2014/main" id="{5E20DF96-19C8-FF5B-D285-72DCE43CD75B}"/>
              </a:ext>
            </a:extLst>
          </p:cNvPr>
          <p:cNvGrpSpPr/>
          <p:nvPr/>
        </p:nvGrpSpPr>
        <p:grpSpPr>
          <a:xfrm>
            <a:off x="317521" y="1452906"/>
            <a:ext cx="11141447" cy="5273456"/>
            <a:chOff x="1274412" y="2410150"/>
            <a:chExt cx="10191447" cy="4288884"/>
          </a:xfrm>
        </p:grpSpPr>
        <p:pic>
          <p:nvPicPr>
            <p:cNvPr id="3" name="Εικόνα 2">
              <a:extLst>
                <a:ext uri="{FF2B5EF4-FFF2-40B4-BE49-F238E27FC236}">
                  <a16:creationId xmlns:a16="http://schemas.microsoft.com/office/drawing/2014/main" id="{0B0749D1-DEEE-D5A4-526A-33AA313B2A0F}"/>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30" name="Ευθεία γραμμή σύνδεσης 29">
              <a:extLst>
                <a:ext uri="{FF2B5EF4-FFF2-40B4-BE49-F238E27FC236}">
                  <a16:creationId xmlns:a16="http://schemas.microsoft.com/office/drawing/2014/main" id="{DF9B92ED-2221-C2CB-1C95-F82663D7AD34}"/>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EE53DEAC-ED7E-65D5-9F4D-A00421B097F3}"/>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1E32D2A8-9229-05CD-8B93-F8D5457F0D25}"/>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5A999017-5EC4-5FEF-1F4E-70C655B4D4DB}"/>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D1AFCC7B-AB1E-E093-1974-F41EFEC3E7DC}"/>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FED0741F-C4D3-3247-A819-5584CF56B66D}"/>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BCBC47C9-9587-9EF7-6711-0047FEA53626}"/>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4A690803-E881-FB9B-0A68-FAD8C7545BEE}"/>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9CFE59A5-286C-48E7-4C59-FFE5AE0DB18A}"/>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210007C1-1A40-D0F2-8B33-4BE2EB07CC87}"/>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6F333833-8A75-5940-1D83-59A531CCC49C}"/>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A9ADA208-1168-6786-363B-40B1E926B9E1}"/>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97DF792-5A24-9C99-9B51-13C56835A505}"/>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43" name="TextBox 42">
              <a:extLst>
                <a:ext uri="{FF2B5EF4-FFF2-40B4-BE49-F238E27FC236}">
                  <a16:creationId xmlns:a16="http://schemas.microsoft.com/office/drawing/2014/main" id="{9EDD330B-DF93-9994-F812-F991F9AFC5A7}"/>
                </a:ext>
              </a:extLst>
            </p:cNvPr>
            <p:cNvSpPr txBox="1"/>
            <p:nvPr/>
          </p:nvSpPr>
          <p:spPr>
            <a:xfrm>
              <a:off x="2470488" y="3619364"/>
              <a:ext cx="1461247" cy="275345"/>
            </a:xfrm>
            <a:prstGeom prst="rect">
              <a:avLst/>
            </a:prstGeom>
            <a:noFill/>
          </p:spPr>
          <p:txBody>
            <a:bodyPr wrap="square" rtlCol="0">
              <a:spAutoFit/>
            </a:bodyPr>
            <a:lstStyle/>
            <a:p>
              <a:r>
                <a:rPr lang="el-GR" sz="1600" b="1" dirty="0"/>
                <a:t>ΙΙ. </a:t>
              </a:r>
              <a:r>
                <a:rPr lang="en-US" sz="1600" b="1" dirty="0"/>
                <a:t>Optic n.</a:t>
              </a:r>
              <a:endParaRPr lang="el-GR" sz="1600" b="1" dirty="0"/>
            </a:p>
          </p:txBody>
        </p:sp>
        <p:sp>
          <p:nvSpPr>
            <p:cNvPr id="44" name="TextBox 43">
              <a:extLst>
                <a:ext uri="{FF2B5EF4-FFF2-40B4-BE49-F238E27FC236}">
                  <a16:creationId xmlns:a16="http://schemas.microsoft.com/office/drawing/2014/main" id="{64B8AFE7-1956-E7A5-064A-948492B90D74}"/>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45" name="TextBox 44">
              <a:extLst>
                <a:ext uri="{FF2B5EF4-FFF2-40B4-BE49-F238E27FC236}">
                  <a16:creationId xmlns:a16="http://schemas.microsoft.com/office/drawing/2014/main" id="{F2742CD9-30F2-4702-CA84-1B7D659B6F43}"/>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46" name="TextBox 45">
              <a:extLst>
                <a:ext uri="{FF2B5EF4-FFF2-40B4-BE49-F238E27FC236}">
                  <a16:creationId xmlns:a16="http://schemas.microsoft.com/office/drawing/2014/main" id="{4372AC3E-D214-9EFC-752F-3DE281566791}"/>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47" name="TextBox 46">
              <a:extLst>
                <a:ext uri="{FF2B5EF4-FFF2-40B4-BE49-F238E27FC236}">
                  <a16:creationId xmlns:a16="http://schemas.microsoft.com/office/drawing/2014/main" id="{891E3EF5-3C87-F7BF-C7D4-F2E65C3D4F96}"/>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b="1" dirty="0"/>
            </a:p>
          </p:txBody>
        </p:sp>
        <p:sp>
          <p:nvSpPr>
            <p:cNvPr id="48" name="TextBox 47">
              <a:extLst>
                <a:ext uri="{FF2B5EF4-FFF2-40B4-BE49-F238E27FC236}">
                  <a16:creationId xmlns:a16="http://schemas.microsoft.com/office/drawing/2014/main" id="{3B4EC84D-2B43-1F09-DBC2-AE26D45FAE92}"/>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49" name="TextBox 48">
              <a:extLst>
                <a:ext uri="{FF2B5EF4-FFF2-40B4-BE49-F238E27FC236}">
                  <a16:creationId xmlns:a16="http://schemas.microsoft.com/office/drawing/2014/main" id="{6F2761E8-B664-C499-2134-373DC88ECEF8}"/>
                </a:ext>
              </a:extLst>
            </p:cNvPr>
            <p:cNvSpPr txBox="1"/>
            <p:nvPr/>
          </p:nvSpPr>
          <p:spPr>
            <a:xfrm>
              <a:off x="1279446" y="4841994"/>
              <a:ext cx="2337441" cy="275345"/>
            </a:xfrm>
            <a:prstGeom prst="rect">
              <a:avLst/>
            </a:prstGeom>
            <a:noFill/>
          </p:spPr>
          <p:txBody>
            <a:bodyPr wrap="square" rtlCol="0">
              <a:spAutoFit/>
            </a:bodyPr>
            <a:lstStyle/>
            <a:p>
              <a:r>
                <a:rPr lang="en-US" sz="1600" dirty="0"/>
                <a:t>VIII. Vestibulocochlear n.</a:t>
              </a:r>
              <a:endParaRPr lang="el-GR" sz="1600" dirty="0"/>
            </a:p>
          </p:txBody>
        </p:sp>
        <p:sp>
          <p:nvSpPr>
            <p:cNvPr id="50" name="TextBox 49">
              <a:extLst>
                <a:ext uri="{FF2B5EF4-FFF2-40B4-BE49-F238E27FC236}">
                  <a16:creationId xmlns:a16="http://schemas.microsoft.com/office/drawing/2014/main" id="{21E87E97-A58F-EE9E-4AF7-8FF040A1F036}"/>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51" name="TextBox 50">
              <a:extLst>
                <a:ext uri="{FF2B5EF4-FFF2-40B4-BE49-F238E27FC236}">
                  <a16:creationId xmlns:a16="http://schemas.microsoft.com/office/drawing/2014/main" id="{AC78D85A-7FB9-A98A-4865-4B9E8B1E4F8E}"/>
                </a:ext>
              </a:extLst>
            </p:cNvPr>
            <p:cNvSpPr txBox="1"/>
            <p:nvPr/>
          </p:nvSpPr>
          <p:spPr>
            <a:xfrm>
              <a:off x="1274412" y="5095909"/>
              <a:ext cx="2169459"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52" name="TextBox 51">
              <a:extLst>
                <a:ext uri="{FF2B5EF4-FFF2-40B4-BE49-F238E27FC236}">
                  <a16:creationId xmlns:a16="http://schemas.microsoft.com/office/drawing/2014/main" id="{20B10B3D-C100-0B57-8DCE-F307EA5E3063}"/>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53" name="TextBox 52">
              <a:extLst>
                <a:ext uri="{FF2B5EF4-FFF2-40B4-BE49-F238E27FC236}">
                  <a16:creationId xmlns:a16="http://schemas.microsoft.com/office/drawing/2014/main" id="{B2BB4B96-D682-F6BA-37CA-49CD383E00BF}"/>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3905273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2D22CF-F7BD-270D-F3C7-BEA3A77134F3}"/>
              </a:ext>
            </a:extLst>
          </p:cNvPr>
          <p:cNvSpPr>
            <a:spLocks noGrp="1"/>
          </p:cNvSpPr>
          <p:nvPr>
            <p:ph type="title"/>
          </p:nvPr>
        </p:nvSpPr>
        <p:spPr>
          <a:xfrm>
            <a:off x="1371600" y="0"/>
            <a:ext cx="9601200" cy="820615"/>
          </a:xfrm>
        </p:spPr>
        <p:txBody>
          <a:bodyPr/>
          <a:lstStyle/>
          <a:p>
            <a:pPr algn="ctr"/>
            <a:r>
              <a:rPr lang="de-CH" b="1" dirty="0" err="1">
                <a:solidFill>
                  <a:schemeClr val="accent6">
                    <a:lumMod val="50000"/>
                  </a:schemeClr>
                </a:solidFill>
              </a:rPr>
              <a:t>Optic</a:t>
            </a:r>
            <a:r>
              <a:rPr lang="de-CH" b="1" dirty="0">
                <a:solidFill>
                  <a:schemeClr val="accent6">
                    <a:lumMod val="50000"/>
                  </a:schemeClr>
                </a:solidFill>
              </a:rPr>
              <a:t> nerve</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A1057358-DE0B-ECA9-3A0B-D97F1090081C}"/>
              </a:ext>
            </a:extLst>
          </p:cNvPr>
          <p:cNvSpPr>
            <a:spLocks noGrp="1"/>
          </p:cNvSpPr>
          <p:nvPr>
            <p:ph idx="1"/>
          </p:nvPr>
        </p:nvSpPr>
        <p:spPr>
          <a:xfrm>
            <a:off x="269632" y="1160585"/>
            <a:ext cx="11687906" cy="5603629"/>
          </a:xfrm>
        </p:spPr>
        <p:txBody>
          <a:bodyPr>
            <a:normAutofit lnSpcReduction="10000"/>
          </a:bodyPr>
          <a:lstStyle/>
          <a:p>
            <a:pPr algn="just"/>
            <a:r>
              <a:rPr lang="de-CH" sz="2400" dirty="0"/>
              <a:t>The </a:t>
            </a:r>
            <a:r>
              <a:rPr lang="de-CH" sz="2400" dirty="0" err="1"/>
              <a:t>optic</a:t>
            </a:r>
            <a:r>
              <a:rPr lang="de-CH" sz="2400" dirty="0"/>
              <a:t> nerve (CN II) </a:t>
            </a:r>
            <a:r>
              <a:rPr lang="de-CH" sz="2400" dirty="0" err="1"/>
              <a:t>is</a:t>
            </a:r>
            <a:r>
              <a:rPr lang="de-CH" sz="2400" dirty="0"/>
              <a:t> a </a:t>
            </a:r>
            <a:r>
              <a:rPr lang="de-CH" sz="2400" dirty="0" err="1"/>
              <a:t>special</a:t>
            </a:r>
            <a:r>
              <a:rPr lang="de-CH" sz="2400" dirty="0"/>
              <a:t> </a:t>
            </a:r>
            <a:r>
              <a:rPr lang="de-CH" sz="2400" dirty="0" err="1"/>
              <a:t>somatic</a:t>
            </a:r>
            <a:r>
              <a:rPr lang="de-CH" sz="2400" dirty="0"/>
              <a:t> afferent (SSA) nerve </a:t>
            </a:r>
            <a:r>
              <a:rPr lang="de-CH" sz="2400" dirty="0" err="1"/>
              <a:t>which</a:t>
            </a:r>
            <a:r>
              <a:rPr lang="de-CH" sz="2400" dirty="0"/>
              <a:t> </a:t>
            </a:r>
            <a:r>
              <a:rPr lang="de-CH" sz="2400" dirty="0" err="1"/>
              <a:t>carries</a:t>
            </a:r>
            <a:r>
              <a:rPr lang="de-CH" sz="2400" dirty="0"/>
              <a:t> </a:t>
            </a:r>
            <a:r>
              <a:rPr lang="de-CH" sz="2400" dirty="0" err="1"/>
              <a:t>the</a:t>
            </a:r>
            <a:r>
              <a:rPr lang="de-CH" sz="2400" dirty="0"/>
              <a:t> </a:t>
            </a:r>
            <a:r>
              <a:rPr lang="de-CH" sz="2400" dirty="0" err="1"/>
              <a:t>sensation</a:t>
            </a:r>
            <a:r>
              <a:rPr lang="de-CH" sz="2400" dirty="0"/>
              <a:t> </a:t>
            </a:r>
            <a:r>
              <a:rPr lang="de-CH" sz="2400" dirty="0" err="1"/>
              <a:t>of</a:t>
            </a:r>
            <a:r>
              <a:rPr lang="de-CH" sz="2400" dirty="0"/>
              <a:t> </a:t>
            </a:r>
            <a:r>
              <a:rPr lang="de-CH" sz="2400" b="1" dirty="0" err="1">
                <a:solidFill>
                  <a:schemeClr val="accent6">
                    <a:lumMod val="50000"/>
                  </a:schemeClr>
                </a:solidFill>
              </a:rPr>
              <a:t>sight</a:t>
            </a:r>
            <a:r>
              <a:rPr lang="de-CH" sz="2400" b="1" dirty="0">
                <a:solidFill>
                  <a:schemeClr val="accent6">
                    <a:lumMod val="50000"/>
                  </a:schemeClr>
                </a:solidFill>
              </a:rPr>
              <a:t> (</a:t>
            </a:r>
            <a:r>
              <a:rPr lang="de-CH" sz="2400" b="1" dirty="0" err="1">
                <a:solidFill>
                  <a:schemeClr val="accent6">
                    <a:lumMod val="50000"/>
                  </a:schemeClr>
                </a:solidFill>
              </a:rPr>
              <a:t>vision</a:t>
            </a:r>
            <a:r>
              <a:rPr lang="de-CH" sz="2400" b="1" dirty="0">
                <a:solidFill>
                  <a:schemeClr val="accent6">
                    <a:lumMod val="50000"/>
                  </a:schemeClr>
                </a:solidFill>
              </a:rPr>
              <a:t>) </a:t>
            </a:r>
            <a:r>
              <a:rPr lang="de-CH" sz="2400" b="1" dirty="0" err="1">
                <a:solidFill>
                  <a:schemeClr val="accent6">
                    <a:lumMod val="50000"/>
                  </a:schemeClr>
                </a:solidFill>
              </a:rPr>
              <a:t>from</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retina</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eye</a:t>
            </a:r>
            <a:r>
              <a:rPr lang="de-CH" sz="2400" b="1" dirty="0">
                <a:solidFill>
                  <a:schemeClr val="accent6">
                    <a:lumMod val="50000"/>
                  </a:schemeClr>
                </a:solidFill>
              </a:rPr>
              <a:t> </a:t>
            </a:r>
            <a:r>
              <a:rPr lang="de-CH" sz="2400" b="1" dirty="0" err="1">
                <a:solidFill>
                  <a:schemeClr val="accent6">
                    <a:lumMod val="50000"/>
                  </a:schemeClr>
                </a:solidFill>
              </a:rPr>
              <a:t>to</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brain</a:t>
            </a:r>
            <a:r>
              <a:rPr lang="de-CH" sz="2400" b="1" dirty="0">
                <a:solidFill>
                  <a:schemeClr val="accent6">
                    <a:lumMod val="50000"/>
                  </a:schemeClr>
                </a:solidFill>
              </a:rPr>
              <a:t>. </a:t>
            </a:r>
            <a:r>
              <a:rPr lang="de-CH" sz="2400" dirty="0"/>
              <a:t>The </a:t>
            </a:r>
            <a:r>
              <a:rPr lang="de-CH" sz="2400" dirty="0" err="1"/>
              <a:t>optic</a:t>
            </a:r>
            <a:r>
              <a:rPr lang="de-CH" sz="2400" dirty="0"/>
              <a:t> nerve </a:t>
            </a:r>
            <a:r>
              <a:rPr lang="de-CH" sz="2400" dirty="0" err="1"/>
              <a:t>is</a:t>
            </a:r>
            <a:r>
              <a:rPr lang="de-CH" sz="2400" dirty="0"/>
              <a:t> a </a:t>
            </a:r>
            <a:r>
              <a:rPr lang="de-CH" sz="2400" dirty="0" err="1"/>
              <a:t>part</a:t>
            </a:r>
            <a:r>
              <a:rPr lang="de-CH" sz="2400" dirty="0"/>
              <a:t> </a:t>
            </a:r>
            <a:r>
              <a:rPr lang="de-CH" sz="2400" dirty="0" err="1"/>
              <a:t>of</a:t>
            </a:r>
            <a:r>
              <a:rPr lang="de-CH" sz="2400" dirty="0"/>
              <a:t> </a:t>
            </a:r>
            <a:r>
              <a:rPr lang="de-CH" sz="2400" dirty="0" err="1"/>
              <a:t>the</a:t>
            </a:r>
            <a:r>
              <a:rPr lang="de-CH" sz="2400" dirty="0"/>
              <a:t> </a:t>
            </a:r>
            <a:r>
              <a:rPr lang="de-CH" sz="2400" dirty="0" err="1"/>
              <a:t>visual</a:t>
            </a:r>
            <a:r>
              <a:rPr lang="de-CH" sz="2400" dirty="0"/>
              <a:t> </a:t>
            </a:r>
            <a:r>
              <a:rPr lang="de-CH" sz="2400" dirty="0" err="1"/>
              <a:t>pathway</a:t>
            </a:r>
            <a:r>
              <a:rPr lang="de-CH" sz="2400" dirty="0"/>
              <a:t>, </a:t>
            </a:r>
            <a:r>
              <a:rPr lang="de-CH" sz="2400" dirty="0" err="1"/>
              <a:t>which</a:t>
            </a:r>
            <a:r>
              <a:rPr lang="de-CH" sz="2400" dirty="0"/>
              <a:t> </a:t>
            </a:r>
            <a:r>
              <a:rPr lang="de-CH" sz="2400" dirty="0" err="1"/>
              <a:t>is</a:t>
            </a:r>
            <a:r>
              <a:rPr lang="de-CH" sz="2400" dirty="0"/>
              <a:t> a route </a:t>
            </a:r>
            <a:r>
              <a:rPr lang="de-CH" sz="2400" dirty="0" err="1"/>
              <a:t>by</a:t>
            </a:r>
            <a:r>
              <a:rPr lang="de-CH" sz="2400" dirty="0"/>
              <a:t> </a:t>
            </a:r>
            <a:r>
              <a:rPr lang="de-CH" sz="2400" dirty="0" err="1"/>
              <a:t>which</a:t>
            </a:r>
            <a:r>
              <a:rPr lang="de-CH" sz="2400" dirty="0"/>
              <a:t> </a:t>
            </a:r>
            <a:r>
              <a:rPr lang="de-CH" sz="2400" b="1" dirty="0">
                <a:solidFill>
                  <a:schemeClr val="accent6">
                    <a:lumMod val="50000"/>
                  </a:schemeClr>
                </a:solidFill>
              </a:rPr>
              <a:t>light </a:t>
            </a:r>
            <a:r>
              <a:rPr lang="de-CH" sz="2400" b="1" dirty="0" err="1">
                <a:solidFill>
                  <a:schemeClr val="accent6">
                    <a:lumMod val="50000"/>
                  </a:schemeClr>
                </a:solidFill>
              </a:rPr>
              <a:t>that</a:t>
            </a:r>
            <a:r>
              <a:rPr lang="de-CH" sz="2400" b="1" dirty="0">
                <a:solidFill>
                  <a:schemeClr val="accent6">
                    <a:lumMod val="50000"/>
                  </a:schemeClr>
                </a:solidFill>
              </a:rPr>
              <a:t> falls on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retina</a:t>
            </a:r>
            <a:r>
              <a:rPr lang="de-CH" sz="2400" b="1" dirty="0">
                <a:solidFill>
                  <a:schemeClr val="accent6">
                    <a:lumMod val="50000"/>
                  </a:schemeClr>
                </a:solidFill>
              </a:rPr>
              <a:t> </a:t>
            </a:r>
            <a:r>
              <a:rPr lang="de-CH" sz="2400" b="1" dirty="0" err="1">
                <a:solidFill>
                  <a:schemeClr val="accent6">
                    <a:lumMod val="50000"/>
                  </a:schemeClr>
                </a:solidFill>
              </a:rPr>
              <a:t>is</a:t>
            </a:r>
            <a:r>
              <a:rPr lang="de-CH" sz="2400" b="1" dirty="0">
                <a:solidFill>
                  <a:schemeClr val="accent6">
                    <a:lumMod val="50000"/>
                  </a:schemeClr>
                </a:solidFill>
              </a:rPr>
              <a:t> </a:t>
            </a:r>
            <a:r>
              <a:rPr lang="de-CH" sz="2400" b="1" dirty="0" err="1">
                <a:solidFill>
                  <a:schemeClr val="accent6">
                    <a:lumMod val="50000"/>
                  </a:schemeClr>
                </a:solidFill>
              </a:rPr>
              <a:t>transmitted</a:t>
            </a:r>
            <a:r>
              <a:rPr lang="de-CH" sz="2400" b="1" dirty="0">
                <a:solidFill>
                  <a:schemeClr val="accent6">
                    <a:lumMod val="50000"/>
                  </a:schemeClr>
                </a:solidFill>
              </a:rPr>
              <a:t> </a:t>
            </a:r>
            <a:r>
              <a:rPr lang="de-CH" sz="2400" b="1" dirty="0" err="1">
                <a:solidFill>
                  <a:schemeClr val="accent6">
                    <a:lumMod val="50000"/>
                  </a:schemeClr>
                </a:solidFill>
              </a:rPr>
              <a:t>to</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occipital lobe</a:t>
            </a:r>
            <a:r>
              <a:rPr lang="de-CH" sz="2400" dirty="0"/>
              <a:t> </a:t>
            </a:r>
            <a:r>
              <a:rPr lang="de-CH" sz="2400" dirty="0" err="1"/>
              <a:t>of</a:t>
            </a:r>
            <a:r>
              <a:rPr lang="de-CH" sz="2400" dirty="0"/>
              <a:t> </a:t>
            </a:r>
            <a:r>
              <a:rPr lang="de-CH" sz="2400" dirty="0" err="1"/>
              <a:t>the</a:t>
            </a:r>
            <a:r>
              <a:rPr lang="de-CH" sz="2400" dirty="0"/>
              <a:t> </a:t>
            </a:r>
            <a:r>
              <a:rPr lang="de-CH" sz="2400" dirty="0" err="1"/>
              <a:t>brain</a:t>
            </a:r>
            <a:r>
              <a:rPr lang="de-CH" sz="2400" dirty="0"/>
              <a:t>, </a:t>
            </a:r>
            <a:r>
              <a:rPr lang="de-CH" sz="2400" dirty="0" err="1"/>
              <a:t>where</a:t>
            </a:r>
            <a:r>
              <a:rPr lang="de-CH" sz="2400" dirty="0"/>
              <a:t> </a:t>
            </a:r>
            <a:r>
              <a:rPr lang="de-CH" sz="2400" dirty="0" err="1"/>
              <a:t>it</a:t>
            </a:r>
            <a:r>
              <a:rPr lang="de-CH" sz="2400" dirty="0"/>
              <a:t> </a:t>
            </a:r>
            <a:r>
              <a:rPr lang="de-CH" sz="2400" dirty="0" err="1"/>
              <a:t>is</a:t>
            </a:r>
            <a:r>
              <a:rPr lang="de-CH" sz="2400" dirty="0"/>
              <a:t> </a:t>
            </a:r>
            <a:r>
              <a:rPr lang="de-CH" sz="2400" dirty="0" err="1"/>
              <a:t>interpreted</a:t>
            </a:r>
            <a:r>
              <a:rPr lang="de-CH" sz="2400" dirty="0"/>
              <a:t> </a:t>
            </a:r>
            <a:r>
              <a:rPr lang="de-CH" sz="2400" dirty="0" err="1"/>
              <a:t>as</a:t>
            </a:r>
            <a:r>
              <a:rPr lang="de-CH" sz="2400" dirty="0"/>
              <a:t> </a:t>
            </a:r>
            <a:r>
              <a:rPr lang="de-CH" sz="2400" dirty="0" err="1"/>
              <a:t>visual</a:t>
            </a:r>
            <a:r>
              <a:rPr lang="de-CH" sz="2400" dirty="0"/>
              <a:t> </a:t>
            </a:r>
            <a:r>
              <a:rPr lang="de-CH" sz="2400" dirty="0" err="1"/>
              <a:t>information</a:t>
            </a:r>
            <a:r>
              <a:rPr lang="de-CH" sz="2400" dirty="0"/>
              <a:t>. The </a:t>
            </a:r>
            <a:r>
              <a:rPr lang="de-CH" sz="2400" dirty="0" err="1"/>
              <a:t>visual</a:t>
            </a:r>
            <a:r>
              <a:rPr lang="de-CH" sz="2400" dirty="0"/>
              <a:t> </a:t>
            </a:r>
            <a:r>
              <a:rPr lang="de-CH" sz="2400" dirty="0" err="1"/>
              <a:t>pathway</a:t>
            </a:r>
            <a:r>
              <a:rPr lang="de-CH" sz="2400" dirty="0"/>
              <a:t> </a:t>
            </a:r>
            <a:r>
              <a:rPr lang="de-CH" sz="2400" dirty="0" err="1"/>
              <a:t>refers</a:t>
            </a:r>
            <a:r>
              <a:rPr lang="de-CH" sz="2400" dirty="0"/>
              <a:t> </a:t>
            </a:r>
            <a:r>
              <a:rPr lang="de-CH" sz="2400" dirty="0" err="1"/>
              <a:t>to</a:t>
            </a:r>
            <a:r>
              <a:rPr lang="de-CH" sz="2400" dirty="0"/>
              <a:t> a </a:t>
            </a:r>
            <a:r>
              <a:rPr lang="de-CH" sz="2400" dirty="0" err="1"/>
              <a:t>series</a:t>
            </a:r>
            <a:r>
              <a:rPr lang="de-CH" sz="2400" dirty="0"/>
              <a:t> </a:t>
            </a:r>
            <a:r>
              <a:rPr lang="de-CH" sz="2400" dirty="0" err="1"/>
              <a:t>of</a:t>
            </a:r>
            <a:r>
              <a:rPr lang="de-CH" sz="2400" dirty="0"/>
              <a:t> </a:t>
            </a:r>
            <a:r>
              <a:rPr lang="de-CH" sz="2400" dirty="0" err="1"/>
              <a:t>synapses</a:t>
            </a:r>
            <a:r>
              <a:rPr lang="de-CH" sz="2400" dirty="0"/>
              <a:t> </a:t>
            </a:r>
            <a:r>
              <a:rPr lang="de-CH" sz="2400" dirty="0" err="1"/>
              <a:t>that</a:t>
            </a:r>
            <a:r>
              <a:rPr lang="de-CH" sz="2400" dirty="0"/>
              <a:t> </a:t>
            </a:r>
            <a:r>
              <a:rPr lang="de-CH" sz="2400" dirty="0" err="1"/>
              <a:t>start</a:t>
            </a:r>
            <a:r>
              <a:rPr lang="de-CH" sz="2400" dirty="0"/>
              <a:t> in </a:t>
            </a:r>
            <a:r>
              <a:rPr lang="de-CH" sz="2400" dirty="0" err="1"/>
              <a:t>the</a:t>
            </a:r>
            <a:r>
              <a:rPr lang="de-CH" sz="2400" dirty="0"/>
              <a:t> </a:t>
            </a:r>
            <a:r>
              <a:rPr lang="de-CH" sz="2400" dirty="0" err="1"/>
              <a:t>retina</a:t>
            </a:r>
            <a:r>
              <a:rPr lang="de-CH" sz="2400" dirty="0"/>
              <a:t>, </a:t>
            </a:r>
            <a:r>
              <a:rPr lang="de-CH" sz="2400" dirty="0" err="1"/>
              <a:t>where</a:t>
            </a:r>
            <a:r>
              <a:rPr lang="de-CH" sz="2400" dirty="0"/>
              <a:t> light </a:t>
            </a:r>
            <a:r>
              <a:rPr lang="de-CH" sz="2400" dirty="0" err="1"/>
              <a:t>stimuli</a:t>
            </a:r>
            <a:r>
              <a:rPr lang="de-CH" sz="2400" dirty="0"/>
              <a:t> </a:t>
            </a:r>
            <a:r>
              <a:rPr lang="de-CH" sz="2400" dirty="0" err="1"/>
              <a:t>are</a:t>
            </a:r>
            <a:r>
              <a:rPr lang="de-CH" sz="2400" dirty="0"/>
              <a:t> </a:t>
            </a:r>
            <a:r>
              <a:rPr lang="de-CH" sz="2400" dirty="0" err="1"/>
              <a:t>converted</a:t>
            </a:r>
            <a:r>
              <a:rPr lang="de-CH" sz="2400" dirty="0"/>
              <a:t> </a:t>
            </a:r>
            <a:r>
              <a:rPr lang="de-CH" sz="2400" dirty="0" err="1"/>
              <a:t>into</a:t>
            </a:r>
            <a:r>
              <a:rPr lang="de-CH" sz="2400" dirty="0"/>
              <a:t> </a:t>
            </a:r>
            <a:r>
              <a:rPr lang="de-CH" sz="2400" dirty="0" err="1"/>
              <a:t>action</a:t>
            </a:r>
            <a:r>
              <a:rPr lang="de-CH" sz="2400" dirty="0"/>
              <a:t> </a:t>
            </a:r>
            <a:r>
              <a:rPr lang="de-CH" sz="2400" dirty="0" err="1"/>
              <a:t>potentials</a:t>
            </a:r>
            <a:r>
              <a:rPr lang="de-CH" sz="2400" dirty="0"/>
              <a:t>, and </a:t>
            </a:r>
            <a:r>
              <a:rPr lang="de-CH" sz="2400" dirty="0" err="1"/>
              <a:t>transmitted</a:t>
            </a:r>
            <a:r>
              <a:rPr lang="de-CH" sz="2400" dirty="0"/>
              <a:t> </a:t>
            </a:r>
            <a:r>
              <a:rPr lang="de-CH" sz="2400" dirty="0" err="1"/>
              <a:t>across</a:t>
            </a:r>
            <a:r>
              <a:rPr lang="de-CH" sz="2400" dirty="0"/>
              <a:t> </a:t>
            </a:r>
            <a:r>
              <a:rPr lang="de-CH" sz="2400" dirty="0" err="1"/>
              <a:t>several</a:t>
            </a:r>
            <a:r>
              <a:rPr lang="de-CH" sz="2400" dirty="0"/>
              <a:t> </a:t>
            </a:r>
            <a:r>
              <a:rPr lang="de-CH" sz="2400" dirty="0" err="1"/>
              <a:t>nervous</a:t>
            </a:r>
            <a:r>
              <a:rPr lang="de-CH" sz="2400" dirty="0"/>
              <a:t> </a:t>
            </a:r>
            <a:r>
              <a:rPr lang="de-CH" sz="2400" dirty="0" err="1"/>
              <a:t>structures</a:t>
            </a:r>
            <a:r>
              <a:rPr lang="de-CH" sz="2400" dirty="0"/>
              <a:t> </a:t>
            </a:r>
            <a:r>
              <a:rPr lang="de-CH" sz="2400" b="1" dirty="0" err="1">
                <a:solidFill>
                  <a:schemeClr val="accent6">
                    <a:lumMod val="50000"/>
                  </a:schemeClr>
                </a:solidFill>
              </a:rPr>
              <a:t>to</a:t>
            </a:r>
            <a:r>
              <a:rPr lang="de-CH" sz="2400" b="1" dirty="0">
                <a:solidFill>
                  <a:schemeClr val="accent6">
                    <a:lumMod val="50000"/>
                  </a:schemeClr>
                </a:solidFill>
              </a:rPr>
              <a:t> </a:t>
            </a:r>
            <a:r>
              <a:rPr lang="de-CH" sz="2400" b="1" dirty="0" err="1">
                <a:solidFill>
                  <a:schemeClr val="accent6">
                    <a:lumMod val="50000"/>
                  </a:schemeClr>
                </a:solidFill>
              </a:rPr>
              <a:t>reach</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primary</a:t>
            </a:r>
            <a:r>
              <a:rPr lang="de-CH" sz="2400" b="1" dirty="0">
                <a:solidFill>
                  <a:schemeClr val="accent6">
                    <a:lumMod val="50000"/>
                  </a:schemeClr>
                </a:solidFill>
              </a:rPr>
              <a:t> </a:t>
            </a:r>
            <a:r>
              <a:rPr lang="de-CH" sz="2400" b="1" dirty="0" err="1">
                <a:solidFill>
                  <a:schemeClr val="accent6">
                    <a:lumMod val="50000"/>
                  </a:schemeClr>
                </a:solidFill>
              </a:rPr>
              <a:t>visual</a:t>
            </a:r>
            <a:r>
              <a:rPr lang="de-CH" sz="2400" b="1" dirty="0">
                <a:solidFill>
                  <a:schemeClr val="accent6">
                    <a:lumMod val="50000"/>
                  </a:schemeClr>
                </a:solidFill>
              </a:rPr>
              <a:t> </a:t>
            </a:r>
            <a:r>
              <a:rPr lang="de-CH" sz="2400" b="1" dirty="0" err="1">
                <a:solidFill>
                  <a:schemeClr val="accent6">
                    <a:lumMod val="50000"/>
                  </a:schemeClr>
                </a:solidFill>
              </a:rPr>
              <a:t>cortex</a:t>
            </a:r>
            <a:r>
              <a:rPr lang="de-CH" sz="2400" b="1" dirty="0">
                <a:solidFill>
                  <a:schemeClr val="accent6">
                    <a:lumMod val="50000"/>
                  </a:schemeClr>
                </a:solidFill>
              </a:rPr>
              <a:t>.</a:t>
            </a:r>
          </a:p>
          <a:p>
            <a:pPr algn="just"/>
            <a:r>
              <a:rPr lang="de-CH" sz="2400" dirty="0"/>
              <a:t>The </a:t>
            </a:r>
            <a:r>
              <a:rPr lang="de-CH" sz="2400" dirty="0" err="1"/>
              <a:t>structures</a:t>
            </a:r>
            <a:r>
              <a:rPr lang="de-CH" sz="2400" dirty="0"/>
              <a:t> </a:t>
            </a:r>
            <a:r>
              <a:rPr lang="de-CH" sz="2400" dirty="0" err="1"/>
              <a:t>of</a:t>
            </a:r>
            <a:r>
              <a:rPr lang="de-CH" sz="2400" dirty="0"/>
              <a:t> </a:t>
            </a:r>
            <a:r>
              <a:rPr lang="de-CH" sz="2400" dirty="0" err="1"/>
              <a:t>the</a:t>
            </a:r>
            <a:r>
              <a:rPr lang="de-CH" sz="2400" dirty="0"/>
              <a:t> </a:t>
            </a:r>
            <a:r>
              <a:rPr lang="de-CH" sz="2400" dirty="0" err="1"/>
              <a:t>visual</a:t>
            </a:r>
            <a:r>
              <a:rPr lang="de-CH" sz="2400" dirty="0"/>
              <a:t> </a:t>
            </a:r>
            <a:r>
              <a:rPr lang="de-CH" sz="2400" dirty="0" err="1"/>
              <a:t>pathway</a:t>
            </a:r>
            <a:r>
              <a:rPr lang="de-CH" sz="2400" dirty="0"/>
              <a:t> </a:t>
            </a:r>
            <a:r>
              <a:rPr lang="de-CH" sz="2400" dirty="0" err="1"/>
              <a:t>include</a:t>
            </a:r>
            <a:r>
              <a:rPr lang="de-CH" sz="2400" dirty="0"/>
              <a:t> </a:t>
            </a:r>
            <a:r>
              <a:rPr lang="de-CH" sz="2400" dirty="0" err="1"/>
              <a:t>the</a:t>
            </a:r>
            <a:r>
              <a:rPr lang="de-CH" sz="2400" dirty="0"/>
              <a:t> </a:t>
            </a:r>
            <a:r>
              <a:rPr lang="de-CH" sz="2400" b="1" dirty="0">
                <a:solidFill>
                  <a:schemeClr val="accent6">
                    <a:lumMod val="50000"/>
                  </a:schemeClr>
                </a:solidFill>
              </a:rPr>
              <a:t>retinal </a:t>
            </a:r>
            <a:r>
              <a:rPr lang="de-CH" sz="2400" b="1" dirty="0" err="1">
                <a:solidFill>
                  <a:schemeClr val="accent6">
                    <a:lumMod val="50000"/>
                  </a:schemeClr>
                </a:solidFill>
              </a:rPr>
              <a:t>neurons</a:t>
            </a:r>
            <a:r>
              <a:rPr lang="de-CH" sz="2400" b="1" dirty="0">
                <a:solidFill>
                  <a:schemeClr val="accent6">
                    <a:lumMod val="50000"/>
                  </a:schemeClr>
                </a:solidFill>
              </a:rPr>
              <a:t> (</a:t>
            </a:r>
            <a:r>
              <a:rPr lang="de-CH" sz="2400" b="1" dirty="0" err="1">
                <a:solidFill>
                  <a:schemeClr val="accent6">
                    <a:lumMod val="50000"/>
                  </a:schemeClr>
                </a:solidFill>
              </a:rPr>
              <a:t>photoreceptors</a:t>
            </a:r>
            <a:r>
              <a:rPr lang="de-CH" sz="2400" b="1" dirty="0">
                <a:solidFill>
                  <a:schemeClr val="accent6">
                    <a:lumMod val="50000"/>
                  </a:schemeClr>
                </a:solidFill>
              </a:rPr>
              <a:t>, bipolar </a:t>
            </a:r>
            <a:r>
              <a:rPr lang="de-CH" sz="2400" b="1" dirty="0" err="1">
                <a:solidFill>
                  <a:schemeClr val="accent6">
                    <a:lumMod val="50000"/>
                  </a:schemeClr>
                </a:solidFill>
              </a:rPr>
              <a:t>cells</a:t>
            </a:r>
            <a:r>
              <a:rPr lang="de-CH" sz="2400" b="1" dirty="0">
                <a:solidFill>
                  <a:schemeClr val="accent6">
                    <a:lumMod val="50000"/>
                  </a:schemeClr>
                </a:solidFill>
              </a:rPr>
              <a:t>, </a:t>
            </a:r>
            <a:r>
              <a:rPr lang="de-CH" sz="2400" b="1" dirty="0" err="1">
                <a:solidFill>
                  <a:schemeClr val="accent6">
                    <a:lumMod val="50000"/>
                  </a:schemeClr>
                </a:solidFill>
              </a:rPr>
              <a:t>ganglion</a:t>
            </a:r>
            <a:r>
              <a:rPr lang="de-CH" sz="2400" b="1" dirty="0">
                <a:solidFill>
                  <a:schemeClr val="accent6">
                    <a:lumMod val="50000"/>
                  </a:schemeClr>
                </a:solidFill>
              </a:rPr>
              <a:t> </a:t>
            </a:r>
            <a:r>
              <a:rPr lang="de-CH" sz="2400" b="1" dirty="0" err="1">
                <a:solidFill>
                  <a:schemeClr val="accent6">
                    <a:lumMod val="50000"/>
                  </a:schemeClr>
                </a:solidFill>
              </a:rPr>
              <a:t>cells</a:t>
            </a:r>
            <a:r>
              <a:rPr lang="de-CH" sz="2400" b="1" dirty="0">
                <a:solidFill>
                  <a:schemeClr val="accent6">
                    <a:lumMod val="50000"/>
                  </a:schemeClr>
                </a:solidFill>
              </a:rPr>
              <a:t>) </a:t>
            </a:r>
            <a:r>
              <a:rPr lang="de-CH" sz="2400" b="1" dirty="0" err="1">
                <a:solidFill>
                  <a:schemeClr val="accent6">
                    <a:lumMod val="50000"/>
                  </a:schemeClr>
                </a:solidFill>
              </a:rPr>
              <a:t>which</a:t>
            </a:r>
            <a:r>
              <a:rPr lang="de-CH" sz="2400" b="1" dirty="0">
                <a:solidFill>
                  <a:schemeClr val="accent6">
                    <a:lumMod val="50000"/>
                  </a:schemeClr>
                </a:solidFill>
              </a:rPr>
              <a:t> pass </a:t>
            </a:r>
            <a:r>
              <a:rPr lang="de-CH" sz="2400" b="1" dirty="0" err="1">
                <a:solidFill>
                  <a:schemeClr val="accent6">
                    <a:lumMod val="50000"/>
                  </a:schemeClr>
                </a:solidFill>
              </a:rPr>
              <a:t>visual</a:t>
            </a:r>
            <a:r>
              <a:rPr lang="de-CH" sz="2400" b="1" dirty="0">
                <a:solidFill>
                  <a:schemeClr val="accent6">
                    <a:lumMod val="50000"/>
                  </a:schemeClr>
                </a:solidFill>
              </a:rPr>
              <a:t> </a:t>
            </a:r>
            <a:r>
              <a:rPr lang="de-CH" sz="2400" b="1" dirty="0" err="1">
                <a:solidFill>
                  <a:schemeClr val="accent6">
                    <a:lumMod val="50000"/>
                  </a:schemeClr>
                </a:solidFill>
              </a:rPr>
              <a:t>stimuli</a:t>
            </a:r>
            <a:r>
              <a:rPr lang="de-CH" sz="2400" b="1" dirty="0">
                <a:solidFill>
                  <a:schemeClr val="accent6">
                    <a:lumMod val="50000"/>
                  </a:schemeClr>
                </a:solidFill>
              </a:rPr>
              <a:t> </a:t>
            </a:r>
            <a:r>
              <a:rPr lang="de-CH" sz="2400" b="1" dirty="0" err="1">
                <a:solidFill>
                  <a:schemeClr val="accent6">
                    <a:lumMod val="50000"/>
                  </a:schemeClr>
                </a:solidFill>
              </a:rPr>
              <a:t>through</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optic</a:t>
            </a:r>
            <a:r>
              <a:rPr lang="de-CH" sz="2400" b="1" dirty="0">
                <a:solidFill>
                  <a:schemeClr val="accent6">
                    <a:lumMod val="50000"/>
                  </a:schemeClr>
                </a:solidFill>
              </a:rPr>
              <a:t> nerve, </a:t>
            </a:r>
            <a:r>
              <a:rPr lang="de-CH" sz="2400" b="1" dirty="0" err="1">
                <a:solidFill>
                  <a:schemeClr val="accent6">
                    <a:lumMod val="50000"/>
                  </a:schemeClr>
                </a:solidFill>
              </a:rPr>
              <a:t>optic</a:t>
            </a:r>
            <a:r>
              <a:rPr lang="de-CH" sz="2400" b="1" dirty="0">
                <a:solidFill>
                  <a:schemeClr val="accent6">
                    <a:lumMod val="50000"/>
                  </a:schemeClr>
                </a:solidFill>
              </a:rPr>
              <a:t> </a:t>
            </a:r>
            <a:r>
              <a:rPr lang="de-CH" sz="2400" b="1" dirty="0" err="1">
                <a:solidFill>
                  <a:schemeClr val="accent6">
                    <a:lumMod val="50000"/>
                  </a:schemeClr>
                </a:solidFill>
              </a:rPr>
              <a:t>chiasm</a:t>
            </a:r>
            <a:r>
              <a:rPr lang="de-CH" sz="2400" b="1" dirty="0">
                <a:solidFill>
                  <a:schemeClr val="accent6">
                    <a:lumMod val="50000"/>
                  </a:schemeClr>
                </a:solidFill>
              </a:rPr>
              <a:t>, and </a:t>
            </a:r>
            <a:r>
              <a:rPr lang="de-CH" sz="2400" b="1" dirty="0" err="1">
                <a:solidFill>
                  <a:schemeClr val="accent6">
                    <a:lumMod val="50000"/>
                  </a:schemeClr>
                </a:solidFill>
              </a:rPr>
              <a:t>optic</a:t>
            </a:r>
            <a:r>
              <a:rPr lang="de-CH" sz="2400" b="1" dirty="0">
                <a:solidFill>
                  <a:schemeClr val="accent6">
                    <a:lumMod val="50000"/>
                  </a:schemeClr>
                </a:solidFill>
              </a:rPr>
              <a:t> tract </a:t>
            </a:r>
            <a:r>
              <a:rPr lang="de-CH" sz="2400" b="1" dirty="0" err="1">
                <a:solidFill>
                  <a:schemeClr val="accent6">
                    <a:lumMod val="50000"/>
                  </a:schemeClr>
                </a:solidFill>
              </a:rPr>
              <a:t>to</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lateral </a:t>
            </a:r>
            <a:r>
              <a:rPr lang="de-CH" sz="2400" b="1" dirty="0" err="1">
                <a:solidFill>
                  <a:schemeClr val="accent6">
                    <a:lumMod val="50000"/>
                  </a:schemeClr>
                </a:solidFill>
              </a:rPr>
              <a:t>geniculate</a:t>
            </a:r>
            <a:r>
              <a:rPr lang="de-CH" sz="2400" b="1" dirty="0">
                <a:solidFill>
                  <a:schemeClr val="accent6">
                    <a:lumMod val="50000"/>
                  </a:schemeClr>
                </a:solidFill>
              </a:rPr>
              <a:t> </a:t>
            </a:r>
            <a:r>
              <a:rPr lang="de-CH" sz="2400" b="1" dirty="0" err="1">
                <a:solidFill>
                  <a:schemeClr val="accent6">
                    <a:lumMod val="50000"/>
                  </a:schemeClr>
                </a:solidFill>
              </a:rPr>
              <a:t>nucleus</a:t>
            </a:r>
            <a:r>
              <a:rPr lang="de-CH" sz="2400" b="1" dirty="0">
                <a:solidFill>
                  <a:schemeClr val="accent6">
                    <a:lumMod val="50000"/>
                  </a:schemeClr>
                </a:solidFill>
              </a:rPr>
              <a:t>. Axons </a:t>
            </a:r>
            <a:r>
              <a:rPr lang="de-CH" sz="2400" b="1" dirty="0" err="1">
                <a:solidFill>
                  <a:schemeClr val="accent6">
                    <a:lumMod val="50000"/>
                  </a:schemeClr>
                </a:solidFill>
              </a:rPr>
              <a:t>from</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lateral </a:t>
            </a:r>
            <a:r>
              <a:rPr lang="de-CH" sz="2400" b="1" dirty="0" err="1">
                <a:solidFill>
                  <a:schemeClr val="accent6">
                    <a:lumMod val="50000"/>
                  </a:schemeClr>
                </a:solidFill>
              </a:rPr>
              <a:t>geniculate</a:t>
            </a:r>
            <a:r>
              <a:rPr lang="de-CH" sz="2400" b="1" dirty="0">
                <a:solidFill>
                  <a:schemeClr val="accent6">
                    <a:lumMod val="50000"/>
                  </a:schemeClr>
                </a:solidFill>
              </a:rPr>
              <a:t> </a:t>
            </a:r>
            <a:r>
              <a:rPr lang="de-CH" sz="2400" b="1" dirty="0" err="1">
                <a:solidFill>
                  <a:schemeClr val="accent6">
                    <a:lumMod val="50000"/>
                  </a:schemeClr>
                </a:solidFill>
              </a:rPr>
              <a:t>nucleus</a:t>
            </a:r>
            <a:r>
              <a:rPr lang="de-CH" sz="2400" b="1" dirty="0">
                <a:solidFill>
                  <a:schemeClr val="accent6">
                    <a:lumMod val="50000"/>
                  </a:schemeClr>
                </a:solidFill>
              </a:rPr>
              <a:t> </a:t>
            </a:r>
            <a:r>
              <a:rPr lang="de-CH" sz="2400" b="1" dirty="0" err="1">
                <a:solidFill>
                  <a:schemeClr val="accent6">
                    <a:lumMod val="50000"/>
                  </a:schemeClr>
                </a:solidFill>
              </a:rPr>
              <a:t>then</a:t>
            </a:r>
            <a:r>
              <a:rPr lang="de-CH" sz="2400" b="1" dirty="0">
                <a:solidFill>
                  <a:schemeClr val="accent6">
                    <a:lumMod val="50000"/>
                  </a:schemeClr>
                </a:solidFill>
              </a:rPr>
              <a:t> </a:t>
            </a:r>
            <a:r>
              <a:rPr lang="de-CH" sz="2400" b="1" dirty="0" err="1">
                <a:solidFill>
                  <a:schemeClr val="accent6">
                    <a:lumMod val="50000"/>
                  </a:schemeClr>
                </a:solidFill>
              </a:rPr>
              <a:t>project</a:t>
            </a:r>
            <a:r>
              <a:rPr lang="de-CH" sz="2400" b="1" dirty="0">
                <a:solidFill>
                  <a:schemeClr val="accent6">
                    <a:lumMod val="50000"/>
                  </a:schemeClr>
                </a:solidFill>
              </a:rPr>
              <a:t> via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optic</a:t>
            </a:r>
            <a:r>
              <a:rPr lang="de-CH" sz="2400" b="1" dirty="0">
                <a:solidFill>
                  <a:schemeClr val="accent6">
                    <a:lumMod val="50000"/>
                  </a:schemeClr>
                </a:solidFill>
              </a:rPr>
              <a:t> </a:t>
            </a:r>
            <a:r>
              <a:rPr lang="de-CH" sz="2400" b="1" dirty="0" err="1">
                <a:solidFill>
                  <a:schemeClr val="accent6">
                    <a:lumMod val="50000"/>
                  </a:schemeClr>
                </a:solidFill>
              </a:rPr>
              <a:t>radiation</a:t>
            </a:r>
            <a:r>
              <a:rPr lang="de-CH" sz="2400" b="1" dirty="0">
                <a:solidFill>
                  <a:schemeClr val="accent6">
                    <a:lumMod val="50000"/>
                  </a:schemeClr>
                </a:solidFill>
              </a:rPr>
              <a:t> </a:t>
            </a:r>
            <a:r>
              <a:rPr lang="de-CH" sz="2400" b="1" dirty="0" err="1">
                <a:solidFill>
                  <a:schemeClr val="accent6">
                    <a:lumMod val="50000"/>
                  </a:schemeClr>
                </a:solidFill>
              </a:rPr>
              <a:t>to</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primary</a:t>
            </a:r>
            <a:r>
              <a:rPr lang="de-CH" sz="2400" b="1" dirty="0">
                <a:solidFill>
                  <a:schemeClr val="accent6">
                    <a:lumMod val="50000"/>
                  </a:schemeClr>
                </a:solidFill>
              </a:rPr>
              <a:t> </a:t>
            </a:r>
            <a:r>
              <a:rPr lang="de-CH" sz="2400" b="1" dirty="0" err="1">
                <a:solidFill>
                  <a:schemeClr val="accent6">
                    <a:lumMod val="50000"/>
                  </a:schemeClr>
                </a:solidFill>
              </a:rPr>
              <a:t>visual</a:t>
            </a:r>
            <a:r>
              <a:rPr lang="de-CH" sz="2400" b="1" dirty="0">
                <a:solidFill>
                  <a:schemeClr val="accent6">
                    <a:lumMod val="50000"/>
                  </a:schemeClr>
                </a:solidFill>
              </a:rPr>
              <a:t> </a:t>
            </a:r>
            <a:r>
              <a:rPr lang="de-CH" sz="2400" b="1" dirty="0" err="1">
                <a:solidFill>
                  <a:schemeClr val="accent6">
                    <a:lumMod val="50000"/>
                  </a:schemeClr>
                </a:solidFill>
              </a:rPr>
              <a:t>cortex</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occipital lobe.</a:t>
            </a:r>
          </a:p>
          <a:p>
            <a:pPr algn="just"/>
            <a:r>
              <a:rPr lang="de-CH" sz="2400" b="1" dirty="0">
                <a:solidFill>
                  <a:schemeClr val="accent6">
                    <a:lumMod val="50000"/>
                  </a:schemeClr>
                </a:solidFill>
              </a:rPr>
              <a:t>The </a:t>
            </a:r>
            <a:r>
              <a:rPr lang="de-CH" sz="2400" b="1" dirty="0" err="1">
                <a:solidFill>
                  <a:schemeClr val="accent6">
                    <a:lumMod val="50000"/>
                  </a:schemeClr>
                </a:solidFill>
              </a:rPr>
              <a:t>optic</a:t>
            </a:r>
            <a:r>
              <a:rPr lang="de-CH" sz="2400" b="1" dirty="0">
                <a:solidFill>
                  <a:schemeClr val="accent6">
                    <a:lumMod val="50000"/>
                  </a:schemeClr>
                </a:solidFill>
              </a:rPr>
              <a:t> nerve </a:t>
            </a:r>
            <a:r>
              <a:rPr lang="de-CH" sz="2400" b="1" dirty="0" err="1">
                <a:solidFill>
                  <a:schemeClr val="accent6">
                    <a:lumMod val="50000"/>
                  </a:schemeClr>
                </a:solidFill>
              </a:rPr>
              <a:t>is</a:t>
            </a:r>
            <a:r>
              <a:rPr lang="de-CH" sz="2400" b="1" dirty="0">
                <a:solidFill>
                  <a:schemeClr val="accent6">
                    <a:lumMod val="50000"/>
                  </a:schemeClr>
                </a:solidFill>
              </a:rPr>
              <a:t> </a:t>
            </a:r>
            <a:r>
              <a:rPr lang="de-CH" sz="2400" b="1" dirty="0" err="1">
                <a:solidFill>
                  <a:schemeClr val="accent6">
                    <a:lumMod val="50000"/>
                  </a:schemeClr>
                </a:solidFill>
              </a:rPr>
              <a:t>formed</a:t>
            </a:r>
            <a:r>
              <a:rPr lang="de-CH" sz="2400" b="1" dirty="0">
                <a:solidFill>
                  <a:schemeClr val="accent6">
                    <a:lumMod val="50000"/>
                  </a:schemeClr>
                </a:solidFill>
              </a:rPr>
              <a:t> </a:t>
            </a:r>
            <a:r>
              <a:rPr lang="de-CH" sz="2400" b="1" dirty="0" err="1">
                <a:solidFill>
                  <a:schemeClr val="accent6">
                    <a:lumMod val="50000"/>
                  </a:schemeClr>
                </a:solidFill>
              </a:rPr>
              <a:t>when</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axons</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retinal </a:t>
            </a:r>
            <a:r>
              <a:rPr lang="de-CH" sz="2400" b="1" dirty="0" err="1">
                <a:solidFill>
                  <a:schemeClr val="accent6">
                    <a:lumMod val="50000"/>
                  </a:schemeClr>
                </a:solidFill>
              </a:rPr>
              <a:t>ganglion</a:t>
            </a:r>
            <a:r>
              <a:rPr lang="de-CH" sz="2400" b="1" dirty="0">
                <a:solidFill>
                  <a:schemeClr val="accent6">
                    <a:lumMod val="50000"/>
                  </a:schemeClr>
                </a:solidFill>
              </a:rPr>
              <a:t> </a:t>
            </a:r>
            <a:r>
              <a:rPr lang="de-CH" sz="2400" b="1" dirty="0" err="1">
                <a:solidFill>
                  <a:schemeClr val="accent6">
                    <a:lumMod val="50000"/>
                  </a:schemeClr>
                </a:solidFill>
              </a:rPr>
              <a:t>cells</a:t>
            </a:r>
            <a:r>
              <a:rPr lang="de-CH" sz="2400" b="1" dirty="0">
                <a:solidFill>
                  <a:schemeClr val="accent6">
                    <a:lumMod val="50000"/>
                  </a:schemeClr>
                </a:solidFill>
              </a:rPr>
              <a:t> pierce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scleral</a:t>
            </a:r>
            <a:r>
              <a:rPr lang="de-CH" sz="2400" b="1" dirty="0">
                <a:solidFill>
                  <a:schemeClr val="accent6">
                    <a:lumMod val="50000"/>
                  </a:schemeClr>
                </a:solidFill>
              </a:rPr>
              <a:t> </a:t>
            </a:r>
            <a:r>
              <a:rPr lang="de-CH" sz="2400" b="1" dirty="0" err="1">
                <a:solidFill>
                  <a:schemeClr val="accent6">
                    <a:lumMod val="50000"/>
                  </a:schemeClr>
                </a:solidFill>
              </a:rPr>
              <a:t>layer</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eyeball</a:t>
            </a:r>
            <a:r>
              <a:rPr lang="de-CH" sz="2400" dirty="0"/>
              <a:t>. The nerve </a:t>
            </a:r>
            <a:r>
              <a:rPr lang="de-CH" sz="2400" dirty="0" err="1"/>
              <a:t>runs</a:t>
            </a:r>
            <a:r>
              <a:rPr lang="de-CH" sz="2400" dirty="0"/>
              <a:t> </a:t>
            </a:r>
            <a:r>
              <a:rPr lang="de-CH" sz="2400" dirty="0" err="1"/>
              <a:t>posteromedially</a:t>
            </a:r>
            <a:r>
              <a:rPr lang="de-CH" sz="2400" dirty="0"/>
              <a:t> </a:t>
            </a:r>
            <a:r>
              <a:rPr lang="de-CH" sz="2400" dirty="0" err="1"/>
              <a:t>within</a:t>
            </a:r>
            <a:r>
              <a:rPr lang="de-CH" sz="2400" dirty="0"/>
              <a:t> </a:t>
            </a:r>
            <a:r>
              <a:rPr lang="de-CH" sz="2400" dirty="0" err="1"/>
              <a:t>the</a:t>
            </a:r>
            <a:r>
              <a:rPr lang="de-CH" sz="2400" dirty="0"/>
              <a:t> </a:t>
            </a:r>
            <a:r>
              <a:rPr lang="de-CH" sz="2400" dirty="0" err="1"/>
              <a:t>orbit</a:t>
            </a:r>
            <a:r>
              <a:rPr lang="de-CH" sz="2400" dirty="0"/>
              <a:t> and </a:t>
            </a:r>
            <a:r>
              <a:rPr lang="de-CH" sz="2400" dirty="0" err="1">
                <a:solidFill>
                  <a:schemeClr val="accent6">
                    <a:lumMod val="75000"/>
                  </a:schemeClr>
                </a:solidFill>
              </a:rPr>
              <a:t>through</a:t>
            </a:r>
            <a:r>
              <a:rPr lang="de-CH" sz="2400" dirty="0">
                <a:solidFill>
                  <a:schemeClr val="accent6">
                    <a:lumMod val="75000"/>
                  </a:schemeClr>
                </a:solidFill>
              </a:rPr>
              <a:t> </a:t>
            </a:r>
            <a:r>
              <a:rPr lang="de-CH" sz="2400" dirty="0" err="1">
                <a:solidFill>
                  <a:schemeClr val="accent6">
                    <a:lumMod val="75000"/>
                  </a:schemeClr>
                </a:solidFill>
              </a:rPr>
              <a:t>the</a:t>
            </a:r>
            <a:r>
              <a:rPr lang="de-CH" sz="2400" dirty="0">
                <a:solidFill>
                  <a:schemeClr val="accent6">
                    <a:lumMod val="75000"/>
                  </a:schemeClr>
                </a:solidFill>
              </a:rPr>
              <a:t> </a:t>
            </a:r>
            <a:r>
              <a:rPr lang="de-CH" sz="2400" dirty="0" err="1">
                <a:solidFill>
                  <a:schemeClr val="accent6">
                    <a:lumMod val="75000"/>
                  </a:schemeClr>
                </a:solidFill>
              </a:rPr>
              <a:t>optic</a:t>
            </a:r>
            <a:r>
              <a:rPr lang="de-CH" sz="2400" dirty="0">
                <a:solidFill>
                  <a:schemeClr val="accent6">
                    <a:lumMod val="75000"/>
                  </a:schemeClr>
                </a:solidFill>
              </a:rPr>
              <a:t> </a:t>
            </a:r>
            <a:r>
              <a:rPr lang="de-CH" sz="2400" dirty="0" err="1">
                <a:solidFill>
                  <a:schemeClr val="accent6">
                    <a:lumMod val="75000"/>
                  </a:schemeClr>
                </a:solidFill>
              </a:rPr>
              <a:t>canal</a:t>
            </a:r>
            <a:r>
              <a:rPr lang="de-CH" sz="2400" dirty="0">
                <a:solidFill>
                  <a:schemeClr val="accent6">
                    <a:lumMod val="75000"/>
                  </a:schemeClr>
                </a:solidFill>
              </a:rPr>
              <a:t> </a:t>
            </a:r>
            <a:r>
              <a:rPr lang="de-CH" sz="2400" dirty="0" err="1"/>
              <a:t>to</a:t>
            </a:r>
            <a:r>
              <a:rPr lang="de-CH" sz="2400" dirty="0"/>
              <a:t> </a:t>
            </a:r>
            <a:r>
              <a:rPr lang="de-CH" sz="2400" dirty="0" err="1"/>
              <a:t>enter</a:t>
            </a:r>
            <a:r>
              <a:rPr lang="de-CH" sz="2400" dirty="0"/>
              <a:t> </a:t>
            </a:r>
            <a:r>
              <a:rPr lang="de-CH" sz="2400" dirty="0" err="1"/>
              <a:t>the</a:t>
            </a:r>
            <a:r>
              <a:rPr lang="de-CH" sz="2400" dirty="0"/>
              <a:t> cranial </a:t>
            </a:r>
            <a:r>
              <a:rPr lang="de-CH" sz="2400" dirty="0" err="1"/>
              <a:t>cavity</a:t>
            </a:r>
            <a:r>
              <a:rPr lang="de-CH" sz="2400" dirty="0"/>
              <a:t>, </a:t>
            </a:r>
            <a:r>
              <a:rPr lang="de-CH" sz="2400" dirty="0" err="1"/>
              <a:t>where</a:t>
            </a:r>
            <a:r>
              <a:rPr lang="de-CH" sz="2400" dirty="0"/>
              <a:t> </a:t>
            </a:r>
            <a:r>
              <a:rPr lang="de-CH" sz="2400" dirty="0" err="1"/>
              <a:t>together</a:t>
            </a:r>
            <a:r>
              <a:rPr lang="de-CH" sz="2400" dirty="0"/>
              <a:t> </a:t>
            </a:r>
            <a:r>
              <a:rPr lang="de-CH" sz="2400" dirty="0" err="1"/>
              <a:t>with</a:t>
            </a:r>
            <a:r>
              <a:rPr lang="de-CH" sz="2400" dirty="0"/>
              <a:t> </a:t>
            </a:r>
            <a:r>
              <a:rPr lang="de-CH" sz="2400" dirty="0" err="1"/>
              <a:t>its</a:t>
            </a:r>
            <a:r>
              <a:rPr lang="de-CH" sz="2400" dirty="0"/>
              <a:t> </a:t>
            </a:r>
            <a:r>
              <a:rPr lang="de-CH" sz="2400" dirty="0" err="1"/>
              <a:t>contralateral</a:t>
            </a:r>
            <a:r>
              <a:rPr lang="de-CH" sz="2400" dirty="0"/>
              <a:t> </a:t>
            </a:r>
            <a:r>
              <a:rPr lang="de-CH" sz="2400" dirty="0" err="1"/>
              <a:t>counterpart</a:t>
            </a:r>
            <a:r>
              <a:rPr lang="de-CH" sz="2400" dirty="0"/>
              <a:t>, </a:t>
            </a:r>
            <a:r>
              <a:rPr lang="de-CH" sz="2400" dirty="0" err="1"/>
              <a:t>forms</a:t>
            </a:r>
            <a:r>
              <a:rPr lang="de-CH" sz="2400" dirty="0"/>
              <a:t> </a:t>
            </a:r>
            <a:r>
              <a:rPr lang="de-CH" sz="2400" dirty="0" err="1"/>
              <a:t>the</a:t>
            </a:r>
            <a:r>
              <a:rPr lang="de-CH" sz="2400" dirty="0"/>
              <a:t> </a:t>
            </a:r>
            <a:r>
              <a:rPr lang="de-CH" sz="2400" dirty="0" err="1"/>
              <a:t>optic</a:t>
            </a:r>
            <a:r>
              <a:rPr lang="de-CH" sz="2400" dirty="0"/>
              <a:t> </a:t>
            </a:r>
            <a:r>
              <a:rPr lang="de-CH" sz="2400" dirty="0" err="1"/>
              <a:t>chiasm</a:t>
            </a:r>
            <a:r>
              <a:rPr lang="de-CH" sz="2400" dirty="0"/>
              <a:t>.</a:t>
            </a:r>
          </a:p>
          <a:p>
            <a:endParaRPr lang="el-GR" dirty="0"/>
          </a:p>
        </p:txBody>
      </p:sp>
    </p:spTree>
    <p:extLst>
      <p:ext uri="{BB962C8B-B14F-4D97-AF65-F5344CB8AC3E}">
        <p14:creationId xmlns:p14="http://schemas.microsoft.com/office/powerpoint/2010/main" val="3297602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703634-B623-976B-E714-13D0EFC50E2A}"/>
              </a:ext>
            </a:extLst>
          </p:cNvPr>
          <p:cNvSpPr>
            <a:spLocks noGrp="1"/>
          </p:cNvSpPr>
          <p:nvPr>
            <p:ph type="title"/>
          </p:nvPr>
        </p:nvSpPr>
        <p:spPr>
          <a:xfrm>
            <a:off x="797169" y="105508"/>
            <a:ext cx="10867293" cy="984738"/>
          </a:xfrm>
        </p:spPr>
        <p:txBody>
          <a:bodyPr>
            <a:normAutofit/>
          </a:bodyPr>
          <a:lstStyle/>
          <a:p>
            <a:pPr algn="r"/>
            <a:r>
              <a:rPr lang="de-CH" sz="3600" b="1" dirty="0">
                <a:solidFill>
                  <a:schemeClr val="accent6">
                    <a:lumMod val="50000"/>
                  </a:schemeClr>
                </a:solidFill>
              </a:rPr>
              <a:t>The </a:t>
            </a:r>
            <a:r>
              <a:rPr lang="de-CH" sz="3600" b="1" dirty="0" err="1">
                <a:solidFill>
                  <a:schemeClr val="accent6">
                    <a:lumMod val="50000"/>
                  </a:schemeClr>
                </a:solidFill>
              </a:rPr>
              <a:t>components</a:t>
            </a:r>
            <a:r>
              <a:rPr lang="de-CH" sz="3600" b="1" dirty="0">
                <a:solidFill>
                  <a:schemeClr val="accent6">
                    <a:lumMod val="50000"/>
                  </a:schemeClr>
                </a:solidFill>
              </a:rPr>
              <a:t> </a:t>
            </a:r>
            <a:r>
              <a:rPr lang="de-CH" sz="3600" b="1" dirty="0" err="1">
                <a:solidFill>
                  <a:schemeClr val="accent6">
                    <a:lumMod val="50000"/>
                  </a:schemeClr>
                </a:solidFill>
              </a:rPr>
              <a:t>of</a:t>
            </a:r>
            <a:r>
              <a:rPr lang="de-CH" sz="3600" b="1" dirty="0">
                <a:solidFill>
                  <a:schemeClr val="accent6">
                    <a:lumMod val="50000"/>
                  </a:schemeClr>
                </a:solidFill>
              </a:rPr>
              <a:t> </a:t>
            </a:r>
            <a:r>
              <a:rPr lang="de-CH" sz="3600" b="1" dirty="0" err="1">
                <a:solidFill>
                  <a:schemeClr val="accent6">
                    <a:lumMod val="50000"/>
                  </a:schemeClr>
                </a:solidFill>
              </a:rPr>
              <a:t>the</a:t>
            </a:r>
            <a:r>
              <a:rPr lang="de-CH" sz="3600" b="1" dirty="0">
                <a:solidFill>
                  <a:schemeClr val="accent6">
                    <a:lumMod val="50000"/>
                  </a:schemeClr>
                </a:solidFill>
              </a:rPr>
              <a:t> </a:t>
            </a:r>
            <a:r>
              <a:rPr lang="de-CH" sz="3600" b="1" dirty="0" err="1">
                <a:solidFill>
                  <a:schemeClr val="accent6">
                    <a:lumMod val="50000"/>
                  </a:schemeClr>
                </a:solidFill>
              </a:rPr>
              <a:t>visual</a:t>
            </a:r>
            <a:r>
              <a:rPr lang="de-CH" sz="3600" b="1" dirty="0">
                <a:solidFill>
                  <a:schemeClr val="accent6">
                    <a:lumMod val="50000"/>
                  </a:schemeClr>
                </a:solidFill>
              </a:rPr>
              <a:t> </a:t>
            </a:r>
            <a:r>
              <a:rPr lang="de-CH" sz="3600" b="1" dirty="0" err="1">
                <a:solidFill>
                  <a:schemeClr val="accent6">
                    <a:lumMod val="50000"/>
                  </a:schemeClr>
                </a:solidFill>
              </a:rPr>
              <a:t>pathway</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C4EEE041-2E34-CC34-08B6-4F157FE3C21E}"/>
              </a:ext>
            </a:extLst>
          </p:cNvPr>
          <p:cNvSpPr>
            <a:spLocks noGrp="1"/>
          </p:cNvSpPr>
          <p:nvPr>
            <p:ph idx="1"/>
          </p:nvPr>
        </p:nvSpPr>
        <p:spPr>
          <a:xfrm>
            <a:off x="304800" y="879230"/>
            <a:ext cx="7069016" cy="5978769"/>
          </a:xfrm>
        </p:spPr>
        <p:txBody>
          <a:bodyPr>
            <a:noAutofit/>
          </a:bodyPr>
          <a:lstStyle/>
          <a:p>
            <a:pPr algn="just"/>
            <a:r>
              <a:rPr lang="de-CH" dirty="0"/>
              <a:t>The </a:t>
            </a:r>
            <a:r>
              <a:rPr lang="de-CH" dirty="0" err="1"/>
              <a:t>visual</a:t>
            </a:r>
            <a:r>
              <a:rPr lang="de-CH" dirty="0"/>
              <a:t> </a:t>
            </a:r>
            <a:r>
              <a:rPr lang="de-CH" dirty="0" err="1"/>
              <a:t>pathway</a:t>
            </a:r>
            <a:r>
              <a:rPr lang="de-CH" dirty="0"/>
              <a:t> </a:t>
            </a:r>
            <a:r>
              <a:rPr lang="de-CH" dirty="0" err="1"/>
              <a:t>begins</a:t>
            </a:r>
            <a:r>
              <a:rPr lang="de-CH" dirty="0"/>
              <a:t> </a:t>
            </a:r>
            <a:r>
              <a:rPr lang="de-CH" dirty="0" err="1"/>
              <a:t>with</a:t>
            </a:r>
            <a:r>
              <a:rPr lang="de-CH" dirty="0"/>
              <a:t> </a:t>
            </a:r>
            <a:r>
              <a:rPr lang="de-CH" b="1" dirty="0">
                <a:solidFill>
                  <a:schemeClr val="accent6">
                    <a:lumMod val="50000"/>
                  </a:schemeClr>
                </a:solidFill>
              </a:rPr>
              <a:t>light </a:t>
            </a:r>
            <a:r>
              <a:rPr lang="de-CH" b="1" dirty="0" err="1">
                <a:solidFill>
                  <a:schemeClr val="accent6">
                    <a:lumMod val="50000"/>
                  </a:schemeClr>
                </a:solidFill>
              </a:rPr>
              <a:t>entering</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ocular</a:t>
            </a:r>
            <a:r>
              <a:rPr lang="de-CH" b="1" dirty="0">
                <a:solidFill>
                  <a:schemeClr val="accent6">
                    <a:lumMod val="50000"/>
                  </a:schemeClr>
                </a:solidFill>
              </a:rPr>
              <a:t> </a:t>
            </a:r>
            <a:r>
              <a:rPr lang="de-CH" b="1" dirty="0" err="1">
                <a:solidFill>
                  <a:schemeClr val="accent6">
                    <a:lumMod val="50000"/>
                  </a:schemeClr>
                </a:solidFill>
              </a:rPr>
              <a:t>bulb</a:t>
            </a:r>
            <a:r>
              <a:rPr lang="de-CH" b="1" dirty="0">
                <a:solidFill>
                  <a:schemeClr val="accent6">
                    <a:lumMod val="50000"/>
                  </a:schemeClr>
                </a:solidFill>
              </a:rPr>
              <a:t> </a:t>
            </a:r>
            <a:r>
              <a:rPr lang="de-CH" dirty="0" err="1"/>
              <a:t>from</a:t>
            </a:r>
            <a:r>
              <a:rPr lang="de-CH" dirty="0"/>
              <a:t> </a:t>
            </a:r>
            <a:r>
              <a:rPr lang="de-CH" dirty="0" err="1"/>
              <a:t>the</a:t>
            </a:r>
            <a:r>
              <a:rPr lang="de-CH" dirty="0"/>
              <a:t> </a:t>
            </a:r>
            <a:r>
              <a:rPr lang="de-CH" dirty="0" err="1"/>
              <a:t>visual</a:t>
            </a:r>
            <a:r>
              <a:rPr lang="de-CH" dirty="0"/>
              <a:t> </a:t>
            </a:r>
            <a:r>
              <a:rPr lang="de-CH" dirty="0" err="1"/>
              <a:t>fields</a:t>
            </a:r>
            <a:r>
              <a:rPr lang="de-CH" dirty="0"/>
              <a:t> and </a:t>
            </a:r>
            <a:r>
              <a:rPr lang="de-CH" dirty="0" err="1"/>
              <a:t>being</a:t>
            </a:r>
            <a:r>
              <a:rPr lang="de-CH" dirty="0"/>
              <a:t> </a:t>
            </a:r>
            <a:r>
              <a:rPr lang="de-CH" dirty="0" err="1"/>
              <a:t>processed</a:t>
            </a:r>
            <a:r>
              <a:rPr lang="de-CH" dirty="0"/>
              <a:t> </a:t>
            </a:r>
            <a:r>
              <a:rPr lang="de-CH" dirty="0" err="1"/>
              <a:t>by</a:t>
            </a:r>
            <a:r>
              <a:rPr lang="de-CH" dirty="0"/>
              <a:t> </a:t>
            </a:r>
            <a:r>
              <a:rPr lang="de-CH" dirty="0" err="1"/>
              <a:t>the</a:t>
            </a:r>
            <a:r>
              <a:rPr lang="de-CH" dirty="0"/>
              <a:t> </a:t>
            </a:r>
            <a:r>
              <a:rPr lang="de-CH" dirty="0" err="1"/>
              <a:t>retina</a:t>
            </a:r>
            <a:r>
              <a:rPr lang="de-CH" dirty="0"/>
              <a:t>. Visual </a:t>
            </a:r>
            <a:r>
              <a:rPr lang="de-CH" dirty="0" err="1"/>
              <a:t>information</a:t>
            </a:r>
            <a:r>
              <a:rPr lang="de-CH" dirty="0"/>
              <a:t> </a:t>
            </a:r>
            <a:r>
              <a:rPr lang="de-CH" dirty="0" err="1"/>
              <a:t>is</a:t>
            </a:r>
            <a:r>
              <a:rPr lang="de-CH" dirty="0"/>
              <a:t> </a:t>
            </a:r>
            <a:r>
              <a:rPr lang="de-CH" dirty="0" err="1"/>
              <a:t>then</a:t>
            </a:r>
            <a:r>
              <a:rPr lang="de-CH" dirty="0"/>
              <a:t> </a:t>
            </a:r>
            <a:r>
              <a:rPr lang="de-CH" dirty="0" err="1"/>
              <a:t>passed</a:t>
            </a:r>
            <a:r>
              <a:rPr lang="de-CH" dirty="0"/>
              <a:t> on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retina</a:t>
            </a:r>
            <a:r>
              <a:rPr lang="de-CH" b="1" dirty="0">
                <a:solidFill>
                  <a:schemeClr val="accent6">
                    <a:lumMod val="50000"/>
                  </a:schemeClr>
                </a:solidFill>
              </a:rPr>
              <a:t> </a:t>
            </a:r>
            <a:r>
              <a:rPr lang="de-CH" b="1" dirty="0" err="1">
                <a:solidFill>
                  <a:schemeClr val="accent6">
                    <a:lumMod val="50000"/>
                  </a:schemeClr>
                </a:solidFill>
              </a:rPr>
              <a:t>by</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optic</a:t>
            </a:r>
            <a:r>
              <a:rPr lang="de-CH" b="1" dirty="0">
                <a:solidFill>
                  <a:schemeClr val="accent6">
                    <a:lumMod val="50000"/>
                  </a:schemeClr>
                </a:solidFill>
              </a:rPr>
              <a:t> nerve (CN II) </a:t>
            </a:r>
            <a:r>
              <a:rPr lang="de-CH" b="1" dirty="0" err="1">
                <a:solidFill>
                  <a:schemeClr val="accent6">
                    <a:lumMod val="50000"/>
                  </a:schemeClr>
                </a:solidFill>
              </a:rPr>
              <a:t>through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optic</a:t>
            </a:r>
            <a:r>
              <a:rPr lang="de-CH" b="1" dirty="0">
                <a:solidFill>
                  <a:schemeClr val="accent6">
                    <a:lumMod val="50000"/>
                  </a:schemeClr>
                </a:solidFill>
              </a:rPr>
              <a:t> </a:t>
            </a:r>
            <a:r>
              <a:rPr lang="de-CH" b="1" dirty="0" err="1">
                <a:solidFill>
                  <a:schemeClr val="accent6">
                    <a:lumMod val="50000"/>
                  </a:schemeClr>
                </a:solidFill>
              </a:rPr>
              <a:t>canal</a:t>
            </a:r>
            <a:r>
              <a:rPr lang="de-CH" b="1" dirty="0">
                <a:solidFill>
                  <a:schemeClr val="accent6">
                    <a:lumMod val="50000"/>
                  </a:schemeClr>
                </a:solidFill>
              </a:rPr>
              <a:t> (not </a:t>
            </a:r>
            <a:r>
              <a:rPr lang="de-CH" b="1" dirty="0" err="1">
                <a:solidFill>
                  <a:schemeClr val="accent6">
                    <a:lumMod val="50000"/>
                  </a:schemeClr>
                </a:solidFill>
              </a:rPr>
              <a:t>shown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optic</a:t>
            </a:r>
            <a:r>
              <a:rPr lang="de-CH" b="1" dirty="0">
                <a:solidFill>
                  <a:schemeClr val="accent6">
                    <a:lumMod val="50000"/>
                  </a:schemeClr>
                </a:solidFill>
              </a:rPr>
              <a:t> </a:t>
            </a:r>
            <a:r>
              <a:rPr lang="de-CH" b="1" dirty="0" err="1">
                <a:solidFill>
                  <a:schemeClr val="accent6">
                    <a:lumMod val="50000"/>
                  </a:schemeClr>
                </a:solidFill>
              </a:rPr>
              <a:t>chiasm</a:t>
            </a:r>
            <a:r>
              <a:rPr lang="de-CH" b="1" dirty="0">
                <a:solidFill>
                  <a:schemeClr val="accent6">
                    <a:lumMod val="50000"/>
                  </a:schemeClr>
                </a:solidFill>
              </a:rPr>
              <a:t> in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middle</a:t>
            </a:r>
            <a:r>
              <a:rPr lang="de-CH" b="1" dirty="0">
                <a:solidFill>
                  <a:schemeClr val="accent6">
                    <a:lumMod val="50000"/>
                  </a:schemeClr>
                </a:solidFill>
              </a:rPr>
              <a:t> cranial </a:t>
            </a:r>
            <a:r>
              <a:rPr lang="de-CH" b="1" dirty="0" err="1">
                <a:solidFill>
                  <a:schemeClr val="accent6">
                    <a:lumMod val="50000"/>
                  </a:schemeClr>
                </a:solidFill>
              </a:rPr>
              <a:t>fossa</a:t>
            </a:r>
            <a:r>
              <a:rPr lang="de-CH" b="1" dirty="0">
                <a:solidFill>
                  <a:schemeClr val="accent6">
                    <a:lumMod val="50000"/>
                  </a:schemeClr>
                </a:solidFill>
              </a:rPr>
              <a:t>. </a:t>
            </a:r>
          </a:p>
          <a:p>
            <a:pPr algn="just"/>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optic</a:t>
            </a:r>
            <a:r>
              <a:rPr lang="de-CH" b="1" dirty="0">
                <a:solidFill>
                  <a:schemeClr val="accent6">
                    <a:lumMod val="50000"/>
                  </a:schemeClr>
                </a:solidFill>
              </a:rPr>
              <a:t> </a:t>
            </a:r>
            <a:r>
              <a:rPr lang="de-CH" b="1" dirty="0" err="1">
                <a:solidFill>
                  <a:schemeClr val="accent6">
                    <a:lumMod val="50000"/>
                  </a:schemeClr>
                </a:solidFill>
              </a:rPr>
              <a:t>chiasm</a:t>
            </a:r>
            <a:r>
              <a:rPr lang="de-CH" dirty="0"/>
              <a:t>, </a:t>
            </a:r>
            <a:r>
              <a:rPr lang="de-CH" dirty="0" err="1"/>
              <a:t>the</a:t>
            </a:r>
            <a:r>
              <a:rPr lang="de-CH" dirty="0"/>
              <a:t> </a:t>
            </a:r>
            <a:r>
              <a:rPr lang="de-CH" dirty="0" err="1"/>
              <a:t>axons</a:t>
            </a:r>
            <a:r>
              <a:rPr lang="de-CH" dirty="0"/>
              <a:t> </a:t>
            </a:r>
            <a:r>
              <a:rPr lang="de-CH" dirty="0" err="1"/>
              <a:t>of</a:t>
            </a:r>
            <a:r>
              <a:rPr lang="de-CH" dirty="0"/>
              <a:t> </a:t>
            </a:r>
            <a:r>
              <a:rPr lang="de-CH" dirty="0" err="1"/>
              <a:t>the</a:t>
            </a:r>
            <a:r>
              <a:rPr lang="de-CH" dirty="0"/>
              <a:t> </a:t>
            </a:r>
            <a:r>
              <a:rPr lang="de-CH" dirty="0" err="1"/>
              <a:t>optic</a:t>
            </a:r>
            <a:r>
              <a:rPr lang="de-CH" dirty="0"/>
              <a:t> nerve </a:t>
            </a:r>
            <a:r>
              <a:rPr lang="de-CH" dirty="0" err="1"/>
              <a:t>continue</a:t>
            </a:r>
            <a:r>
              <a:rPr lang="de-CH" dirty="0"/>
              <a:t> </a:t>
            </a:r>
            <a:r>
              <a:rPr lang="de-CH" dirty="0" err="1"/>
              <a:t>posteriorly</a:t>
            </a:r>
            <a:r>
              <a:rPr lang="de-CH" dirty="0"/>
              <a:t> </a:t>
            </a:r>
            <a:r>
              <a:rPr lang="de-CH" dirty="0" err="1"/>
              <a:t>as</a:t>
            </a:r>
            <a:r>
              <a:rPr lang="de-CH" dirty="0"/>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optic</a:t>
            </a:r>
            <a:r>
              <a:rPr lang="de-CH" b="1" dirty="0">
                <a:solidFill>
                  <a:schemeClr val="accent6">
                    <a:lumMod val="50000"/>
                  </a:schemeClr>
                </a:solidFill>
              </a:rPr>
              <a:t> tract</a:t>
            </a:r>
            <a:r>
              <a:rPr lang="de-CH" dirty="0"/>
              <a:t>, </a:t>
            </a:r>
            <a:r>
              <a:rPr lang="de-CH" dirty="0" err="1"/>
              <a:t>which</a:t>
            </a:r>
            <a:r>
              <a:rPr lang="de-CH" dirty="0"/>
              <a:t> </a:t>
            </a:r>
            <a:r>
              <a:rPr lang="de-CH" dirty="0" err="1"/>
              <a:t>then</a:t>
            </a:r>
            <a:r>
              <a:rPr lang="de-CH" dirty="0"/>
              <a:t> </a:t>
            </a:r>
            <a:r>
              <a:rPr lang="de-CH" dirty="0" err="1"/>
              <a:t>synapse</a:t>
            </a:r>
            <a:r>
              <a:rPr lang="de-CH" dirty="0"/>
              <a:t> at </a:t>
            </a:r>
            <a:r>
              <a:rPr lang="de-CH" dirty="0" err="1"/>
              <a:t>the</a:t>
            </a:r>
            <a:r>
              <a:rPr lang="de-CH" dirty="0"/>
              <a:t> </a:t>
            </a:r>
            <a:r>
              <a:rPr lang="de-CH" b="1" dirty="0">
                <a:solidFill>
                  <a:schemeClr val="accent6">
                    <a:lumMod val="50000"/>
                  </a:schemeClr>
                </a:solidFill>
              </a:rPr>
              <a:t>lateral </a:t>
            </a:r>
            <a:r>
              <a:rPr lang="de-CH" b="1" dirty="0" err="1">
                <a:solidFill>
                  <a:schemeClr val="accent6">
                    <a:lumMod val="50000"/>
                  </a:schemeClr>
                </a:solidFill>
              </a:rPr>
              <a:t>geniculate</a:t>
            </a:r>
            <a:r>
              <a:rPr lang="de-CH" b="1" dirty="0">
                <a:solidFill>
                  <a:schemeClr val="accent6">
                    <a:lumMod val="50000"/>
                  </a:schemeClr>
                </a:solidFill>
              </a:rPr>
              <a:t> </a:t>
            </a:r>
            <a:r>
              <a:rPr lang="de-CH" b="1" dirty="0" err="1">
                <a:solidFill>
                  <a:schemeClr val="accent6">
                    <a:lumMod val="50000"/>
                  </a:schemeClr>
                </a:solidFill>
              </a:rPr>
              <a:t>nucleus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thalamus</a:t>
            </a:r>
            <a:r>
              <a:rPr lang="de-CH" b="1" dirty="0">
                <a:solidFill>
                  <a:schemeClr val="accent6">
                    <a:lumMod val="50000"/>
                  </a:schemeClr>
                </a:solidFill>
              </a:rPr>
              <a:t>. </a:t>
            </a:r>
          </a:p>
          <a:p>
            <a:pPr algn="just"/>
            <a:r>
              <a:rPr lang="de-CH" dirty="0"/>
              <a:t>Axons </a:t>
            </a:r>
            <a:r>
              <a:rPr lang="de-CH" dirty="0" err="1"/>
              <a:t>from</a:t>
            </a:r>
            <a:r>
              <a:rPr lang="de-CH" dirty="0"/>
              <a:t> </a:t>
            </a:r>
            <a:r>
              <a:rPr lang="de-CH" dirty="0" err="1"/>
              <a:t>the</a:t>
            </a:r>
            <a:r>
              <a:rPr lang="de-CH" dirty="0"/>
              <a:t> lateral </a:t>
            </a:r>
            <a:r>
              <a:rPr lang="de-CH" dirty="0" err="1"/>
              <a:t>geniculate</a:t>
            </a:r>
            <a:r>
              <a:rPr lang="de-CH" dirty="0"/>
              <a:t> </a:t>
            </a:r>
            <a:r>
              <a:rPr lang="de-CH" dirty="0" err="1"/>
              <a:t>nucleus</a:t>
            </a:r>
            <a:r>
              <a:rPr lang="de-CH" dirty="0"/>
              <a:t> </a:t>
            </a:r>
            <a:r>
              <a:rPr lang="de-CH" dirty="0" err="1"/>
              <a:t>travel</a:t>
            </a:r>
            <a:r>
              <a:rPr lang="de-CH" dirty="0"/>
              <a:t> via </a:t>
            </a:r>
            <a:r>
              <a:rPr lang="de-CH" dirty="0" err="1"/>
              <a:t>the</a:t>
            </a:r>
            <a:r>
              <a:rPr lang="de-CH" dirty="0"/>
              <a:t> </a:t>
            </a:r>
            <a:r>
              <a:rPr lang="de-CH" dirty="0" err="1"/>
              <a:t>optic</a:t>
            </a:r>
            <a:r>
              <a:rPr lang="de-CH" dirty="0"/>
              <a:t> </a:t>
            </a:r>
            <a:r>
              <a:rPr lang="de-CH" dirty="0" err="1"/>
              <a:t>radiation</a:t>
            </a:r>
            <a:r>
              <a:rPr lang="de-CH" dirty="0"/>
              <a:t> </a:t>
            </a:r>
            <a:r>
              <a:rPr lang="de-CH" dirty="0" err="1"/>
              <a:t>to</a:t>
            </a:r>
            <a:r>
              <a:rPr lang="de-CH" dirty="0"/>
              <a:t> </a:t>
            </a:r>
            <a:r>
              <a:rPr lang="de-CH" dirty="0" err="1"/>
              <a:t>finally</a:t>
            </a:r>
            <a:r>
              <a:rPr lang="de-CH" dirty="0"/>
              <a:t> </a:t>
            </a:r>
            <a:r>
              <a:rPr lang="de-CH" dirty="0" err="1"/>
              <a:t>reach</a:t>
            </a:r>
            <a:r>
              <a:rPr lang="de-CH" dirty="0"/>
              <a:t> </a:t>
            </a:r>
            <a:r>
              <a:rPr lang="de-CH" dirty="0" err="1"/>
              <a:t>the</a:t>
            </a:r>
            <a:r>
              <a:rPr lang="de-CH" dirty="0"/>
              <a:t> </a:t>
            </a:r>
            <a:r>
              <a:rPr lang="de-CH" b="1" dirty="0" err="1">
                <a:solidFill>
                  <a:schemeClr val="accent6">
                    <a:lumMod val="50000"/>
                  </a:schemeClr>
                </a:solidFill>
              </a:rPr>
              <a:t>primary</a:t>
            </a:r>
            <a:r>
              <a:rPr lang="de-CH" b="1" dirty="0">
                <a:solidFill>
                  <a:schemeClr val="accent6">
                    <a:lumMod val="50000"/>
                  </a:schemeClr>
                </a:solidFill>
              </a:rPr>
              <a:t> </a:t>
            </a:r>
            <a:r>
              <a:rPr lang="de-CH" b="1" dirty="0" err="1">
                <a:solidFill>
                  <a:schemeClr val="accent6">
                    <a:lumMod val="50000"/>
                  </a:schemeClr>
                </a:solidFill>
              </a:rPr>
              <a:t>visual</a:t>
            </a:r>
            <a:r>
              <a:rPr lang="de-CH" b="1" dirty="0">
                <a:solidFill>
                  <a:schemeClr val="accent6">
                    <a:lumMod val="50000"/>
                  </a:schemeClr>
                </a:solidFill>
              </a:rPr>
              <a:t> </a:t>
            </a:r>
            <a:r>
              <a:rPr lang="de-CH" b="1" dirty="0" err="1">
                <a:solidFill>
                  <a:schemeClr val="accent6">
                    <a:lumMod val="50000"/>
                  </a:schemeClr>
                </a:solidFill>
              </a:rPr>
              <a:t>cortex</a:t>
            </a:r>
            <a:r>
              <a:rPr lang="de-CH" dirty="0"/>
              <a:t>. </a:t>
            </a:r>
            <a:r>
              <a:rPr lang="de-CH" dirty="0" err="1"/>
              <a:t>It</a:t>
            </a:r>
            <a:r>
              <a:rPr lang="de-CH" dirty="0"/>
              <a:t> </a:t>
            </a:r>
            <a:r>
              <a:rPr lang="de-CH" dirty="0" err="1"/>
              <a:t>is</a:t>
            </a:r>
            <a:r>
              <a:rPr lang="de-CH" dirty="0"/>
              <a:t> </a:t>
            </a:r>
            <a:r>
              <a:rPr lang="de-CH" dirty="0" err="1"/>
              <a:t>important</a:t>
            </a:r>
            <a:r>
              <a:rPr lang="de-CH" dirty="0"/>
              <a:t> </a:t>
            </a:r>
            <a:r>
              <a:rPr lang="de-CH" dirty="0" err="1"/>
              <a:t>to</a:t>
            </a:r>
            <a:r>
              <a:rPr lang="de-CH" dirty="0"/>
              <a:t> </a:t>
            </a:r>
            <a:r>
              <a:rPr lang="de-CH" dirty="0" err="1"/>
              <a:t>note</a:t>
            </a:r>
            <a:r>
              <a:rPr lang="de-CH" dirty="0"/>
              <a:t> </a:t>
            </a:r>
            <a:r>
              <a:rPr lang="de-CH" dirty="0" err="1"/>
              <a:t>that</a:t>
            </a:r>
            <a:r>
              <a:rPr lang="de-CH" dirty="0"/>
              <a:t> </a:t>
            </a:r>
            <a:r>
              <a:rPr lang="de-CH" dirty="0" err="1"/>
              <a:t>about</a:t>
            </a:r>
            <a:r>
              <a:rPr lang="de-CH" dirty="0"/>
              <a:t> </a:t>
            </a:r>
            <a:r>
              <a:rPr lang="de-CH" b="1" dirty="0">
                <a:solidFill>
                  <a:schemeClr val="accent6">
                    <a:lumMod val="50000"/>
                  </a:schemeClr>
                </a:solidFill>
              </a:rPr>
              <a:t>90%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retinal </a:t>
            </a:r>
            <a:r>
              <a:rPr lang="de-CH" b="1" dirty="0" err="1">
                <a:solidFill>
                  <a:schemeClr val="accent6">
                    <a:lumMod val="50000"/>
                  </a:schemeClr>
                </a:solidFill>
              </a:rPr>
              <a:t>axons</a:t>
            </a:r>
            <a:r>
              <a:rPr lang="de-CH" b="1" dirty="0">
                <a:solidFill>
                  <a:schemeClr val="accent6">
                    <a:lumMod val="50000"/>
                  </a:schemeClr>
                </a:solidFill>
              </a:rPr>
              <a:t> </a:t>
            </a:r>
            <a:r>
              <a:rPr lang="de-CH" b="1" dirty="0" err="1">
                <a:solidFill>
                  <a:schemeClr val="accent6">
                    <a:lumMod val="50000"/>
                  </a:schemeClr>
                </a:solidFill>
              </a:rPr>
              <a:t>synapse</a:t>
            </a:r>
            <a:r>
              <a:rPr lang="de-CH" b="1" dirty="0">
                <a:solidFill>
                  <a:schemeClr val="accent6">
                    <a:lumMod val="50000"/>
                  </a:schemeClr>
                </a:solidFill>
              </a:rPr>
              <a:t> </a:t>
            </a:r>
            <a:r>
              <a:rPr lang="de-CH" b="1" dirty="0" err="1">
                <a:solidFill>
                  <a:schemeClr val="accent6">
                    <a:lumMod val="50000"/>
                  </a:schemeClr>
                </a:solidFill>
              </a:rPr>
              <a:t>directly</a:t>
            </a:r>
            <a:r>
              <a:rPr lang="de-CH" b="1" dirty="0">
                <a:solidFill>
                  <a:schemeClr val="accent6">
                    <a:lumMod val="50000"/>
                  </a:schemeClr>
                </a:solidFill>
              </a:rPr>
              <a:t> at </a:t>
            </a:r>
            <a:r>
              <a:rPr lang="de-CH" b="1" dirty="0" err="1">
                <a:solidFill>
                  <a:schemeClr val="accent6">
                    <a:lumMod val="50000"/>
                  </a:schemeClr>
                </a:solidFill>
              </a:rPr>
              <a:t>the</a:t>
            </a:r>
            <a:r>
              <a:rPr lang="de-CH" b="1" dirty="0">
                <a:solidFill>
                  <a:schemeClr val="accent6">
                    <a:lumMod val="50000"/>
                  </a:schemeClr>
                </a:solidFill>
              </a:rPr>
              <a:t> lateral </a:t>
            </a:r>
            <a:r>
              <a:rPr lang="de-CH" b="1" dirty="0" err="1">
                <a:solidFill>
                  <a:schemeClr val="accent6">
                    <a:lumMod val="50000"/>
                  </a:schemeClr>
                </a:solidFill>
              </a:rPr>
              <a:t>geniculate</a:t>
            </a:r>
            <a:r>
              <a:rPr lang="de-CH" b="1" dirty="0">
                <a:solidFill>
                  <a:schemeClr val="accent6">
                    <a:lumMod val="50000"/>
                  </a:schemeClr>
                </a:solidFill>
              </a:rPr>
              <a:t> </a:t>
            </a:r>
            <a:r>
              <a:rPr lang="de-CH" b="1" dirty="0" err="1">
                <a:solidFill>
                  <a:schemeClr val="accent6">
                    <a:lumMod val="50000"/>
                  </a:schemeClr>
                </a:solidFill>
              </a:rPr>
              <a:t>nucleus</a:t>
            </a:r>
            <a:r>
              <a:rPr lang="de-CH" b="1" dirty="0">
                <a:solidFill>
                  <a:schemeClr val="accent6">
                    <a:lumMod val="50000"/>
                  </a:schemeClr>
                </a:solidFill>
              </a:rPr>
              <a:t>. </a:t>
            </a:r>
          </a:p>
          <a:p>
            <a:pPr algn="just"/>
            <a:r>
              <a:rPr lang="de-CH" dirty="0"/>
              <a:t>The </a:t>
            </a:r>
            <a:r>
              <a:rPr lang="de-CH" dirty="0" err="1"/>
              <a:t>remaining</a:t>
            </a:r>
            <a:r>
              <a:rPr lang="de-CH" dirty="0"/>
              <a:t> </a:t>
            </a:r>
            <a:r>
              <a:rPr lang="de-CH" b="1" dirty="0">
                <a:solidFill>
                  <a:schemeClr val="accent6">
                    <a:lumMod val="50000"/>
                  </a:schemeClr>
                </a:solidFill>
              </a:rPr>
              <a:t>10% </a:t>
            </a:r>
            <a:r>
              <a:rPr lang="de-CH" b="1" dirty="0" err="1">
                <a:solidFill>
                  <a:schemeClr val="accent6">
                    <a:lumMod val="50000"/>
                  </a:schemeClr>
                </a:solidFill>
              </a:rPr>
              <a:t>project</a:t>
            </a:r>
            <a:r>
              <a:rPr lang="de-CH" b="1" dirty="0">
                <a:solidFill>
                  <a:schemeClr val="accent6">
                    <a:lumMod val="50000"/>
                  </a:schemeClr>
                </a:solidFill>
              </a:rPr>
              <a:t> </a:t>
            </a:r>
            <a:r>
              <a:rPr lang="de-CH" dirty="0" err="1">
                <a:solidFill>
                  <a:schemeClr val="accent6">
                    <a:lumMod val="50000"/>
                  </a:schemeClr>
                </a:solidFill>
              </a:rPr>
              <a:t>to</a:t>
            </a:r>
            <a:r>
              <a:rPr lang="de-CH" dirty="0">
                <a:solidFill>
                  <a:schemeClr val="accent6">
                    <a:lumMod val="50000"/>
                  </a:schemeClr>
                </a:solidFill>
              </a:rPr>
              <a:t> </a:t>
            </a:r>
            <a:r>
              <a:rPr lang="de-CH" dirty="0" err="1"/>
              <a:t>other</a:t>
            </a:r>
            <a:r>
              <a:rPr lang="de-CH" dirty="0"/>
              <a:t> </a:t>
            </a:r>
            <a:r>
              <a:rPr lang="de-CH" dirty="0" err="1"/>
              <a:t>subcortical</a:t>
            </a:r>
            <a:r>
              <a:rPr lang="de-CH" dirty="0"/>
              <a:t> </a:t>
            </a:r>
            <a:r>
              <a:rPr lang="de-CH" dirty="0" err="1"/>
              <a:t>nuclei</a:t>
            </a:r>
            <a:r>
              <a:rPr lang="de-CH" dirty="0"/>
              <a:t>, </a:t>
            </a:r>
            <a:r>
              <a:rPr lang="de-CH" b="1" dirty="0" err="1">
                <a:solidFill>
                  <a:schemeClr val="accent6">
                    <a:lumMod val="50000"/>
                  </a:schemeClr>
                </a:solidFill>
              </a:rPr>
              <a:t>mainly</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superior </a:t>
            </a:r>
            <a:r>
              <a:rPr lang="de-CH" b="1" dirty="0" err="1">
                <a:solidFill>
                  <a:schemeClr val="accent6">
                    <a:lumMod val="50000"/>
                  </a:schemeClr>
                </a:solidFill>
              </a:rPr>
              <a:t>colliculus</a:t>
            </a:r>
            <a:r>
              <a:rPr lang="de-CH" dirty="0"/>
              <a:t>. The superior </a:t>
            </a:r>
            <a:r>
              <a:rPr lang="de-CH" dirty="0" err="1"/>
              <a:t>colliculus</a:t>
            </a:r>
            <a:r>
              <a:rPr lang="de-CH" dirty="0"/>
              <a:t> </a:t>
            </a:r>
            <a:r>
              <a:rPr lang="de-CH" dirty="0" err="1"/>
              <a:t>is</a:t>
            </a:r>
            <a:r>
              <a:rPr lang="de-CH" dirty="0"/>
              <a:t> </a:t>
            </a:r>
            <a:r>
              <a:rPr lang="de-CH" dirty="0" err="1"/>
              <a:t>involved</a:t>
            </a:r>
            <a:r>
              <a:rPr lang="de-CH" dirty="0"/>
              <a:t> in </a:t>
            </a:r>
            <a:r>
              <a:rPr lang="de-CH" dirty="0" err="1"/>
              <a:t>visual</a:t>
            </a:r>
            <a:r>
              <a:rPr lang="de-CH" dirty="0"/>
              <a:t> </a:t>
            </a:r>
            <a:r>
              <a:rPr lang="de-CH" dirty="0" err="1"/>
              <a:t>reflexes</a:t>
            </a:r>
            <a:r>
              <a:rPr lang="de-CH" dirty="0"/>
              <a:t>, such </a:t>
            </a:r>
            <a:r>
              <a:rPr lang="de-CH" dirty="0" err="1"/>
              <a:t>as</a:t>
            </a:r>
            <a:r>
              <a:rPr lang="de-CH" dirty="0"/>
              <a:t> </a:t>
            </a:r>
            <a:r>
              <a:rPr lang="de-CH" dirty="0" err="1"/>
              <a:t>saccadic</a:t>
            </a:r>
            <a:r>
              <a:rPr lang="de-CH" dirty="0"/>
              <a:t> </a:t>
            </a:r>
            <a:r>
              <a:rPr lang="de-CH" dirty="0" err="1"/>
              <a:t>eye</a:t>
            </a:r>
            <a:r>
              <a:rPr lang="de-CH" dirty="0"/>
              <a:t> </a:t>
            </a:r>
            <a:r>
              <a:rPr lang="de-CH" dirty="0" err="1"/>
              <a:t>movements</a:t>
            </a:r>
            <a:r>
              <a:rPr lang="de-CH" dirty="0"/>
              <a:t> </a:t>
            </a:r>
            <a:r>
              <a:rPr lang="de-CH" dirty="0" err="1"/>
              <a:t>or</a:t>
            </a:r>
            <a:r>
              <a:rPr lang="de-CH" dirty="0"/>
              <a:t> </a:t>
            </a:r>
            <a:r>
              <a:rPr lang="de-CH" dirty="0" err="1"/>
              <a:t>tracking</a:t>
            </a:r>
            <a:r>
              <a:rPr lang="de-CH" dirty="0"/>
              <a:t> </a:t>
            </a:r>
            <a:r>
              <a:rPr lang="de-CH" dirty="0" err="1"/>
              <a:t>of</a:t>
            </a:r>
            <a:r>
              <a:rPr lang="de-CH" dirty="0"/>
              <a:t> </a:t>
            </a:r>
            <a:r>
              <a:rPr lang="de-CH" dirty="0" err="1"/>
              <a:t>objects</a:t>
            </a:r>
            <a:r>
              <a:rPr lang="de-CH" dirty="0"/>
              <a:t> in </a:t>
            </a:r>
            <a:r>
              <a:rPr lang="de-CH" dirty="0" err="1"/>
              <a:t>the</a:t>
            </a:r>
            <a:r>
              <a:rPr lang="de-CH" dirty="0"/>
              <a:t> </a:t>
            </a:r>
            <a:r>
              <a:rPr lang="de-CH" dirty="0" err="1"/>
              <a:t>visual</a:t>
            </a:r>
            <a:r>
              <a:rPr lang="de-CH" dirty="0"/>
              <a:t> </a:t>
            </a:r>
            <a:r>
              <a:rPr lang="de-CH" dirty="0" err="1"/>
              <a:t>field</a:t>
            </a:r>
            <a:r>
              <a:rPr lang="de-CH" dirty="0"/>
              <a:t>. The superior </a:t>
            </a:r>
            <a:r>
              <a:rPr lang="de-CH" dirty="0" err="1"/>
              <a:t>colliculus</a:t>
            </a:r>
            <a:r>
              <a:rPr lang="de-CH" dirty="0"/>
              <a:t> </a:t>
            </a:r>
            <a:r>
              <a:rPr lang="de-CH" dirty="0" err="1"/>
              <a:t>projects</a:t>
            </a:r>
            <a:r>
              <a:rPr lang="de-CH" dirty="0"/>
              <a:t> </a:t>
            </a:r>
            <a:r>
              <a:rPr lang="de-CH" dirty="0" err="1"/>
              <a:t>onto</a:t>
            </a:r>
            <a:r>
              <a:rPr lang="de-CH" dirty="0"/>
              <a:t> </a:t>
            </a:r>
            <a:r>
              <a:rPr lang="de-CH" dirty="0" err="1"/>
              <a:t>the</a:t>
            </a:r>
            <a:r>
              <a:rPr lang="de-CH" dirty="0"/>
              <a:t> </a:t>
            </a:r>
            <a:r>
              <a:rPr lang="de-CH" dirty="0" err="1"/>
              <a:t>pulvinar</a:t>
            </a:r>
            <a:r>
              <a:rPr lang="de-CH" dirty="0"/>
              <a:t> </a:t>
            </a:r>
            <a:r>
              <a:rPr lang="de-CH" dirty="0" err="1"/>
              <a:t>of</a:t>
            </a:r>
            <a:r>
              <a:rPr lang="de-CH" dirty="0"/>
              <a:t> </a:t>
            </a:r>
            <a:r>
              <a:rPr lang="de-CH" dirty="0" err="1"/>
              <a:t>thalamus</a:t>
            </a:r>
            <a:r>
              <a:rPr lang="de-CH" dirty="0"/>
              <a:t>, </a:t>
            </a:r>
            <a:r>
              <a:rPr lang="de-CH" dirty="0" err="1"/>
              <a:t>which</a:t>
            </a:r>
            <a:r>
              <a:rPr lang="de-CH" dirty="0"/>
              <a:t> in turn </a:t>
            </a:r>
            <a:r>
              <a:rPr lang="de-CH" dirty="0" err="1"/>
              <a:t>projects</a:t>
            </a:r>
            <a:r>
              <a:rPr lang="de-CH" dirty="0"/>
              <a:t> </a:t>
            </a:r>
            <a:r>
              <a:rPr lang="de-CH" dirty="0" err="1"/>
              <a:t>onto</a:t>
            </a:r>
            <a:r>
              <a:rPr lang="de-CH" dirty="0"/>
              <a:t> </a:t>
            </a:r>
            <a:r>
              <a:rPr lang="de-CH" dirty="0" err="1"/>
              <a:t>the</a:t>
            </a:r>
            <a:r>
              <a:rPr lang="de-CH" dirty="0"/>
              <a:t> </a:t>
            </a:r>
            <a:r>
              <a:rPr lang="de-CH" dirty="0" err="1"/>
              <a:t>secondary</a:t>
            </a:r>
            <a:r>
              <a:rPr lang="de-CH" dirty="0"/>
              <a:t> </a:t>
            </a:r>
            <a:r>
              <a:rPr lang="de-CH" dirty="0" err="1"/>
              <a:t>visual</a:t>
            </a:r>
            <a:r>
              <a:rPr lang="de-CH" dirty="0"/>
              <a:t> </a:t>
            </a:r>
            <a:r>
              <a:rPr lang="de-CH" dirty="0" err="1"/>
              <a:t>cortex</a:t>
            </a:r>
            <a:r>
              <a:rPr lang="de-CH" dirty="0"/>
              <a:t>.</a:t>
            </a:r>
            <a:endParaRPr lang="el-GR" dirty="0"/>
          </a:p>
        </p:txBody>
      </p:sp>
      <p:pic>
        <p:nvPicPr>
          <p:cNvPr id="9218" name="Picture 2" descr="Overview of the optic nerve">
            <a:extLst>
              <a:ext uri="{FF2B5EF4-FFF2-40B4-BE49-F238E27FC236}">
                <a16:creationId xmlns:a16="http://schemas.microsoft.com/office/drawing/2014/main" id="{3A7A8877-6268-E06C-2419-48B0F00BF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815" y="984738"/>
            <a:ext cx="4677507" cy="573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597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3580C3-77DD-E72C-26CE-144D91ADE3B9}"/>
              </a:ext>
            </a:extLst>
          </p:cNvPr>
          <p:cNvSpPr>
            <a:spLocks noGrp="1"/>
          </p:cNvSpPr>
          <p:nvPr>
            <p:ph type="title"/>
          </p:nvPr>
        </p:nvSpPr>
        <p:spPr>
          <a:xfrm>
            <a:off x="10691446" y="1453661"/>
            <a:ext cx="1500553" cy="5287107"/>
          </a:xfrm>
        </p:spPr>
        <p:txBody>
          <a:bodyPr>
            <a:normAutofit/>
          </a:bodyPr>
          <a:lstStyle/>
          <a:p>
            <a:pPr algn="ctr"/>
            <a:r>
              <a:rPr lang="de-CH" sz="2800" b="1" dirty="0">
                <a:solidFill>
                  <a:schemeClr val="accent6">
                    <a:lumMod val="50000"/>
                  </a:schemeClr>
                </a:solidFill>
              </a:rPr>
              <a:t>Key </a:t>
            </a:r>
            <a:r>
              <a:rPr lang="de-CH" sz="2800" b="1" dirty="0" err="1">
                <a:solidFill>
                  <a:schemeClr val="accent6">
                    <a:lumMod val="50000"/>
                  </a:schemeClr>
                </a:solidFill>
              </a:rPr>
              <a:t>points</a:t>
            </a:r>
            <a:r>
              <a:rPr lang="de-CH" sz="2800" b="1" dirty="0">
                <a:solidFill>
                  <a:schemeClr val="accent6">
                    <a:lumMod val="50000"/>
                  </a:schemeClr>
                </a:solidFill>
              </a:rPr>
              <a:t> </a:t>
            </a:r>
            <a:r>
              <a:rPr lang="de-CH" sz="2800" b="1" dirty="0" err="1">
                <a:solidFill>
                  <a:schemeClr val="accent6">
                    <a:lumMod val="50000"/>
                  </a:schemeClr>
                </a:solidFill>
              </a:rPr>
              <a:t>about</a:t>
            </a:r>
            <a:r>
              <a:rPr lang="de-CH" sz="2800" b="1" dirty="0">
                <a:solidFill>
                  <a:schemeClr val="accent6">
                    <a:lumMod val="50000"/>
                  </a:schemeClr>
                </a:solidFill>
              </a:rPr>
              <a:t> </a:t>
            </a:r>
            <a:r>
              <a:rPr lang="de-CH" sz="2800" b="1" dirty="0" err="1">
                <a:solidFill>
                  <a:schemeClr val="accent6">
                    <a:lumMod val="50000"/>
                  </a:schemeClr>
                </a:solidFill>
              </a:rPr>
              <a:t>the</a:t>
            </a:r>
            <a:r>
              <a:rPr lang="de-CH" sz="2800" b="1" dirty="0">
                <a:solidFill>
                  <a:schemeClr val="accent6">
                    <a:lumMod val="50000"/>
                  </a:schemeClr>
                </a:solidFill>
              </a:rPr>
              <a:t> </a:t>
            </a:r>
            <a:r>
              <a:rPr lang="de-CH" sz="2800" b="1" dirty="0" err="1">
                <a:solidFill>
                  <a:schemeClr val="accent6">
                    <a:lumMod val="50000"/>
                  </a:schemeClr>
                </a:solidFill>
              </a:rPr>
              <a:t>visual</a:t>
            </a:r>
            <a:r>
              <a:rPr lang="de-CH" sz="2800" b="1" dirty="0">
                <a:solidFill>
                  <a:schemeClr val="accent6">
                    <a:lumMod val="50000"/>
                  </a:schemeClr>
                </a:solidFill>
              </a:rPr>
              <a:t> </a:t>
            </a:r>
            <a:r>
              <a:rPr lang="de-CH" sz="2800" b="1" dirty="0" err="1">
                <a:solidFill>
                  <a:schemeClr val="accent6">
                    <a:lumMod val="50000"/>
                  </a:schemeClr>
                </a:solidFill>
              </a:rPr>
              <a:t>pathway</a:t>
            </a:r>
            <a:endParaRPr lang="el-GR" sz="2800" b="1" dirty="0">
              <a:solidFill>
                <a:schemeClr val="accent6">
                  <a:lumMod val="50000"/>
                </a:schemeClr>
              </a:solidFill>
            </a:endParaRPr>
          </a:p>
        </p:txBody>
      </p:sp>
      <p:graphicFrame>
        <p:nvGraphicFramePr>
          <p:cNvPr id="4" name="Θέση περιεχομένου 3">
            <a:extLst>
              <a:ext uri="{FF2B5EF4-FFF2-40B4-BE49-F238E27FC236}">
                <a16:creationId xmlns:a16="http://schemas.microsoft.com/office/drawing/2014/main" id="{387270D2-3521-CB90-B3B1-EFE36C8D9B3B}"/>
              </a:ext>
            </a:extLst>
          </p:cNvPr>
          <p:cNvGraphicFramePr>
            <a:graphicFrameLocks noGrp="1"/>
          </p:cNvGraphicFramePr>
          <p:nvPr>
            <p:ph idx="1"/>
            <p:extLst>
              <p:ext uri="{D42A27DB-BD31-4B8C-83A1-F6EECF244321}">
                <p14:modId xmlns:p14="http://schemas.microsoft.com/office/powerpoint/2010/main" val="1683032275"/>
              </p:ext>
            </p:extLst>
          </p:nvPr>
        </p:nvGraphicFramePr>
        <p:xfrm>
          <a:off x="82063" y="117233"/>
          <a:ext cx="10609384" cy="6663144"/>
        </p:xfrm>
        <a:graphic>
          <a:graphicData uri="http://schemas.openxmlformats.org/drawingml/2006/table">
            <a:tbl>
              <a:tblPr/>
              <a:tblGrid>
                <a:gridCol w="2255538">
                  <a:extLst>
                    <a:ext uri="{9D8B030D-6E8A-4147-A177-3AD203B41FA5}">
                      <a16:colId xmlns:a16="http://schemas.microsoft.com/office/drawing/2014/main" val="3900086102"/>
                    </a:ext>
                  </a:extLst>
                </a:gridCol>
                <a:gridCol w="8353846">
                  <a:extLst>
                    <a:ext uri="{9D8B030D-6E8A-4147-A177-3AD203B41FA5}">
                      <a16:colId xmlns:a16="http://schemas.microsoft.com/office/drawing/2014/main" val="3884341758"/>
                    </a:ext>
                  </a:extLst>
                </a:gridCol>
              </a:tblGrid>
              <a:tr h="1152838">
                <a:tc>
                  <a:txBody>
                    <a:bodyPr/>
                    <a:lstStyle/>
                    <a:p>
                      <a:pPr fontAlgn="t">
                        <a:buNone/>
                      </a:pPr>
                      <a:r>
                        <a:rPr lang="de-CH" sz="2000" b="1">
                          <a:solidFill>
                            <a:schemeClr val="accent6">
                              <a:lumMod val="50000"/>
                            </a:schemeClr>
                          </a:solidFill>
                          <a:effectLst/>
                          <a:latin typeface="PlutoSansMedium"/>
                        </a:rPr>
                        <a:t>Components</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a:solidFill>
                            <a:srgbClr val="495354"/>
                          </a:solidFill>
                          <a:effectLst/>
                        </a:rPr>
                        <a:t>Retina → </a:t>
                      </a:r>
                      <a:r>
                        <a:rPr lang="de-CH" sz="1800" b="1" dirty="0" err="1">
                          <a:solidFill>
                            <a:srgbClr val="495354"/>
                          </a:solidFill>
                          <a:effectLst/>
                        </a:rPr>
                        <a:t>optic</a:t>
                      </a:r>
                      <a:r>
                        <a:rPr lang="de-CH" sz="1800" b="1" dirty="0">
                          <a:solidFill>
                            <a:srgbClr val="495354"/>
                          </a:solidFill>
                          <a:effectLst/>
                        </a:rPr>
                        <a:t> nerve (CN II) → </a:t>
                      </a:r>
                      <a:r>
                        <a:rPr lang="de-CH" sz="1800" b="1" dirty="0" err="1">
                          <a:solidFill>
                            <a:srgbClr val="495354"/>
                          </a:solidFill>
                          <a:effectLst/>
                        </a:rPr>
                        <a:t>optic</a:t>
                      </a:r>
                      <a:r>
                        <a:rPr lang="de-CH" sz="1800" b="1" dirty="0">
                          <a:solidFill>
                            <a:srgbClr val="495354"/>
                          </a:solidFill>
                          <a:effectLst/>
                        </a:rPr>
                        <a:t> </a:t>
                      </a:r>
                      <a:r>
                        <a:rPr lang="de-CH" sz="1800" b="1" dirty="0" err="1">
                          <a:solidFill>
                            <a:srgbClr val="495354"/>
                          </a:solidFill>
                          <a:effectLst/>
                        </a:rPr>
                        <a:t>chiasm</a:t>
                      </a:r>
                      <a:r>
                        <a:rPr lang="de-CH" sz="1800" b="1" dirty="0">
                          <a:solidFill>
                            <a:srgbClr val="495354"/>
                          </a:solidFill>
                          <a:effectLst/>
                        </a:rPr>
                        <a:t> → </a:t>
                      </a:r>
                      <a:r>
                        <a:rPr lang="de-CH" sz="1800" b="1" dirty="0" err="1">
                          <a:solidFill>
                            <a:srgbClr val="495354"/>
                          </a:solidFill>
                          <a:effectLst/>
                        </a:rPr>
                        <a:t>optic</a:t>
                      </a:r>
                      <a:r>
                        <a:rPr lang="de-CH" sz="1800" b="1" dirty="0">
                          <a:solidFill>
                            <a:srgbClr val="495354"/>
                          </a:solidFill>
                          <a:effectLst/>
                        </a:rPr>
                        <a:t> tract</a:t>
                      </a:r>
                      <a:br>
                        <a:rPr lang="de-CH" sz="1800" b="1" dirty="0">
                          <a:solidFill>
                            <a:srgbClr val="495354"/>
                          </a:solidFill>
                          <a:effectLst/>
                        </a:rPr>
                      </a:br>
                      <a:r>
                        <a:rPr lang="de-CH" sz="1800" b="1" dirty="0">
                          <a:solidFill>
                            <a:srgbClr val="495354"/>
                          </a:solidFill>
                          <a:effectLst/>
                        </a:rPr>
                        <a:t>→ </a:t>
                      </a:r>
                      <a:r>
                        <a:rPr lang="de-CH" sz="1800" b="1" dirty="0">
                          <a:solidFill>
                            <a:srgbClr val="495354"/>
                          </a:solidFill>
                          <a:effectLst/>
                          <a:latin typeface="PlutoSansMedium"/>
                        </a:rPr>
                        <a:t>lateral </a:t>
                      </a:r>
                      <a:r>
                        <a:rPr lang="de-CH" sz="1800" b="1" dirty="0" err="1">
                          <a:solidFill>
                            <a:srgbClr val="495354"/>
                          </a:solidFill>
                          <a:effectLst/>
                          <a:latin typeface="PlutoSansMedium"/>
                        </a:rPr>
                        <a:t>geniculate</a:t>
                      </a:r>
                      <a:r>
                        <a:rPr lang="de-CH" sz="1800" b="1" dirty="0">
                          <a:solidFill>
                            <a:srgbClr val="495354"/>
                          </a:solidFill>
                          <a:effectLst/>
                          <a:latin typeface="PlutoSansMedium"/>
                        </a:rPr>
                        <a:t> </a:t>
                      </a:r>
                      <a:r>
                        <a:rPr lang="de-CH" sz="1800" b="1" dirty="0" err="1">
                          <a:solidFill>
                            <a:srgbClr val="495354"/>
                          </a:solidFill>
                          <a:effectLst/>
                          <a:latin typeface="PlutoSansMedium"/>
                        </a:rPr>
                        <a:t>nucleus</a:t>
                      </a:r>
                      <a:r>
                        <a:rPr lang="de-CH" sz="1800" b="1" dirty="0">
                          <a:solidFill>
                            <a:srgbClr val="495354"/>
                          </a:solidFill>
                          <a:effectLst/>
                          <a:latin typeface="PlutoSansMedium"/>
                        </a:rPr>
                        <a:t> (90%)</a:t>
                      </a:r>
                      <a:r>
                        <a:rPr lang="de-CH" sz="1800" b="1" dirty="0">
                          <a:solidFill>
                            <a:srgbClr val="495354"/>
                          </a:solidFill>
                          <a:effectLst/>
                        </a:rPr>
                        <a:t> → </a:t>
                      </a:r>
                      <a:r>
                        <a:rPr lang="de-CH" sz="1800" b="1" dirty="0" err="1">
                          <a:solidFill>
                            <a:srgbClr val="495354"/>
                          </a:solidFill>
                          <a:effectLst/>
                        </a:rPr>
                        <a:t>optic</a:t>
                      </a:r>
                      <a:r>
                        <a:rPr lang="de-CH" sz="1800" b="1" dirty="0">
                          <a:solidFill>
                            <a:srgbClr val="495354"/>
                          </a:solidFill>
                          <a:effectLst/>
                        </a:rPr>
                        <a:t> </a:t>
                      </a:r>
                      <a:r>
                        <a:rPr lang="de-CH" sz="1800" b="1" dirty="0" err="1">
                          <a:solidFill>
                            <a:srgbClr val="495354"/>
                          </a:solidFill>
                          <a:effectLst/>
                        </a:rPr>
                        <a:t>radiation</a:t>
                      </a:r>
                      <a:r>
                        <a:rPr lang="de-CH" sz="1800" b="1" dirty="0">
                          <a:solidFill>
                            <a:srgbClr val="495354"/>
                          </a:solidFill>
                          <a:effectLst/>
                        </a:rPr>
                        <a:t> → </a:t>
                      </a:r>
                      <a:r>
                        <a:rPr lang="de-CH" sz="1800" b="1" dirty="0" err="1">
                          <a:solidFill>
                            <a:srgbClr val="495354"/>
                          </a:solidFill>
                          <a:effectLst/>
                        </a:rPr>
                        <a:t>primary</a:t>
                      </a:r>
                      <a:r>
                        <a:rPr lang="de-CH" sz="1800" b="1" dirty="0">
                          <a:solidFill>
                            <a:srgbClr val="495354"/>
                          </a:solidFill>
                          <a:effectLst/>
                        </a:rPr>
                        <a:t> </a:t>
                      </a:r>
                      <a:r>
                        <a:rPr lang="de-CH" sz="1800" b="1" dirty="0" err="1">
                          <a:solidFill>
                            <a:srgbClr val="495354"/>
                          </a:solidFill>
                          <a:effectLst/>
                        </a:rPr>
                        <a:t>visual</a:t>
                      </a:r>
                      <a:r>
                        <a:rPr lang="de-CH" sz="1800" b="1" dirty="0">
                          <a:solidFill>
                            <a:srgbClr val="495354"/>
                          </a:solidFill>
                          <a:effectLst/>
                        </a:rPr>
                        <a:t> </a:t>
                      </a:r>
                      <a:r>
                        <a:rPr lang="de-CH" sz="1800" b="1" dirty="0" err="1">
                          <a:solidFill>
                            <a:srgbClr val="495354"/>
                          </a:solidFill>
                          <a:effectLst/>
                        </a:rPr>
                        <a:t>cortex</a:t>
                      </a:r>
                      <a:br>
                        <a:rPr lang="de-CH" sz="1800" b="1" dirty="0">
                          <a:solidFill>
                            <a:srgbClr val="495354"/>
                          </a:solidFill>
                          <a:effectLst/>
                        </a:rPr>
                      </a:br>
                      <a:r>
                        <a:rPr lang="de-CH" sz="1800" b="1" dirty="0">
                          <a:solidFill>
                            <a:srgbClr val="495354"/>
                          </a:solidFill>
                          <a:effectLst/>
                        </a:rPr>
                        <a:t>Retina → </a:t>
                      </a:r>
                      <a:r>
                        <a:rPr lang="de-CH" sz="1800" b="1" dirty="0" err="1">
                          <a:solidFill>
                            <a:srgbClr val="495354"/>
                          </a:solidFill>
                          <a:effectLst/>
                        </a:rPr>
                        <a:t>optic</a:t>
                      </a:r>
                      <a:r>
                        <a:rPr lang="de-CH" sz="1800" b="1" dirty="0">
                          <a:solidFill>
                            <a:srgbClr val="495354"/>
                          </a:solidFill>
                          <a:effectLst/>
                        </a:rPr>
                        <a:t> nerve (CN II) → </a:t>
                      </a:r>
                      <a:r>
                        <a:rPr lang="de-CH" sz="1800" b="1" dirty="0" err="1">
                          <a:solidFill>
                            <a:srgbClr val="495354"/>
                          </a:solidFill>
                          <a:effectLst/>
                        </a:rPr>
                        <a:t>optic</a:t>
                      </a:r>
                      <a:r>
                        <a:rPr lang="de-CH" sz="1800" b="1" dirty="0">
                          <a:solidFill>
                            <a:srgbClr val="495354"/>
                          </a:solidFill>
                          <a:effectLst/>
                        </a:rPr>
                        <a:t> </a:t>
                      </a:r>
                      <a:r>
                        <a:rPr lang="de-CH" sz="1800" b="1" dirty="0" err="1">
                          <a:solidFill>
                            <a:srgbClr val="495354"/>
                          </a:solidFill>
                          <a:effectLst/>
                        </a:rPr>
                        <a:t>chiasm</a:t>
                      </a:r>
                      <a:r>
                        <a:rPr lang="de-CH" sz="1800" b="1" dirty="0">
                          <a:solidFill>
                            <a:srgbClr val="495354"/>
                          </a:solidFill>
                          <a:effectLst/>
                        </a:rPr>
                        <a:t> → </a:t>
                      </a:r>
                      <a:r>
                        <a:rPr lang="de-CH" sz="1800" b="1" dirty="0" err="1">
                          <a:solidFill>
                            <a:srgbClr val="495354"/>
                          </a:solidFill>
                          <a:effectLst/>
                        </a:rPr>
                        <a:t>optic</a:t>
                      </a:r>
                      <a:r>
                        <a:rPr lang="de-CH" sz="1800" b="1" dirty="0">
                          <a:solidFill>
                            <a:srgbClr val="495354"/>
                          </a:solidFill>
                          <a:effectLst/>
                        </a:rPr>
                        <a:t> tract</a:t>
                      </a:r>
                      <a:br>
                        <a:rPr lang="de-CH" sz="1800" b="1" dirty="0">
                          <a:solidFill>
                            <a:srgbClr val="495354"/>
                          </a:solidFill>
                          <a:effectLst/>
                        </a:rPr>
                      </a:br>
                      <a:r>
                        <a:rPr lang="de-CH" sz="1800" b="1" dirty="0">
                          <a:solidFill>
                            <a:srgbClr val="495354"/>
                          </a:solidFill>
                          <a:effectLst/>
                        </a:rPr>
                        <a:t>→ </a:t>
                      </a:r>
                      <a:r>
                        <a:rPr lang="de-CH" sz="1800" b="1" dirty="0">
                          <a:solidFill>
                            <a:srgbClr val="495354"/>
                          </a:solidFill>
                          <a:effectLst/>
                          <a:latin typeface="PlutoSansMedium"/>
                        </a:rPr>
                        <a:t>superior </a:t>
                      </a:r>
                      <a:r>
                        <a:rPr lang="de-CH" sz="1800" b="1" dirty="0" err="1">
                          <a:solidFill>
                            <a:srgbClr val="495354"/>
                          </a:solidFill>
                          <a:effectLst/>
                          <a:latin typeface="PlutoSansMedium"/>
                        </a:rPr>
                        <a:t>colliculus</a:t>
                      </a:r>
                      <a:r>
                        <a:rPr lang="de-CH" sz="1800" b="1" dirty="0">
                          <a:solidFill>
                            <a:srgbClr val="495354"/>
                          </a:solidFill>
                          <a:effectLst/>
                          <a:latin typeface="PlutoSansMedium"/>
                        </a:rPr>
                        <a:t> (10%) </a:t>
                      </a:r>
                      <a:r>
                        <a:rPr lang="de-CH" sz="1800" b="1" dirty="0">
                          <a:solidFill>
                            <a:srgbClr val="495354"/>
                          </a:solidFill>
                          <a:effectLst/>
                        </a:rPr>
                        <a:t>→ </a:t>
                      </a:r>
                      <a:r>
                        <a:rPr lang="de-CH" sz="1800" b="1" dirty="0" err="1">
                          <a:solidFill>
                            <a:srgbClr val="495354"/>
                          </a:solidFill>
                          <a:effectLst/>
                        </a:rPr>
                        <a:t>pulvinar</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thalamus</a:t>
                      </a:r>
                      <a:r>
                        <a:rPr lang="de-CH" sz="1800" b="1" dirty="0">
                          <a:solidFill>
                            <a:srgbClr val="495354"/>
                          </a:solidFill>
                          <a:effectLst/>
                        </a:rPr>
                        <a:t> → </a:t>
                      </a:r>
                      <a:r>
                        <a:rPr lang="de-CH" sz="1800" b="1" dirty="0" err="1">
                          <a:solidFill>
                            <a:srgbClr val="495354"/>
                          </a:solidFill>
                          <a:effectLst/>
                        </a:rPr>
                        <a:t>secondary</a:t>
                      </a:r>
                      <a:r>
                        <a:rPr lang="de-CH" sz="1800" b="1" dirty="0">
                          <a:solidFill>
                            <a:srgbClr val="495354"/>
                          </a:solidFill>
                          <a:effectLst/>
                        </a:rPr>
                        <a:t> </a:t>
                      </a:r>
                      <a:r>
                        <a:rPr lang="de-CH" sz="1800" b="1" dirty="0" err="1">
                          <a:solidFill>
                            <a:srgbClr val="495354"/>
                          </a:solidFill>
                          <a:effectLst/>
                        </a:rPr>
                        <a:t>visual</a:t>
                      </a:r>
                      <a:r>
                        <a:rPr lang="de-CH" sz="1800" b="1" dirty="0">
                          <a:solidFill>
                            <a:srgbClr val="495354"/>
                          </a:solidFill>
                          <a:effectLst/>
                        </a:rPr>
                        <a:t> </a:t>
                      </a:r>
                      <a:r>
                        <a:rPr lang="de-CH" sz="1800" b="1" dirty="0" err="1">
                          <a:solidFill>
                            <a:srgbClr val="495354"/>
                          </a:solidFill>
                          <a:effectLst/>
                        </a:rPr>
                        <a:t>cortex</a:t>
                      </a:r>
                      <a:endParaRPr lang="de-CH" sz="1800" b="1" dirty="0">
                        <a:solidFill>
                          <a:srgbClr val="495354"/>
                        </a:solidFill>
                        <a:effectLst/>
                      </a:endParaRP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280175056"/>
                  </a:ext>
                </a:extLst>
              </a:tr>
              <a:tr h="869818">
                <a:tc>
                  <a:txBody>
                    <a:bodyPr/>
                    <a:lstStyle/>
                    <a:p>
                      <a:pPr fontAlgn="t">
                        <a:buNone/>
                      </a:pPr>
                      <a:r>
                        <a:rPr lang="de-CH" sz="2000" b="1">
                          <a:solidFill>
                            <a:schemeClr val="accent6">
                              <a:lumMod val="50000"/>
                            </a:schemeClr>
                          </a:solidFill>
                          <a:effectLst/>
                          <a:latin typeface="PlutoSansMedium"/>
                        </a:rPr>
                        <a:t>Retina</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err="1">
                          <a:solidFill>
                            <a:srgbClr val="495354"/>
                          </a:solidFill>
                          <a:effectLst/>
                        </a:rPr>
                        <a:t>Sensory</a:t>
                      </a:r>
                      <a:r>
                        <a:rPr lang="de-CH" sz="1800" b="1" dirty="0">
                          <a:solidFill>
                            <a:srgbClr val="495354"/>
                          </a:solidFill>
                          <a:effectLst/>
                        </a:rPr>
                        <a:t> </a:t>
                      </a:r>
                      <a:r>
                        <a:rPr lang="de-CH" sz="1800" b="1" dirty="0" err="1">
                          <a:solidFill>
                            <a:srgbClr val="495354"/>
                          </a:solidFill>
                          <a:effectLst/>
                        </a:rPr>
                        <a:t>neural</a:t>
                      </a:r>
                      <a:r>
                        <a:rPr lang="de-CH" sz="1800" b="1" dirty="0">
                          <a:solidFill>
                            <a:srgbClr val="495354"/>
                          </a:solidFill>
                          <a:effectLst/>
                        </a:rPr>
                        <a:t> </a:t>
                      </a:r>
                      <a:r>
                        <a:rPr lang="de-CH" sz="1800" b="1" dirty="0" err="1">
                          <a:solidFill>
                            <a:srgbClr val="495354"/>
                          </a:solidFill>
                          <a:effectLst/>
                        </a:rPr>
                        <a:t>layer</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the</a:t>
                      </a:r>
                      <a:r>
                        <a:rPr lang="de-CH" sz="1800" b="1" dirty="0">
                          <a:solidFill>
                            <a:srgbClr val="495354"/>
                          </a:solidFill>
                          <a:effectLst/>
                        </a:rPr>
                        <a:t> </a:t>
                      </a:r>
                      <a:r>
                        <a:rPr lang="de-CH" sz="1800" b="1" dirty="0" err="1">
                          <a:solidFill>
                            <a:srgbClr val="495354"/>
                          </a:solidFill>
                          <a:effectLst/>
                        </a:rPr>
                        <a:t>eyeball</a:t>
                      </a:r>
                      <a:br>
                        <a:rPr lang="de-CH" sz="1800" b="1" dirty="0">
                          <a:solidFill>
                            <a:srgbClr val="495354"/>
                          </a:solidFill>
                          <a:effectLst/>
                          <a:latin typeface="PlutoSansMedium"/>
                        </a:rPr>
                      </a:br>
                      <a:r>
                        <a:rPr lang="de-CH" sz="1800" b="1" dirty="0">
                          <a:solidFill>
                            <a:srgbClr val="495354"/>
                          </a:solidFill>
                          <a:effectLst/>
                          <a:latin typeface="PlutoSansMedium"/>
                        </a:rPr>
                        <a:t>Neurons</a:t>
                      </a:r>
                      <a:r>
                        <a:rPr lang="de-CH" sz="1800" b="1" dirty="0">
                          <a:solidFill>
                            <a:srgbClr val="495354"/>
                          </a:solidFill>
                          <a:effectLst/>
                        </a:rPr>
                        <a:t>: </a:t>
                      </a:r>
                      <a:r>
                        <a:rPr lang="de-CH" sz="1800" b="1" dirty="0" err="1">
                          <a:solidFill>
                            <a:srgbClr val="495354"/>
                          </a:solidFill>
                          <a:effectLst/>
                        </a:rPr>
                        <a:t>Photoreceptors</a:t>
                      </a:r>
                      <a:r>
                        <a:rPr lang="de-CH" sz="1800" b="1" dirty="0">
                          <a:solidFill>
                            <a:srgbClr val="495354"/>
                          </a:solidFill>
                          <a:effectLst/>
                        </a:rPr>
                        <a:t> (</a:t>
                      </a:r>
                      <a:r>
                        <a:rPr lang="de-CH" sz="1800" b="1" dirty="0" err="1">
                          <a:solidFill>
                            <a:srgbClr val="495354"/>
                          </a:solidFill>
                          <a:effectLst/>
                        </a:rPr>
                        <a:t>rod</a:t>
                      </a:r>
                      <a:r>
                        <a:rPr lang="de-CH" sz="1800" b="1" dirty="0">
                          <a:solidFill>
                            <a:srgbClr val="495354"/>
                          </a:solidFill>
                          <a:effectLst/>
                        </a:rPr>
                        <a:t> </a:t>
                      </a:r>
                      <a:r>
                        <a:rPr lang="de-CH" sz="1800" b="1" dirty="0" err="1">
                          <a:solidFill>
                            <a:srgbClr val="495354"/>
                          </a:solidFill>
                          <a:effectLst/>
                        </a:rPr>
                        <a:t>cells</a:t>
                      </a:r>
                      <a:r>
                        <a:rPr lang="de-CH" sz="1800" b="1" dirty="0">
                          <a:solidFill>
                            <a:srgbClr val="495354"/>
                          </a:solidFill>
                          <a:effectLst/>
                        </a:rPr>
                        <a:t> and </a:t>
                      </a:r>
                      <a:r>
                        <a:rPr lang="de-CH" sz="1800" b="1" dirty="0" err="1">
                          <a:solidFill>
                            <a:srgbClr val="495354"/>
                          </a:solidFill>
                          <a:effectLst/>
                        </a:rPr>
                        <a:t>cone</a:t>
                      </a:r>
                      <a:r>
                        <a:rPr lang="de-CH" sz="1800" b="1" dirty="0">
                          <a:solidFill>
                            <a:srgbClr val="495354"/>
                          </a:solidFill>
                          <a:effectLst/>
                        </a:rPr>
                        <a:t> </a:t>
                      </a:r>
                      <a:r>
                        <a:rPr lang="de-CH" sz="1800" b="1" dirty="0" err="1">
                          <a:solidFill>
                            <a:srgbClr val="495354"/>
                          </a:solidFill>
                          <a:effectLst/>
                        </a:rPr>
                        <a:t>cells</a:t>
                      </a:r>
                      <a:r>
                        <a:rPr lang="de-CH" sz="1800" b="1" dirty="0">
                          <a:solidFill>
                            <a:srgbClr val="495354"/>
                          </a:solidFill>
                          <a:effectLst/>
                        </a:rPr>
                        <a:t>), bipolar </a:t>
                      </a:r>
                      <a:r>
                        <a:rPr lang="de-CH" sz="1800" b="1" dirty="0" err="1">
                          <a:solidFill>
                            <a:srgbClr val="495354"/>
                          </a:solidFill>
                          <a:effectLst/>
                        </a:rPr>
                        <a:t>cells</a:t>
                      </a:r>
                      <a:r>
                        <a:rPr lang="de-CH" sz="1800" b="1" dirty="0">
                          <a:solidFill>
                            <a:srgbClr val="495354"/>
                          </a:solidFill>
                          <a:effectLst/>
                        </a:rPr>
                        <a:t>, </a:t>
                      </a:r>
                      <a:r>
                        <a:rPr lang="de-CH" sz="1800" b="1" dirty="0" err="1">
                          <a:solidFill>
                            <a:srgbClr val="495354"/>
                          </a:solidFill>
                          <a:effectLst/>
                        </a:rPr>
                        <a:t>ganglion</a:t>
                      </a:r>
                      <a:r>
                        <a:rPr lang="de-CH" sz="1800" b="1" dirty="0">
                          <a:solidFill>
                            <a:srgbClr val="495354"/>
                          </a:solidFill>
                          <a:effectLst/>
                        </a:rPr>
                        <a:t> </a:t>
                      </a:r>
                      <a:r>
                        <a:rPr lang="de-CH" sz="1800" b="1" dirty="0" err="1">
                          <a:solidFill>
                            <a:srgbClr val="495354"/>
                          </a:solidFill>
                          <a:effectLst/>
                        </a:rPr>
                        <a:t>cells</a:t>
                      </a:r>
                      <a:r>
                        <a:rPr lang="de-CH" sz="1800" b="1" dirty="0">
                          <a:solidFill>
                            <a:srgbClr val="495354"/>
                          </a:solidFill>
                          <a:effectLst/>
                        </a:rPr>
                        <a:t>, horizontal </a:t>
                      </a:r>
                      <a:r>
                        <a:rPr lang="de-CH" sz="1800" b="1" dirty="0" err="1">
                          <a:solidFill>
                            <a:srgbClr val="495354"/>
                          </a:solidFill>
                          <a:effectLst/>
                        </a:rPr>
                        <a:t>cells</a:t>
                      </a:r>
                      <a:r>
                        <a:rPr lang="de-CH" sz="1800" b="1" dirty="0">
                          <a:solidFill>
                            <a:srgbClr val="495354"/>
                          </a:solidFill>
                          <a:effectLst/>
                        </a:rPr>
                        <a:t>, and </a:t>
                      </a:r>
                      <a:r>
                        <a:rPr lang="de-CH" sz="1800" b="1" dirty="0" err="1">
                          <a:solidFill>
                            <a:srgbClr val="495354"/>
                          </a:solidFill>
                          <a:effectLst/>
                        </a:rPr>
                        <a:t>amacrine</a:t>
                      </a:r>
                      <a:r>
                        <a:rPr lang="de-CH" sz="1800" b="1" dirty="0">
                          <a:solidFill>
                            <a:srgbClr val="495354"/>
                          </a:solidFill>
                          <a:effectLst/>
                        </a:rPr>
                        <a:t> </a:t>
                      </a:r>
                      <a:r>
                        <a:rPr lang="de-CH" sz="1800" b="1" dirty="0" err="1">
                          <a:solidFill>
                            <a:srgbClr val="495354"/>
                          </a:solidFill>
                          <a:effectLst/>
                        </a:rPr>
                        <a:t>cells</a:t>
                      </a:r>
                      <a:endParaRPr lang="de-CH" sz="1800" b="1" dirty="0">
                        <a:solidFill>
                          <a:srgbClr val="495354"/>
                        </a:solidFill>
                        <a:effectLst/>
                      </a:endParaRP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017790461"/>
                  </a:ext>
                </a:extLst>
              </a:tr>
              <a:tr h="357168">
                <a:tc>
                  <a:txBody>
                    <a:bodyPr/>
                    <a:lstStyle/>
                    <a:p>
                      <a:pPr fontAlgn="t">
                        <a:buNone/>
                      </a:pPr>
                      <a:r>
                        <a:rPr lang="de-CH" sz="2000" b="1">
                          <a:solidFill>
                            <a:schemeClr val="accent6">
                              <a:lumMod val="50000"/>
                            </a:schemeClr>
                          </a:solidFill>
                          <a:effectLst/>
                          <a:latin typeface="PlutoSansMedium"/>
                        </a:rPr>
                        <a:t>Optic nerve (CN II)</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err="1">
                          <a:solidFill>
                            <a:srgbClr val="495354"/>
                          </a:solidFill>
                          <a:effectLst/>
                        </a:rPr>
                        <a:t>Formed</a:t>
                      </a:r>
                      <a:r>
                        <a:rPr lang="de-CH" sz="1800" b="1" dirty="0">
                          <a:solidFill>
                            <a:srgbClr val="495354"/>
                          </a:solidFill>
                          <a:effectLst/>
                        </a:rPr>
                        <a:t> </a:t>
                      </a:r>
                      <a:r>
                        <a:rPr lang="de-CH" sz="1800" b="1" dirty="0" err="1">
                          <a:solidFill>
                            <a:srgbClr val="495354"/>
                          </a:solidFill>
                          <a:effectLst/>
                        </a:rPr>
                        <a:t>by</a:t>
                      </a:r>
                      <a:r>
                        <a:rPr lang="de-CH" sz="1800" b="1" dirty="0">
                          <a:solidFill>
                            <a:srgbClr val="495354"/>
                          </a:solidFill>
                          <a:effectLst/>
                        </a:rPr>
                        <a:t> </a:t>
                      </a:r>
                      <a:r>
                        <a:rPr lang="de-CH" sz="1800" b="1" dirty="0" err="1">
                          <a:solidFill>
                            <a:srgbClr val="495354"/>
                          </a:solidFill>
                          <a:effectLst/>
                        </a:rPr>
                        <a:t>axons</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ganglion</a:t>
                      </a:r>
                      <a:r>
                        <a:rPr lang="de-CH" sz="1800" b="1" dirty="0">
                          <a:solidFill>
                            <a:srgbClr val="495354"/>
                          </a:solidFill>
                          <a:effectLst/>
                        </a:rPr>
                        <a:t> </a:t>
                      </a:r>
                      <a:r>
                        <a:rPr lang="de-CH" sz="1800" b="1" dirty="0" err="1">
                          <a:solidFill>
                            <a:srgbClr val="495354"/>
                          </a:solidFill>
                          <a:effectLst/>
                        </a:rPr>
                        <a:t>cells</a:t>
                      </a:r>
                      <a:r>
                        <a:rPr lang="de-CH" sz="1800" b="1" dirty="0">
                          <a:solidFill>
                            <a:srgbClr val="495354"/>
                          </a:solidFill>
                          <a:effectLst/>
                        </a:rPr>
                        <a:t> </a:t>
                      </a:r>
                      <a:r>
                        <a:rPr lang="de-CH" sz="1800" b="1" dirty="0" err="1">
                          <a:solidFill>
                            <a:srgbClr val="495354"/>
                          </a:solidFill>
                          <a:effectLst/>
                        </a:rPr>
                        <a:t>coming</a:t>
                      </a:r>
                      <a:r>
                        <a:rPr lang="de-CH" sz="1800" b="1" dirty="0">
                          <a:solidFill>
                            <a:srgbClr val="495354"/>
                          </a:solidFill>
                          <a:effectLst/>
                        </a:rPr>
                        <a:t> </a:t>
                      </a:r>
                      <a:r>
                        <a:rPr lang="de-CH" sz="1800" b="1" dirty="0" err="1">
                          <a:solidFill>
                            <a:srgbClr val="495354"/>
                          </a:solidFill>
                          <a:effectLst/>
                        </a:rPr>
                        <a:t>together</a:t>
                      </a:r>
                      <a:r>
                        <a:rPr lang="de-CH" sz="1800" b="1" dirty="0">
                          <a:solidFill>
                            <a:srgbClr val="495354"/>
                          </a:solidFill>
                          <a:effectLst/>
                        </a:rPr>
                        <a:t> at </a:t>
                      </a:r>
                      <a:r>
                        <a:rPr lang="de-CH" sz="1800" b="1" dirty="0" err="1">
                          <a:solidFill>
                            <a:srgbClr val="495354"/>
                          </a:solidFill>
                          <a:effectLst/>
                        </a:rPr>
                        <a:t>the</a:t>
                      </a:r>
                      <a:r>
                        <a:rPr lang="de-CH" sz="1800" b="1" dirty="0">
                          <a:solidFill>
                            <a:srgbClr val="495354"/>
                          </a:solidFill>
                          <a:effectLst/>
                        </a:rPr>
                        <a:t> </a:t>
                      </a:r>
                      <a:r>
                        <a:rPr lang="de-CH" sz="1800" b="1" dirty="0" err="1">
                          <a:solidFill>
                            <a:srgbClr val="495354"/>
                          </a:solidFill>
                          <a:effectLst/>
                        </a:rPr>
                        <a:t>optic</a:t>
                      </a:r>
                      <a:r>
                        <a:rPr lang="de-CH" sz="1800" b="1" dirty="0">
                          <a:solidFill>
                            <a:srgbClr val="495354"/>
                          </a:solidFill>
                          <a:effectLst/>
                        </a:rPr>
                        <a:t> </a:t>
                      </a:r>
                      <a:r>
                        <a:rPr lang="de-CH" sz="1800" b="1" dirty="0" err="1">
                          <a:solidFill>
                            <a:srgbClr val="495354"/>
                          </a:solidFill>
                          <a:effectLst/>
                        </a:rPr>
                        <a:t>disc</a:t>
                      </a:r>
                      <a:endParaRPr lang="de-CH" sz="1800" b="1" dirty="0">
                        <a:solidFill>
                          <a:srgbClr val="495354"/>
                        </a:solidFill>
                        <a:effectLst/>
                      </a:endParaRP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495517638"/>
                  </a:ext>
                </a:extLst>
              </a:tr>
              <a:tr h="615116">
                <a:tc>
                  <a:txBody>
                    <a:bodyPr/>
                    <a:lstStyle/>
                    <a:p>
                      <a:pPr fontAlgn="t">
                        <a:buNone/>
                      </a:pPr>
                      <a:r>
                        <a:rPr lang="de-CH" sz="2000" b="1">
                          <a:solidFill>
                            <a:schemeClr val="accent6">
                              <a:lumMod val="50000"/>
                            </a:schemeClr>
                          </a:solidFill>
                          <a:effectLst/>
                          <a:latin typeface="PlutoSansMedium"/>
                        </a:rPr>
                        <a:t>Optic chiasm</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a:solidFill>
                            <a:schemeClr val="accent6">
                              <a:lumMod val="50000"/>
                            </a:schemeClr>
                          </a:solidFill>
                          <a:effectLst/>
                        </a:rPr>
                        <a:t>Point </a:t>
                      </a:r>
                      <a:r>
                        <a:rPr lang="de-CH" sz="1800" b="1" dirty="0" err="1">
                          <a:solidFill>
                            <a:schemeClr val="accent6">
                              <a:lumMod val="50000"/>
                            </a:schemeClr>
                          </a:solidFill>
                          <a:effectLst/>
                        </a:rPr>
                        <a:t>of</a:t>
                      </a:r>
                      <a:r>
                        <a:rPr lang="de-CH" sz="1800" b="1" dirty="0">
                          <a:solidFill>
                            <a:schemeClr val="accent6">
                              <a:lumMod val="50000"/>
                            </a:schemeClr>
                          </a:solidFill>
                          <a:effectLst/>
                        </a:rPr>
                        <a:t> </a:t>
                      </a:r>
                      <a:r>
                        <a:rPr lang="de-CH" sz="1800" b="1" dirty="0" err="1">
                          <a:solidFill>
                            <a:schemeClr val="accent6">
                              <a:lumMod val="50000"/>
                            </a:schemeClr>
                          </a:solidFill>
                          <a:effectLst/>
                        </a:rPr>
                        <a:t>decussation</a:t>
                      </a:r>
                      <a:r>
                        <a:rPr lang="de-CH" sz="1800" b="1" dirty="0">
                          <a:solidFill>
                            <a:schemeClr val="accent6">
                              <a:lumMod val="50000"/>
                            </a:schemeClr>
                          </a:solidFill>
                          <a:effectLst/>
                        </a:rPr>
                        <a:t> </a:t>
                      </a:r>
                      <a:r>
                        <a:rPr lang="de-CH" sz="1800" b="1" dirty="0" err="1">
                          <a:solidFill>
                            <a:schemeClr val="accent6">
                              <a:lumMod val="50000"/>
                            </a:schemeClr>
                          </a:solidFill>
                          <a:effectLst/>
                        </a:rPr>
                        <a:t>of</a:t>
                      </a:r>
                      <a:r>
                        <a:rPr lang="de-CH" sz="1800" b="1" dirty="0">
                          <a:solidFill>
                            <a:schemeClr val="accent6">
                              <a:lumMod val="50000"/>
                            </a:schemeClr>
                          </a:solidFill>
                          <a:effectLst/>
                        </a:rPr>
                        <a:t> </a:t>
                      </a:r>
                      <a:r>
                        <a:rPr lang="de-CH" sz="1800" b="1" dirty="0" err="1">
                          <a:solidFill>
                            <a:schemeClr val="accent6">
                              <a:lumMod val="50000"/>
                            </a:schemeClr>
                          </a:solidFill>
                          <a:effectLst/>
                        </a:rPr>
                        <a:t>the</a:t>
                      </a:r>
                      <a:r>
                        <a:rPr lang="de-CH" sz="1800" b="1" dirty="0">
                          <a:solidFill>
                            <a:schemeClr val="accent6">
                              <a:lumMod val="50000"/>
                            </a:schemeClr>
                          </a:solidFill>
                          <a:effectLst/>
                        </a:rPr>
                        <a:t> </a:t>
                      </a:r>
                      <a:r>
                        <a:rPr lang="de-CH" sz="1800" b="1" dirty="0" err="1">
                          <a:solidFill>
                            <a:schemeClr val="accent6">
                              <a:lumMod val="50000"/>
                            </a:schemeClr>
                          </a:solidFill>
                          <a:effectLst/>
                        </a:rPr>
                        <a:t>optic</a:t>
                      </a:r>
                      <a:r>
                        <a:rPr lang="de-CH" sz="1800" b="1" dirty="0">
                          <a:solidFill>
                            <a:schemeClr val="accent6">
                              <a:lumMod val="50000"/>
                            </a:schemeClr>
                          </a:solidFill>
                          <a:effectLst/>
                        </a:rPr>
                        <a:t> </a:t>
                      </a:r>
                      <a:r>
                        <a:rPr lang="de-CH" sz="1800" b="1" dirty="0" err="1">
                          <a:solidFill>
                            <a:schemeClr val="accent6">
                              <a:lumMod val="50000"/>
                            </a:schemeClr>
                          </a:solidFill>
                          <a:effectLst/>
                        </a:rPr>
                        <a:t>nerves</a:t>
                      </a:r>
                      <a:r>
                        <a:rPr lang="de-CH" sz="1800" b="1" dirty="0">
                          <a:solidFill>
                            <a:schemeClr val="accent6">
                              <a:lumMod val="50000"/>
                            </a:schemeClr>
                          </a:solidFill>
                          <a:effectLst/>
                        </a:rPr>
                        <a:t>: </a:t>
                      </a:r>
                      <a:r>
                        <a:rPr lang="de-CH" sz="1800" b="1" dirty="0">
                          <a:solidFill>
                            <a:schemeClr val="accent6">
                              <a:lumMod val="50000"/>
                            </a:schemeClr>
                          </a:solidFill>
                          <a:effectLst/>
                          <a:latin typeface="PlutoSansMedium"/>
                        </a:rPr>
                        <a:t>nasal </a:t>
                      </a:r>
                      <a:r>
                        <a:rPr lang="de-CH" sz="1800" b="1" dirty="0" err="1">
                          <a:solidFill>
                            <a:schemeClr val="accent6">
                              <a:lumMod val="50000"/>
                            </a:schemeClr>
                          </a:solidFill>
                          <a:effectLst/>
                          <a:latin typeface="PlutoSansMedium"/>
                        </a:rPr>
                        <a:t>fibers</a:t>
                      </a:r>
                      <a:r>
                        <a:rPr lang="de-CH" sz="1800" b="1" dirty="0">
                          <a:solidFill>
                            <a:schemeClr val="accent6">
                              <a:lumMod val="50000"/>
                            </a:schemeClr>
                          </a:solidFill>
                          <a:effectLst/>
                          <a:latin typeface="PlutoSansMedium"/>
                        </a:rPr>
                        <a:t> </a:t>
                      </a:r>
                      <a:r>
                        <a:rPr lang="de-CH" sz="1800" b="1" dirty="0" err="1">
                          <a:solidFill>
                            <a:schemeClr val="accent6">
                              <a:lumMod val="50000"/>
                            </a:schemeClr>
                          </a:solidFill>
                          <a:effectLst/>
                        </a:rPr>
                        <a:t>of</a:t>
                      </a:r>
                      <a:r>
                        <a:rPr lang="de-CH" sz="1800" b="1" dirty="0">
                          <a:solidFill>
                            <a:schemeClr val="accent6">
                              <a:lumMod val="50000"/>
                            </a:schemeClr>
                          </a:solidFill>
                          <a:effectLst/>
                        </a:rPr>
                        <a:t> </a:t>
                      </a:r>
                      <a:r>
                        <a:rPr lang="de-CH" sz="1800" b="1" dirty="0" err="1">
                          <a:solidFill>
                            <a:schemeClr val="accent6">
                              <a:lumMod val="50000"/>
                            </a:schemeClr>
                          </a:solidFill>
                          <a:effectLst/>
                        </a:rPr>
                        <a:t>retina</a:t>
                      </a:r>
                      <a:r>
                        <a:rPr lang="de-CH" sz="1800" b="1" dirty="0">
                          <a:solidFill>
                            <a:schemeClr val="accent6">
                              <a:lumMod val="50000"/>
                            </a:schemeClr>
                          </a:solidFill>
                          <a:effectLst/>
                        </a:rPr>
                        <a:t> </a:t>
                      </a:r>
                      <a:r>
                        <a:rPr lang="de-CH" sz="1800" b="1" dirty="0" err="1">
                          <a:solidFill>
                            <a:schemeClr val="accent6">
                              <a:lumMod val="50000"/>
                            </a:schemeClr>
                          </a:solidFill>
                          <a:effectLst/>
                        </a:rPr>
                        <a:t>cross</a:t>
                      </a:r>
                      <a:r>
                        <a:rPr lang="de-CH" sz="1800" b="1" dirty="0">
                          <a:solidFill>
                            <a:schemeClr val="accent6">
                              <a:lumMod val="50000"/>
                            </a:schemeClr>
                          </a:solidFill>
                          <a:effectLst/>
                        </a:rPr>
                        <a:t> </a:t>
                      </a:r>
                      <a:r>
                        <a:rPr lang="de-CH" sz="1800" b="1" dirty="0" err="1">
                          <a:solidFill>
                            <a:schemeClr val="accent6">
                              <a:lumMod val="50000"/>
                            </a:schemeClr>
                          </a:solidFill>
                          <a:effectLst/>
                        </a:rPr>
                        <a:t>over</a:t>
                      </a:r>
                      <a:r>
                        <a:rPr lang="de-CH" sz="1800" b="1" dirty="0">
                          <a:solidFill>
                            <a:schemeClr val="accent6">
                              <a:lumMod val="50000"/>
                            </a:schemeClr>
                          </a:solidFill>
                          <a:effectLst/>
                        </a:rPr>
                        <a:t> </a:t>
                      </a:r>
                      <a:r>
                        <a:rPr lang="de-CH" sz="1800" b="1" dirty="0" err="1">
                          <a:solidFill>
                            <a:schemeClr val="accent6">
                              <a:lumMod val="50000"/>
                            </a:schemeClr>
                          </a:solidFill>
                          <a:effectLst/>
                        </a:rPr>
                        <a:t>to</a:t>
                      </a:r>
                      <a:r>
                        <a:rPr lang="de-CH" sz="1800" b="1" dirty="0">
                          <a:solidFill>
                            <a:schemeClr val="accent6">
                              <a:lumMod val="50000"/>
                            </a:schemeClr>
                          </a:solidFill>
                          <a:effectLst/>
                        </a:rPr>
                        <a:t> </a:t>
                      </a:r>
                      <a:r>
                        <a:rPr lang="de-CH" sz="1800" b="1" dirty="0" err="1">
                          <a:solidFill>
                            <a:schemeClr val="accent6">
                              <a:lumMod val="50000"/>
                            </a:schemeClr>
                          </a:solidFill>
                          <a:effectLst/>
                        </a:rPr>
                        <a:t>the</a:t>
                      </a:r>
                      <a:r>
                        <a:rPr lang="de-CH" sz="1800" b="1" dirty="0">
                          <a:solidFill>
                            <a:schemeClr val="accent6">
                              <a:lumMod val="50000"/>
                            </a:schemeClr>
                          </a:solidFill>
                          <a:effectLst/>
                        </a:rPr>
                        <a:t> </a:t>
                      </a:r>
                      <a:r>
                        <a:rPr lang="de-CH" sz="1800" b="1" dirty="0" err="1">
                          <a:solidFill>
                            <a:schemeClr val="accent6">
                              <a:lumMod val="50000"/>
                            </a:schemeClr>
                          </a:solidFill>
                          <a:effectLst/>
                        </a:rPr>
                        <a:t>contralateral</a:t>
                      </a:r>
                      <a:r>
                        <a:rPr lang="de-CH" sz="1800" b="1" dirty="0">
                          <a:solidFill>
                            <a:schemeClr val="accent6">
                              <a:lumMod val="50000"/>
                            </a:schemeClr>
                          </a:solidFill>
                          <a:effectLst/>
                        </a:rPr>
                        <a:t> </a:t>
                      </a:r>
                      <a:r>
                        <a:rPr lang="de-CH" sz="1800" b="1" dirty="0" err="1">
                          <a:solidFill>
                            <a:schemeClr val="accent6">
                              <a:lumMod val="50000"/>
                            </a:schemeClr>
                          </a:solidFill>
                          <a:effectLst/>
                        </a:rPr>
                        <a:t>optic</a:t>
                      </a:r>
                      <a:r>
                        <a:rPr lang="de-CH" sz="1800" b="1" dirty="0">
                          <a:solidFill>
                            <a:schemeClr val="accent6">
                              <a:lumMod val="50000"/>
                            </a:schemeClr>
                          </a:solidFill>
                          <a:effectLst/>
                        </a:rPr>
                        <a:t> tract, </a:t>
                      </a:r>
                      <a:r>
                        <a:rPr lang="de-CH" sz="1800" b="1" dirty="0" err="1">
                          <a:solidFill>
                            <a:schemeClr val="accent6">
                              <a:lumMod val="50000"/>
                            </a:schemeClr>
                          </a:solidFill>
                          <a:effectLst/>
                        </a:rPr>
                        <a:t>while</a:t>
                      </a:r>
                      <a:r>
                        <a:rPr lang="de-CH" sz="1800" b="1" dirty="0">
                          <a:solidFill>
                            <a:schemeClr val="accent6">
                              <a:lumMod val="50000"/>
                            </a:schemeClr>
                          </a:solidFill>
                          <a:effectLst/>
                        </a:rPr>
                        <a:t> </a:t>
                      </a:r>
                      <a:r>
                        <a:rPr lang="de-CH" sz="1800" b="1" dirty="0">
                          <a:solidFill>
                            <a:schemeClr val="accent6">
                              <a:lumMod val="50000"/>
                            </a:schemeClr>
                          </a:solidFill>
                          <a:effectLst/>
                          <a:latin typeface="PlutoSansMedium"/>
                        </a:rPr>
                        <a:t>temporal </a:t>
                      </a:r>
                      <a:r>
                        <a:rPr lang="de-CH" sz="1800" b="1" dirty="0" err="1">
                          <a:solidFill>
                            <a:schemeClr val="accent6">
                              <a:lumMod val="50000"/>
                            </a:schemeClr>
                          </a:solidFill>
                          <a:effectLst/>
                          <a:latin typeface="PlutoSansMedium"/>
                        </a:rPr>
                        <a:t>fibers</a:t>
                      </a:r>
                      <a:r>
                        <a:rPr lang="de-CH" sz="1800" b="1" dirty="0">
                          <a:solidFill>
                            <a:schemeClr val="accent6">
                              <a:lumMod val="50000"/>
                            </a:schemeClr>
                          </a:solidFill>
                          <a:effectLst/>
                        </a:rPr>
                        <a:t> </a:t>
                      </a:r>
                      <a:r>
                        <a:rPr lang="de-CH" sz="1800" b="1" dirty="0" err="1">
                          <a:solidFill>
                            <a:schemeClr val="accent6">
                              <a:lumMod val="50000"/>
                            </a:schemeClr>
                          </a:solidFill>
                          <a:effectLst/>
                        </a:rPr>
                        <a:t>stay</a:t>
                      </a:r>
                      <a:r>
                        <a:rPr lang="de-CH" sz="1800" b="1" dirty="0">
                          <a:solidFill>
                            <a:schemeClr val="accent6">
                              <a:lumMod val="50000"/>
                            </a:schemeClr>
                          </a:solidFill>
                          <a:effectLst/>
                        </a:rPr>
                        <a:t> on </a:t>
                      </a:r>
                      <a:r>
                        <a:rPr lang="de-CH" sz="1800" b="1" dirty="0" err="1">
                          <a:solidFill>
                            <a:schemeClr val="accent6">
                              <a:lumMod val="50000"/>
                            </a:schemeClr>
                          </a:solidFill>
                          <a:effectLst/>
                        </a:rPr>
                        <a:t>the</a:t>
                      </a:r>
                      <a:r>
                        <a:rPr lang="de-CH" sz="1800" b="1" dirty="0">
                          <a:solidFill>
                            <a:schemeClr val="accent6">
                              <a:lumMod val="50000"/>
                            </a:schemeClr>
                          </a:solidFill>
                          <a:effectLst/>
                        </a:rPr>
                        <a:t> same </a:t>
                      </a:r>
                      <a:r>
                        <a:rPr lang="de-CH" sz="1800" b="1" dirty="0" err="1">
                          <a:solidFill>
                            <a:schemeClr val="accent6">
                              <a:lumMod val="50000"/>
                            </a:schemeClr>
                          </a:solidFill>
                          <a:effectLst/>
                        </a:rPr>
                        <a:t>side</a:t>
                      </a:r>
                      <a:r>
                        <a:rPr lang="de-CH" sz="1800" b="1" dirty="0">
                          <a:solidFill>
                            <a:schemeClr val="accent6">
                              <a:lumMod val="50000"/>
                            </a:schemeClr>
                          </a:solidFill>
                          <a:effectLst/>
                        </a:rPr>
                        <a:t> (ipsilateral)</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649725728"/>
                  </a:ext>
                </a:extLst>
              </a:tr>
              <a:tr h="615116">
                <a:tc>
                  <a:txBody>
                    <a:bodyPr/>
                    <a:lstStyle/>
                    <a:p>
                      <a:pPr fontAlgn="t">
                        <a:buNone/>
                      </a:pPr>
                      <a:r>
                        <a:rPr lang="de-CH" sz="2000" b="1">
                          <a:solidFill>
                            <a:schemeClr val="accent6">
                              <a:lumMod val="50000"/>
                            </a:schemeClr>
                          </a:solidFill>
                          <a:effectLst/>
                          <a:latin typeface="PlutoSansMedium"/>
                        </a:rPr>
                        <a:t>Optic tracts</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err="1">
                          <a:solidFill>
                            <a:schemeClr val="accent6">
                              <a:lumMod val="50000"/>
                            </a:schemeClr>
                          </a:solidFill>
                          <a:effectLst/>
                          <a:latin typeface="PlutoSansMedium"/>
                        </a:rPr>
                        <a:t>Left</a:t>
                      </a:r>
                      <a:r>
                        <a:rPr lang="de-CH" sz="1800" b="1" dirty="0">
                          <a:solidFill>
                            <a:schemeClr val="accent6">
                              <a:lumMod val="50000"/>
                            </a:schemeClr>
                          </a:solidFill>
                          <a:effectLst/>
                        </a:rPr>
                        <a:t>: Carries </a:t>
                      </a:r>
                      <a:r>
                        <a:rPr lang="de-CH" sz="1800" b="1" dirty="0" err="1">
                          <a:solidFill>
                            <a:schemeClr val="accent6">
                              <a:lumMod val="50000"/>
                            </a:schemeClr>
                          </a:solidFill>
                          <a:effectLst/>
                        </a:rPr>
                        <a:t>left</a:t>
                      </a:r>
                      <a:r>
                        <a:rPr lang="de-CH" sz="1800" b="1" dirty="0">
                          <a:solidFill>
                            <a:schemeClr val="accent6">
                              <a:lumMod val="50000"/>
                            </a:schemeClr>
                          </a:solidFill>
                          <a:effectLst/>
                        </a:rPr>
                        <a:t> temporal and </a:t>
                      </a:r>
                      <a:r>
                        <a:rPr lang="de-CH" sz="1800" b="1" dirty="0" err="1">
                          <a:solidFill>
                            <a:schemeClr val="accent6">
                              <a:lumMod val="50000"/>
                            </a:schemeClr>
                          </a:solidFill>
                          <a:effectLst/>
                        </a:rPr>
                        <a:t>right</a:t>
                      </a:r>
                      <a:r>
                        <a:rPr lang="de-CH" sz="1800" b="1" dirty="0">
                          <a:solidFill>
                            <a:schemeClr val="accent6">
                              <a:lumMod val="50000"/>
                            </a:schemeClr>
                          </a:solidFill>
                          <a:effectLst/>
                        </a:rPr>
                        <a:t> nasal </a:t>
                      </a:r>
                      <a:r>
                        <a:rPr lang="de-CH" sz="1800" b="1" dirty="0" err="1">
                          <a:solidFill>
                            <a:schemeClr val="accent6">
                              <a:lumMod val="50000"/>
                            </a:schemeClr>
                          </a:solidFill>
                          <a:effectLst/>
                        </a:rPr>
                        <a:t>fibers</a:t>
                      </a:r>
                      <a:r>
                        <a:rPr lang="de-CH" sz="1800" b="1" dirty="0">
                          <a:solidFill>
                            <a:schemeClr val="accent6">
                              <a:lumMod val="50000"/>
                            </a:schemeClr>
                          </a:solidFill>
                          <a:effectLst/>
                        </a:rPr>
                        <a:t> </a:t>
                      </a:r>
                      <a:r>
                        <a:rPr lang="de-CH" sz="1800" b="1" dirty="0" err="1">
                          <a:solidFill>
                            <a:schemeClr val="accent6">
                              <a:lumMod val="50000"/>
                            </a:schemeClr>
                          </a:solidFill>
                          <a:effectLst/>
                        </a:rPr>
                        <a:t>of</a:t>
                      </a:r>
                      <a:r>
                        <a:rPr lang="de-CH" sz="1800" b="1" dirty="0">
                          <a:solidFill>
                            <a:schemeClr val="accent6">
                              <a:lumMod val="50000"/>
                            </a:schemeClr>
                          </a:solidFill>
                          <a:effectLst/>
                        </a:rPr>
                        <a:t> </a:t>
                      </a:r>
                      <a:r>
                        <a:rPr lang="de-CH" sz="1800" b="1" dirty="0" err="1">
                          <a:solidFill>
                            <a:schemeClr val="accent6">
                              <a:lumMod val="50000"/>
                            </a:schemeClr>
                          </a:solidFill>
                          <a:effectLst/>
                        </a:rPr>
                        <a:t>retina</a:t>
                      </a:r>
                      <a:br>
                        <a:rPr lang="de-CH" sz="1800" b="1" dirty="0">
                          <a:solidFill>
                            <a:schemeClr val="accent6">
                              <a:lumMod val="50000"/>
                            </a:schemeClr>
                          </a:solidFill>
                          <a:effectLst/>
                          <a:latin typeface="PlutoSansMedium"/>
                        </a:rPr>
                      </a:br>
                      <a:r>
                        <a:rPr lang="de-CH" sz="1800" b="1" dirty="0">
                          <a:solidFill>
                            <a:schemeClr val="accent6">
                              <a:lumMod val="50000"/>
                            </a:schemeClr>
                          </a:solidFill>
                          <a:effectLst/>
                          <a:latin typeface="PlutoSansMedium"/>
                        </a:rPr>
                        <a:t>Right</a:t>
                      </a:r>
                      <a:r>
                        <a:rPr lang="de-CH" sz="1800" b="1" dirty="0">
                          <a:solidFill>
                            <a:schemeClr val="accent6">
                              <a:lumMod val="50000"/>
                            </a:schemeClr>
                          </a:solidFill>
                          <a:effectLst/>
                        </a:rPr>
                        <a:t>: Carries </a:t>
                      </a:r>
                      <a:r>
                        <a:rPr lang="de-CH" sz="1800" b="1" dirty="0" err="1">
                          <a:solidFill>
                            <a:schemeClr val="accent6">
                              <a:lumMod val="50000"/>
                            </a:schemeClr>
                          </a:solidFill>
                          <a:effectLst/>
                        </a:rPr>
                        <a:t>right</a:t>
                      </a:r>
                      <a:r>
                        <a:rPr lang="de-CH" sz="1800" b="1" dirty="0">
                          <a:solidFill>
                            <a:schemeClr val="accent6">
                              <a:lumMod val="50000"/>
                            </a:schemeClr>
                          </a:solidFill>
                          <a:effectLst/>
                        </a:rPr>
                        <a:t> temporal and </a:t>
                      </a:r>
                      <a:r>
                        <a:rPr lang="de-CH" sz="1800" b="1" dirty="0" err="1">
                          <a:solidFill>
                            <a:schemeClr val="accent6">
                              <a:lumMod val="50000"/>
                            </a:schemeClr>
                          </a:solidFill>
                          <a:effectLst/>
                        </a:rPr>
                        <a:t>left</a:t>
                      </a:r>
                      <a:r>
                        <a:rPr lang="de-CH" sz="1800" b="1" dirty="0">
                          <a:solidFill>
                            <a:schemeClr val="accent6">
                              <a:lumMod val="50000"/>
                            </a:schemeClr>
                          </a:solidFill>
                          <a:effectLst/>
                        </a:rPr>
                        <a:t> nasal </a:t>
                      </a:r>
                      <a:r>
                        <a:rPr lang="de-CH" sz="1800" b="1" dirty="0" err="1">
                          <a:solidFill>
                            <a:schemeClr val="accent6">
                              <a:lumMod val="50000"/>
                            </a:schemeClr>
                          </a:solidFill>
                          <a:effectLst/>
                        </a:rPr>
                        <a:t>fibers</a:t>
                      </a:r>
                      <a:r>
                        <a:rPr lang="de-CH" sz="1800" b="1" dirty="0">
                          <a:solidFill>
                            <a:schemeClr val="accent6">
                              <a:lumMod val="50000"/>
                            </a:schemeClr>
                          </a:solidFill>
                          <a:effectLst/>
                        </a:rPr>
                        <a:t> </a:t>
                      </a:r>
                      <a:r>
                        <a:rPr lang="de-CH" sz="1800" b="1" dirty="0" err="1">
                          <a:solidFill>
                            <a:schemeClr val="accent6">
                              <a:lumMod val="50000"/>
                            </a:schemeClr>
                          </a:solidFill>
                          <a:effectLst/>
                        </a:rPr>
                        <a:t>of</a:t>
                      </a:r>
                      <a:r>
                        <a:rPr lang="de-CH" sz="1800" b="1" dirty="0">
                          <a:solidFill>
                            <a:schemeClr val="accent6">
                              <a:lumMod val="50000"/>
                            </a:schemeClr>
                          </a:solidFill>
                          <a:effectLst/>
                        </a:rPr>
                        <a:t> </a:t>
                      </a:r>
                      <a:r>
                        <a:rPr lang="de-CH" sz="1800" b="1" dirty="0" err="1">
                          <a:solidFill>
                            <a:schemeClr val="accent6">
                              <a:lumMod val="50000"/>
                            </a:schemeClr>
                          </a:solidFill>
                          <a:effectLst/>
                        </a:rPr>
                        <a:t>retina</a:t>
                      </a:r>
                      <a:endParaRPr lang="de-CH" sz="1800" b="1" dirty="0">
                        <a:solidFill>
                          <a:schemeClr val="accent6">
                            <a:lumMod val="50000"/>
                          </a:schemeClr>
                        </a:solidFill>
                        <a:effectLst/>
                      </a:endParaRP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832382990"/>
                  </a:ext>
                </a:extLst>
              </a:tr>
              <a:tr h="869818">
                <a:tc>
                  <a:txBody>
                    <a:bodyPr/>
                    <a:lstStyle/>
                    <a:p>
                      <a:pPr fontAlgn="t">
                        <a:buNone/>
                      </a:pPr>
                      <a:r>
                        <a:rPr lang="de-CH" sz="2000" b="1">
                          <a:solidFill>
                            <a:schemeClr val="accent6">
                              <a:lumMod val="50000"/>
                            </a:schemeClr>
                          </a:solidFill>
                          <a:effectLst/>
                          <a:latin typeface="PlutoSansMedium"/>
                        </a:rPr>
                        <a:t>Lateral geniculate nucleus</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Receives 90% of the retinal fibers</a:t>
                      </a:r>
                      <a:br>
                        <a:rPr lang="de-CH" sz="1800" b="1">
                          <a:solidFill>
                            <a:srgbClr val="495354"/>
                          </a:solidFill>
                          <a:effectLst/>
                        </a:rPr>
                      </a:br>
                      <a:r>
                        <a:rPr lang="de-CH" sz="1800" b="1">
                          <a:solidFill>
                            <a:srgbClr val="495354"/>
                          </a:solidFill>
                          <a:effectLst/>
                        </a:rPr>
                        <a:t>Represents a relay center of the thalamus that projects to the primary visual cortex via the optic radiation</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79599737"/>
                  </a:ext>
                </a:extLst>
              </a:tr>
              <a:tr h="869818">
                <a:tc>
                  <a:txBody>
                    <a:bodyPr/>
                    <a:lstStyle/>
                    <a:p>
                      <a:pPr fontAlgn="t">
                        <a:buNone/>
                      </a:pPr>
                      <a:r>
                        <a:rPr lang="de-CH" sz="2000" b="1">
                          <a:solidFill>
                            <a:schemeClr val="accent6">
                              <a:lumMod val="50000"/>
                            </a:schemeClr>
                          </a:solidFill>
                          <a:effectLst/>
                          <a:latin typeface="PlutoSansMedium"/>
                        </a:rPr>
                        <a:t>Superior colliculus</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Receives 10% of the retinal fibers</a:t>
                      </a:r>
                      <a:br>
                        <a:rPr lang="de-CH" sz="1800" b="1">
                          <a:solidFill>
                            <a:srgbClr val="495354"/>
                          </a:solidFill>
                          <a:effectLst/>
                        </a:rPr>
                      </a:br>
                      <a:r>
                        <a:rPr lang="de-CH" sz="1800" b="1">
                          <a:solidFill>
                            <a:srgbClr val="495354"/>
                          </a:solidFill>
                          <a:effectLst/>
                        </a:rPr>
                        <a:t>Integrates visual, auditory, and somatosensory spatial information and controls reflex movements of the eye</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938805549"/>
                  </a:ext>
                </a:extLst>
              </a:tr>
              <a:tr h="615116">
                <a:tc>
                  <a:txBody>
                    <a:bodyPr/>
                    <a:lstStyle/>
                    <a:p>
                      <a:pPr fontAlgn="t">
                        <a:buNone/>
                      </a:pPr>
                      <a:r>
                        <a:rPr lang="de-CH" sz="2000" b="1">
                          <a:solidFill>
                            <a:schemeClr val="accent6">
                              <a:lumMod val="50000"/>
                            </a:schemeClr>
                          </a:solidFill>
                          <a:effectLst/>
                          <a:latin typeface="PlutoSansMedium"/>
                        </a:rPr>
                        <a:t>Optic radiation</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Large bilateral bundle of fibers each containing two divisions that receive visual input from upper and lower quadrants of the contralateral hemifields</a:t>
                      </a: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261076547"/>
                  </a:ext>
                </a:extLst>
              </a:tr>
              <a:tr h="658727">
                <a:tc>
                  <a:txBody>
                    <a:bodyPr/>
                    <a:lstStyle/>
                    <a:p>
                      <a:pPr fontAlgn="t">
                        <a:buNone/>
                      </a:pPr>
                      <a:r>
                        <a:rPr lang="de-CH" sz="2000" b="1" dirty="0">
                          <a:solidFill>
                            <a:schemeClr val="accent6">
                              <a:lumMod val="50000"/>
                            </a:schemeClr>
                          </a:solidFill>
                          <a:effectLst/>
                          <a:latin typeface="PlutoSansMedium"/>
                        </a:rPr>
                        <a:t>Primary </a:t>
                      </a:r>
                      <a:r>
                        <a:rPr lang="de-CH" sz="2000" b="1" dirty="0" err="1">
                          <a:solidFill>
                            <a:schemeClr val="accent6">
                              <a:lumMod val="50000"/>
                            </a:schemeClr>
                          </a:solidFill>
                          <a:effectLst/>
                          <a:latin typeface="PlutoSansMedium"/>
                        </a:rPr>
                        <a:t>visual</a:t>
                      </a:r>
                      <a:r>
                        <a:rPr lang="de-CH" sz="2000" b="1" dirty="0">
                          <a:solidFill>
                            <a:schemeClr val="accent6">
                              <a:lumMod val="50000"/>
                            </a:schemeClr>
                          </a:solidFill>
                          <a:effectLst/>
                          <a:latin typeface="PlutoSansMedium"/>
                        </a:rPr>
                        <a:t> </a:t>
                      </a:r>
                      <a:r>
                        <a:rPr lang="de-CH" sz="2000" b="1" dirty="0" err="1">
                          <a:solidFill>
                            <a:schemeClr val="accent6">
                              <a:lumMod val="50000"/>
                            </a:schemeClr>
                          </a:solidFill>
                          <a:effectLst/>
                          <a:latin typeface="PlutoSansMedium"/>
                        </a:rPr>
                        <a:t>cortex</a:t>
                      </a:r>
                      <a:endParaRPr lang="de-CH" sz="2000" b="1" dirty="0">
                        <a:solidFill>
                          <a:schemeClr val="accent6">
                            <a:lumMod val="50000"/>
                          </a:schemeClr>
                        </a:solidFill>
                        <a:effectLst/>
                        <a:latin typeface="PlutoSansMedium"/>
                      </a:endParaRP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0" dirty="0">
                          <a:solidFill>
                            <a:schemeClr val="accent6">
                              <a:lumMod val="50000"/>
                            </a:schemeClr>
                          </a:solidFill>
                          <a:effectLst/>
                        </a:rPr>
                        <a:t>Brodmann </a:t>
                      </a:r>
                      <a:r>
                        <a:rPr lang="de-CH" sz="1800" b="0" dirty="0" err="1">
                          <a:solidFill>
                            <a:schemeClr val="accent6">
                              <a:lumMod val="50000"/>
                            </a:schemeClr>
                          </a:solidFill>
                          <a:effectLst/>
                        </a:rPr>
                        <a:t>area</a:t>
                      </a:r>
                      <a:r>
                        <a:rPr lang="de-CH" sz="1800" b="0" dirty="0">
                          <a:solidFill>
                            <a:schemeClr val="accent6">
                              <a:lumMod val="50000"/>
                            </a:schemeClr>
                          </a:solidFill>
                          <a:effectLst/>
                        </a:rPr>
                        <a:t> 17 : </a:t>
                      </a:r>
                      <a:r>
                        <a:rPr lang="de-CH" sz="1800" b="1" dirty="0">
                          <a:solidFill>
                            <a:srgbClr val="495354"/>
                          </a:solidFill>
                          <a:effectLst/>
                        </a:rPr>
                        <a:t>Region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the</a:t>
                      </a:r>
                      <a:r>
                        <a:rPr lang="de-CH" sz="1800" b="1" dirty="0">
                          <a:solidFill>
                            <a:srgbClr val="495354"/>
                          </a:solidFill>
                          <a:effectLst/>
                        </a:rPr>
                        <a:t> occipital lobe </a:t>
                      </a:r>
                      <a:r>
                        <a:rPr lang="de-CH" sz="1800" b="1" dirty="0" err="1">
                          <a:solidFill>
                            <a:srgbClr val="495354"/>
                          </a:solidFill>
                          <a:effectLst/>
                        </a:rPr>
                        <a:t>that</a:t>
                      </a:r>
                      <a:r>
                        <a:rPr lang="de-CH" sz="1800" b="1" dirty="0">
                          <a:solidFill>
                            <a:srgbClr val="495354"/>
                          </a:solidFill>
                          <a:effectLst/>
                        </a:rPr>
                        <a:t> </a:t>
                      </a:r>
                      <a:r>
                        <a:rPr lang="de-CH" sz="1800" b="1" dirty="0" err="1">
                          <a:solidFill>
                            <a:srgbClr val="495354"/>
                          </a:solidFill>
                          <a:effectLst/>
                        </a:rPr>
                        <a:t>receives</a:t>
                      </a:r>
                      <a:r>
                        <a:rPr lang="de-CH" sz="1800" b="1" dirty="0">
                          <a:solidFill>
                            <a:srgbClr val="495354"/>
                          </a:solidFill>
                          <a:effectLst/>
                        </a:rPr>
                        <a:t> and </a:t>
                      </a:r>
                      <a:r>
                        <a:rPr lang="de-CH" sz="1800" b="1" dirty="0" err="1">
                          <a:solidFill>
                            <a:srgbClr val="495354"/>
                          </a:solidFill>
                          <a:effectLst/>
                        </a:rPr>
                        <a:t>processes</a:t>
                      </a:r>
                      <a:r>
                        <a:rPr lang="de-CH" sz="1800" b="1" dirty="0">
                          <a:solidFill>
                            <a:srgbClr val="495354"/>
                          </a:solidFill>
                          <a:effectLst/>
                        </a:rPr>
                        <a:t> </a:t>
                      </a:r>
                      <a:r>
                        <a:rPr lang="de-CH" sz="1800" b="1" dirty="0" err="1">
                          <a:solidFill>
                            <a:srgbClr val="495354"/>
                          </a:solidFill>
                          <a:effectLst/>
                        </a:rPr>
                        <a:t>visual</a:t>
                      </a:r>
                      <a:r>
                        <a:rPr lang="de-CH" sz="1800" b="1" dirty="0">
                          <a:solidFill>
                            <a:srgbClr val="495354"/>
                          </a:solidFill>
                          <a:effectLst/>
                        </a:rPr>
                        <a:t> </a:t>
                      </a:r>
                      <a:r>
                        <a:rPr lang="de-CH" sz="1800" b="1" dirty="0" err="1">
                          <a:solidFill>
                            <a:srgbClr val="495354"/>
                          </a:solidFill>
                          <a:effectLst/>
                        </a:rPr>
                        <a:t>information</a:t>
                      </a:r>
                      <a:r>
                        <a:rPr lang="de-CH" sz="1800" b="1" dirty="0">
                          <a:solidFill>
                            <a:srgbClr val="495354"/>
                          </a:solidFill>
                          <a:effectLst/>
                        </a:rPr>
                        <a:t> </a:t>
                      </a:r>
                      <a:r>
                        <a:rPr lang="de-CH" sz="1800" b="1" dirty="0" err="1">
                          <a:solidFill>
                            <a:srgbClr val="495354"/>
                          </a:solidFill>
                          <a:effectLst/>
                        </a:rPr>
                        <a:t>from</a:t>
                      </a:r>
                      <a:r>
                        <a:rPr lang="de-CH" sz="1800" b="1" dirty="0">
                          <a:solidFill>
                            <a:srgbClr val="495354"/>
                          </a:solidFill>
                          <a:effectLst/>
                        </a:rPr>
                        <a:t> </a:t>
                      </a:r>
                      <a:r>
                        <a:rPr lang="de-CH" sz="1800" b="1" dirty="0" err="1">
                          <a:solidFill>
                            <a:srgbClr val="495354"/>
                          </a:solidFill>
                          <a:effectLst/>
                        </a:rPr>
                        <a:t>contralateral</a:t>
                      </a:r>
                      <a:r>
                        <a:rPr lang="de-CH" sz="1800" b="1" dirty="0">
                          <a:solidFill>
                            <a:srgbClr val="495354"/>
                          </a:solidFill>
                          <a:effectLst/>
                        </a:rPr>
                        <a:t> </a:t>
                      </a:r>
                      <a:r>
                        <a:rPr lang="de-CH" sz="1800" b="1" dirty="0" err="1">
                          <a:solidFill>
                            <a:srgbClr val="495354"/>
                          </a:solidFill>
                          <a:effectLst/>
                        </a:rPr>
                        <a:t>visual</a:t>
                      </a:r>
                      <a:r>
                        <a:rPr lang="de-CH" sz="1800" b="1" dirty="0">
                          <a:solidFill>
                            <a:srgbClr val="495354"/>
                          </a:solidFill>
                          <a:effectLst/>
                        </a:rPr>
                        <a:t> </a:t>
                      </a:r>
                      <a:r>
                        <a:rPr lang="de-CH" sz="1800" b="1" dirty="0" err="1">
                          <a:solidFill>
                            <a:srgbClr val="495354"/>
                          </a:solidFill>
                          <a:effectLst/>
                        </a:rPr>
                        <a:t>field</a:t>
                      </a:r>
                      <a:endParaRPr lang="de-CH" sz="1800" b="1" dirty="0">
                        <a:solidFill>
                          <a:srgbClr val="495354"/>
                        </a:solidFill>
                        <a:effectLst/>
                      </a:endParaRPr>
                    </a:p>
                  </a:txBody>
                  <a:tcPr marL="42154" marR="42154" marT="28103" marB="28103">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276988140"/>
                  </a:ext>
                </a:extLst>
              </a:tr>
            </a:tbl>
          </a:graphicData>
        </a:graphic>
      </p:graphicFrame>
    </p:spTree>
    <p:extLst>
      <p:ext uri="{BB962C8B-B14F-4D97-AF65-F5344CB8AC3E}">
        <p14:creationId xmlns:p14="http://schemas.microsoft.com/office/powerpoint/2010/main" val="2017966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282DCB-21C4-4425-F84E-D974A94A6997}"/>
              </a:ext>
            </a:extLst>
          </p:cNvPr>
          <p:cNvSpPr>
            <a:spLocks noGrp="1"/>
          </p:cNvSpPr>
          <p:nvPr>
            <p:ph type="title"/>
          </p:nvPr>
        </p:nvSpPr>
        <p:spPr>
          <a:xfrm>
            <a:off x="797169" y="82062"/>
            <a:ext cx="11277600" cy="1324707"/>
          </a:xfrm>
        </p:spPr>
        <p:txBody>
          <a:bodyPr>
            <a:normAutofit/>
          </a:bodyPr>
          <a:lstStyle/>
          <a:p>
            <a:pPr algn="ctr"/>
            <a:r>
              <a:rPr lang="de-CH" sz="3600" b="1" dirty="0" err="1">
                <a:solidFill>
                  <a:schemeClr val="accent6">
                    <a:lumMod val="50000"/>
                  </a:schemeClr>
                </a:solidFill>
              </a:rPr>
              <a:t>Ocular</a:t>
            </a:r>
            <a:r>
              <a:rPr lang="de-CH" sz="3600" b="1" dirty="0">
                <a:solidFill>
                  <a:schemeClr val="accent6">
                    <a:lumMod val="50000"/>
                  </a:schemeClr>
                </a:solidFill>
              </a:rPr>
              <a:t> </a:t>
            </a:r>
            <a:r>
              <a:rPr lang="de-CH" sz="3600" b="1" dirty="0" err="1">
                <a:solidFill>
                  <a:schemeClr val="accent6">
                    <a:lumMod val="50000"/>
                  </a:schemeClr>
                </a:solidFill>
              </a:rPr>
              <a:t>bulb</a:t>
            </a:r>
            <a:r>
              <a:rPr lang="de-CH" sz="3600" b="1" dirty="0">
                <a:solidFill>
                  <a:schemeClr val="accent6">
                    <a:lumMod val="50000"/>
                  </a:schemeClr>
                </a:solidFill>
              </a:rPr>
              <a:t>, </a:t>
            </a:r>
            <a:r>
              <a:rPr lang="de-CH" sz="3600" b="1" dirty="0" err="1">
                <a:solidFill>
                  <a:schemeClr val="accent6">
                    <a:lumMod val="50000"/>
                  </a:schemeClr>
                </a:solidFill>
              </a:rPr>
              <a:t>optic</a:t>
            </a:r>
            <a:r>
              <a:rPr lang="de-CH" sz="3600" b="1" dirty="0">
                <a:solidFill>
                  <a:schemeClr val="accent6">
                    <a:lumMod val="50000"/>
                  </a:schemeClr>
                </a:solidFill>
              </a:rPr>
              <a:t> nerve, </a:t>
            </a:r>
            <a:r>
              <a:rPr lang="de-CH" sz="3600" b="1" dirty="0" err="1">
                <a:solidFill>
                  <a:schemeClr val="accent6">
                    <a:lumMod val="50000"/>
                  </a:schemeClr>
                </a:solidFill>
              </a:rPr>
              <a:t>optic</a:t>
            </a:r>
            <a:r>
              <a:rPr lang="de-CH" sz="3600" b="1" dirty="0">
                <a:solidFill>
                  <a:schemeClr val="accent6">
                    <a:lumMod val="50000"/>
                  </a:schemeClr>
                </a:solidFill>
              </a:rPr>
              <a:t> </a:t>
            </a:r>
            <a:r>
              <a:rPr lang="de-CH" sz="3600" b="1" dirty="0" err="1">
                <a:solidFill>
                  <a:schemeClr val="accent6">
                    <a:lumMod val="50000"/>
                  </a:schemeClr>
                </a:solidFill>
              </a:rPr>
              <a:t>chiasm</a:t>
            </a:r>
            <a:r>
              <a:rPr lang="de-CH" sz="3600" b="1" dirty="0">
                <a:solidFill>
                  <a:schemeClr val="accent6">
                    <a:lumMod val="50000"/>
                  </a:schemeClr>
                </a:solidFill>
              </a:rPr>
              <a:t>, </a:t>
            </a:r>
            <a:r>
              <a:rPr lang="de-CH" sz="3600" b="1" dirty="0" err="1">
                <a:solidFill>
                  <a:schemeClr val="accent6">
                    <a:lumMod val="50000"/>
                  </a:schemeClr>
                </a:solidFill>
              </a:rPr>
              <a:t>optic</a:t>
            </a:r>
            <a:r>
              <a:rPr lang="de-CH" sz="3600" b="1" dirty="0">
                <a:solidFill>
                  <a:schemeClr val="accent6">
                    <a:lumMod val="50000"/>
                  </a:schemeClr>
                </a:solidFill>
              </a:rPr>
              <a:t> tract, lateral </a:t>
            </a:r>
            <a:r>
              <a:rPr lang="de-CH" sz="3600" b="1" dirty="0" err="1">
                <a:solidFill>
                  <a:schemeClr val="accent6">
                    <a:lumMod val="50000"/>
                  </a:schemeClr>
                </a:solidFill>
              </a:rPr>
              <a:t>geniculate</a:t>
            </a:r>
            <a:r>
              <a:rPr lang="de-CH" sz="3600" b="1" dirty="0">
                <a:solidFill>
                  <a:schemeClr val="accent6">
                    <a:lumMod val="50000"/>
                  </a:schemeClr>
                </a:solidFill>
              </a:rPr>
              <a:t> </a:t>
            </a:r>
            <a:r>
              <a:rPr lang="de-CH" sz="3600" b="1" dirty="0" err="1">
                <a:solidFill>
                  <a:schemeClr val="accent6">
                    <a:lumMod val="50000"/>
                  </a:schemeClr>
                </a:solidFill>
              </a:rPr>
              <a:t>body</a:t>
            </a:r>
            <a:r>
              <a:rPr lang="de-CH" sz="3600" b="1" dirty="0">
                <a:solidFill>
                  <a:schemeClr val="accent6">
                    <a:lumMod val="50000"/>
                  </a:schemeClr>
                </a:solidFill>
              </a:rPr>
              <a:t>, </a:t>
            </a:r>
            <a:r>
              <a:rPr lang="de-CH" sz="3600" b="1" dirty="0" err="1">
                <a:solidFill>
                  <a:schemeClr val="accent6">
                    <a:lumMod val="50000"/>
                  </a:schemeClr>
                </a:solidFill>
              </a:rPr>
              <a:t>optic</a:t>
            </a:r>
            <a:r>
              <a:rPr lang="de-CH" sz="3600" b="1" dirty="0">
                <a:solidFill>
                  <a:schemeClr val="accent6">
                    <a:lumMod val="50000"/>
                  </a:schemeClr>
                </a:solidFill>
              </a:rPr>
              <a:t> </a:t>
            </a:r>
            <a:r>
              <a:rPr lang="de-CH" sz="3600" b="1" dirty="0" err="1">
                <a:solidFill>
                  <a:schemeClr val="accent6">
                    <a:lumMod val="50000"/>
                  </a:schemeClr>
                </a:solidFill>
              </a:rPr>
              <a:t>radiation</a:t>
            </a:r>
            <a:r>
              <a:rPr lang="de-CH" sz="3600" b="1" dirty="0">
                <a:solidFill>
                  <a:schemeClr val="accent6">
                    <a:lumMod val="50000"/>
                  </a:schemeClr>
                </a:solidFill>
              </a:rPr>
              <a:t>, superior </a:t>
            </a:r>
            <a:r>
              <a:rPr lang="de-CH" sz="3600" b="1" dirty="0" err="1">
                <a:solidFill>
                  <a:schemeClr val="accent6">
                    <a:lumMod val="50000"/>
                  </a:schemeClr>
                </a:solidFill>
              </a:rPr>
              <a:t>colliculus</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DC56A6AA-3AD4-EC42-B0C0-E5F124D296D2}"/>
              </a:ext>
            </a:extLst>
          </p:cNvPr>
          <p:cNvSpPr>
            <a:spLocks noGrp="1"/>
          </p:cNvSpPr>
          <p:nvPr>
            <p:ph idx="1"/>
          </p:nvPr>
        </p:nvSpPr>
        <p:spPr/>
        <p:txBody>
          <a:bodyPr/>
          <a:lstStyle/>
          <a:p>
            <a:endParaRPr lang="el-GR" dirty="0"/>
          </a:p>
        </p:txBody>
      </p:sp>
      <p:pic>
        <p:nvPicPr>
          <p:cNvPr id="10242" name="Picture 2" descr="Ocular bulb (Bulbus oculi); Image: Paul Kim">
            <a:extLst>
              <a:ext uri="{FF2B5EF4-FFF2-40B4-BE49-F238E27FC236}">
                <a16:creationId xmlns:a16="http://schemas.microsoft.com/office/drawing/2014/main" id="{DD3BCA6B-B79B-754A-C489-DFBFEA186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7" y="1570892"/>
            <a:ext cx="2936632" cy="274320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ptic nerve (Nervus opticus); Image: Paul Kim">
            <a:extLst>
              <a:ext uri="{FF2B5EF4-FFF2-40B4-BE49-F238E27FC236}">
                <a16:creationId xmlns:a16="http://schemas.microsoft.com/office/drawing/2014/main" id="{769F0AAE-013E-4F91-3DEA-E410A82F0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752" y="1570892"/>
            <a:ext cx="2825263" cy="274320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Optic chiasm (Chiasma opticum); Image: Paul Kim">
            <a:extLst>
              <a:ext uri="{FF2B5EF4-FFF2-40B4-BE49-F238E27FC236}">
                <a16:creationId xmlns:a16="http://schemas.microsoft.com/office/drawing/2014/main" id="{2E4B9107-67B9-D74B-1E82-8B17459E7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728" y="1570892"/>
            <a:ext cx="2936632" cy="274320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Optic tract (Tractus opticus); Image: Paul Kim">
            <a:extLst>
              <a:ext uri="{FF2B5EF4-FFF2-40B4-BE49-F238E27FC236}">
                <a16:creationId xmlns:a16="http://schemas.microsoft.com/office/drawing/2014/main" id="{0A798D8B-E738-2360-BDFF-18107CC1B7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8137" y="1570892"/>
            <a:ext cx="2936632" cy="274320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Lateral geniculate body (Corpus geniculatum laterale); Image: Paul Kim">
            <a:extLst>
              <a:ext uri="{FF2B5EF4-FFF2-40B4-BE49-F238E27FC236}">
                <a16:creationId xmlns:a16="http://schemas.microsoft.com/office/drawing/2014/main" id="{BCDD0C4A-85A6-F3BA-9356-766A212482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08" y="4360988"/>
            <a:ext cx="4117730" cy="2497012"/>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Optic radiation (Radiatio optica); Image: Paul Kim">
            <a:extLst>
              <a:ext uri="{FF2B5EF4-FFF2-40B4-BE49-F238E27FC236}">
                <a16:creationId xmlns:a16="http://schemas.microsoft.com/office/drawing/2014/main" id="{A5CB2DCA-7BDF-9485-CF80-51D7AF6D0F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6876" y="4360988"/>
            <a:ext cx="4226170" cy="2497012"/>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Superior colliculus (Colliculus superior); Image: Paul Kim">
            <a:extLst>
              <a:ext uri="{FF2B5EF4-FFF2-40B4-BE49-F238E27FC236}">
                <a16:creationId xmlns:a16="http://schemas.microsoft.com/office/drawing/2014/main" id="{EFDE321A-E022-7A83-C099-3128EA74EE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2031" y="4360988"/>
            <a:ext cx="4032738" cy="249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80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Lateral views of the brain - labeled diagram">
            <a:extLst>
              <a:ext uri="{FF2B5EF4-FFF2-40B4-BE49-F238E27FC236}">
                <a16:creationId xmlns:a16="http://schemas.microsoft.com/office/drawing/2014/main" id="{88BFAD31-17F5-042A-B24F-174062FFD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undefined">
            <a:extLst>
              <a:ext uri="{FF2B5EF4-FFF2-40B4-BE49-F238E27FC236}">
                <a16:creationId xmlns:a16="http://schemas.microsoft.com/office/drawing/2014/main" id="{D13737E0-23E6-1709-025A-E47C9CE54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622" y="1"/>
            <a:ext cx="5825067" cy="3815642"/>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undefined">
            <a:extLst>
              <a:ext uri="{FF2B5EF4-FFF2-40B4-BE49-F238E27FC236}">
                <a16:creationId xmlns:a16="http://schemas.microsoft.com/office/drawing/2014/main" id="{D3E7DA17-D73B-4600-A4CD-FE6F0E5D5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3867" y="3815643"/>
            <a:ext cx="4052711" cy="304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29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C2ADAFAE-CFFE-F19A-BE01-D48257421E2D}"/>
              </a:ext>
            </a:extLst>
          </p:cNvPr>
          <p:cNvSpPr/>
          <p:nvPr/>
        </p:nvSpPr>
        <p:spPr>
          <a:xfrm>
            <a:off x="1230923" y="82063"/>
            <a:ext cx="10259115"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a:solidFill>
                  <a:schemeClr val="accent6">
                    <a:lumMod val="50000"/>
                  </a:schemeClr>
                </a:solidFill>
              </a:rPr>
              <a:t>Function</a:t>
            </a:r>
            <a:endParaRPr lang="el-GR" sz="3200" b="1" dirty="0">
              <a:ln/>
              <a:solidFill>
                <a:schemeClr val="accent6">
                  <a:lumMod val="50000"/>
                </a:schemeClr>
              </a:solidFill>
            </a:endParaRPr>
          </a:p>
          <a:p>
            <a:pPr algn="ctr"/>
            <a:r>
              <a:rPr lang="en" sz="2800" b="1" dirty="0">
                <a:solidFill>
                  <a:schemeClr val="accent6">
                    <a:lumMod val="50000"/>
                  </a:schemeClr>
                </a:solidFill>
              </a:rPr>
              <a:t>special sense of vision (special visceral afferent)</a:t>
            </a:r>
            <a:endParaRPr lang="el-GR" sz="2800" b="1" cap="none" spc="0" dirty="0">
              <a:ln/>
              <a:solidFill>
                <a:schemeClr val="accent6">
                  <a:lumMod val="50000"/>
                </a:schemeClr>
              </a:solidFill>
            </a:endParaRPr>
          </a:p>
        </p:txBody>
      </p:sp>
      <p:sp>
        <p:nvSpPr>
          <p:cNvPr id="5" name="TextBox 4">
            <a:extLst>
              <a:ext uri="{FF2B5EF4-FFF2-40B4-BE49-F238E27FC236}">
                <a16:creationId xmlns:a16="http://schemas.microsoft.com/office/drawing/2014/main" id="{6D368726-0CB8-0CD4-C8B3-EF6F7750BEF2}"/>
              </a:ext>
            </a:extLst>
          </p:cNvPr>
          <p:cNvSpPr txBox="1"/>
          <p:nvPr/>
        </p:nvSpPr>
        <p:spPr>
          <a:xfrm>
            <a:off x="926123" y="1701537"/>
            <a:ext cx="10914184" cy="2308324"/>
          </a:xfrm>
          <a:prstGeom prst="rect">
            <a:avLst/>
          </a:prstGeom>
          <a:noFill/>
        </p:spPr>
        <p:txBody>
          <a:bodyPr wrap="square" rtlCol="0">
            <a:spAutoFit/>
          </a:bodyPr>
          <a:lstStyle/>
          <a:p>
            <a:pPr algn="ctr"/>
            <a:r>
              <a:rPr lang="en" sz="3600" b="1" dirty="0"/>
              <a:t>Optic nerves: </a:t>
            </a:r>
            <a:r>
              <a:rPr lang="en" sz="3600" dirty="0"/>
              <a:t>axons of retinal ganglion cells. Initially unmyelinated axons → they pierce the sclera → become myelinated behind the optic disc (optic papilla).</a:t>
            </a:r>
          </a:p>
        </p:txBody>
      </p:sp>
      <p:sp>
        <p:nvSpPr>
          <p:cNvPr id="6" name="Ορθογώνιο 5">
            <a:extLst>
              <a:ext uri="{FF2B5EF4-FFF2-40B4-BE49-F238E27FC236}">
                <a16:creationId xmlns:a16="http://schemas.microsoft.com/office/drawing/2014/main" id="{639E9F45-2467-2CB5-67AD-C93A1C04F95A}"/>
              </a:ext>
            </a:extLst>
          </p:cNvPr>
          <p:cNvSpPr/>
          <p:nvPr/>
        </p:nvSpPr>
        <p:spPr>
          <a:xfrm>
            <a:off x="1324706" y="4571687"/>
            <a:ext cx="10350057"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dirty="0">
                <a:ln/>
                <a:solidFill>
                  <a:schemeClr val="accent3"/>
                </a:solidFill>
              </a:rPr>
              <a:t>Emergence</a:t>
            </a:r>
            <a:r>
              <a:rPr lang="el-GR" sz="3200" dirty="0">
                <a:ln/>
                <a:solidFill>
                  <a:schemeClr val="accent3"/>
                </a:solidFill>
              </a:rPr>
              <a:t>: </a:t>
            </a:r>
            <a:r>
              <a:rPr lang="en" sz="3200" dirty="0"/>
              <a:t>diencephalon (interbrain)</a:t>
            </a:r>
            <a:endParaRPr lang="el-GR" sz="3200" cap="none" spc="0" dirty="0">
              <a:ln/>
              <a:solidFill>
                <a:schemeClr val="accent3"/>
              </a:solidFill>
            </a:endParaRPr>
          </a:p>
        </p:txBody>
      </p:sp>
    </p:spTree>
    <p:extLst>
      <p:ext uri="{BB962C8B-B14F-4D97-AF65-F5344CB8AC3E}">
        <p14:creationId xmlns:p14="http://schemas.microsoft.com/office/powerpoint/2010/main" val="556847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C4E0EB4D-4A05-F736-E35E-BA71B57B97ED}"/>
              </a:ext>
            </a:extLst>
          </p:cNvPr>
          <p:cNvSpPr/>
          <p:nvPr/>
        </p:nvSpPr>
        <p:spPr>
          <a:xfrm>
            <a:off x="785445" y="173513"/>
            <a:ext cx="4592301" cy="649408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 sz="3600" b="1" u="sng" dirty="0">
                <a:solidFill>
                  <a:schemeClr val="accent6">
                    <a:lumMod val="50000"/>
                  </a:schemeClr>
                </a:solidFill>
              </a:rPr>
              <a:t>Course:</a:t>
            </a:r>
          </a:p>
          <a:p>
            <a:pPr algn="just"/>
            <a:r>
              <a:rPr lang="en" sz="3200" b="1" dirty="0">
                <a:solidFill>
                  <a:schemeClr val="accent3"/>
                </a:solidFill>
              </a:rPr>
              <a:t> </a:t>
            </a:r>
          </a:p>
          <a:p>
            <a:pPr algn="just"/>
            <a:r>
              <a:rPr lang="en" sz="3200" dirty="0"/>
              <a:t>optic disc → optic canal (orbit) → optic chiasm (cranial cavity) → fibers cross at the chiasm and join uncrossed fibers from the temporally-sited retina → form optic tract → lateral geniculate bodies of the thalamus → visual cortices of the occipital lobes</a:t>
            </a:r>
            <a:endParaRPr lang="el-GR" sz="3200" dirty="0">
              <a:ln w="0"/>
            </a:endParaRPr>
          </a:p>
        </p:txBody>
      </p:sp>
      <p:pic>
        <p:nvPicPr>
          <p:cNvPr id="3" name="Εικόνα 3">
            <a:extLst>
              <a:ext uri="{FF2B5EF4-FFF2-40B4-BE49-F238E27FC236}">
                <a16:creationId xmlns:a16="http://schemas.microsoft.com/office/drawing/2014/main" id="{09FD3765-E8CB-B268-D28F-35E7EC35A09D}"/>
              </a:ext>
            </a:extLst>
          </p:cNvPr>
          <p:cNvPicPr>
            <a:picLocks noChangeAspect="1"/>
          </p:cNvPicPr>
          <p:nvPr/>
        </p:nvPicPr>
        <p:blipFill>
          <a:blip r:embed="rId2"/>
          <a:stretch>
            <a:fillRect/>
          </a:stretch>
        </p:blipFill>
        <p:spPr>
          <a:xfrm>
            <a:off x="5377747" y="173514"/>
            <a:ext cx="6676465" cy="6264750"/>
          </a:xfrm>
          <a:prstGeom prst="rect">
            <a:avLst/>
          </a:prstGeom>
        </p:spPr>
      </p:pic>
    </p:spTree>
    <p:extLst>
      <p:ext uri="{BB962C8B-B14F-4D97-AF65-F5344CB8AC3E}">
        <p14:creationId xmlns:p14="http://schemas.microsoft.com/office/powerpoint/2010/main" val="379360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239D4B8-B910-3212-B765-9C47F4FCDD5C}"/>
              </a:ext>
            </a:extLst>
          </p:cNvPr>
          <p:cNvSpPr/>
          <p:nvPr/>
        </p:nvSpPr>
        <p:spPr>
          <a:xfrm>
            <a:off x="890954" y="236903"/>
            <a:ext cx="10383925"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 sz="3200" b="1" dirty="0">
                <a:solidFill>
                  <a:schemeClr val="accent4"/>
                </a:solidFill>
              </a:rPr>
              <a:t>Lesion #1: Demyelinating diseases</a:t>
            </a:r>
            <a:endParaRPr lang="el-GR" sz="3200" b="1" dirty="0">
              <a:ln/>
              <a:solidFill>
                <a:schemeClr val="accent4"/>
              </a:solidFill>
            </a:endParaRPr>
          </a:p>
        </p:txBody>
      </p:sp>
      <p:sp>
        <p:nvSpPr>
          <p:cNvPr id="5" name="TextBox 4">
            <a:extLst>
              <a:ext uri="{FF2B5EF4-FFF2-40B4-BE49-F238E27FC236}">
                <a16:creationId xmlns:a16="http://schemas.microsoft.com/office/drawing/2014/main" id="{4D80F152-C898-6F15-A507-91966A29C830}"/>
              </a:ext>
            </a:extLst>
          </p:cNvPr>
          <p:cNvSpPr txBox="1"/>
          <p:nvPr/>
        </p:nvSpPr>
        <p:spPr>
          <a:xfrm>
            <a:off x="710611" y="925070"/>
            <a:ext cx="8980396" cy="2308324"/>
          </a:xfrm>
          <a:prstGeom prst="rect">
            <a:avLst/>
          </a:prstGeom>
          <a:noFill/>
        </p:spPr>
        <p:txBody>
          <a:bodyPr wrap="square" rtlCol="0">
            <a:spAutoFit/>
          </a:bodyPr>
          <a:lstStyle/>
          <a:p>
            <a:pPr marL="342900" indent="-342900">
              <a:buFont typeface="Wingdings" pitchFamily="2" charset="2"/>
              <a:buChar char="q"/>
            </a:pPr>
            <a:r>
              <a:rPr lang="en" sz="2400" dirty="0"/>
              <a:t>Primarily oligodendrocytes (not Schwann cells). </a:t>
            </a:r>
          </a:p>
          <a:p>
            <a:pPr marL="342900" indent="-342900">
              <a:buFont typeface="Wingdings" pitchFamily="2" charset="2"/>
              <a:buChar char="q"/>
            </a:pPr>
            <a:r>
              <a:rPr lang="en" sz="2400" dirty="0"/>
              <a:t>Remaining peripheral/cranial nerves are mainly Schwann-cell myelinated. </a:t>
            </a:r>
          </a:p>
          <a:p>
            <a:pPr marL="342900" indent="-342900">
              <a:buFont typeface="Wingdings" pitchFamily="2" charset="2"/>
              <a:buChar char="q"/>
            </a:pPr>
            <a:r>
              <a:rPr lang="en" sz="2400" b="1" dirty="0">
                <a:solidFill>
                  <a:schemeClr val="accent6">
                    <a:lumMod val="50000"/>
                  </a:schemeClr>
                </a:solidFill>
              </a:rPr>
              <a:t>Optic nerves are particularly susceptible to CNS demyelinating diseases such as multiple sclerosis (</a:t>
            </a:r>
            <a:r>
              <a:rPr lang="en" sz="2400" dirty="0"/>
              <a:t>these usually do not affect the rest of the peripheral nerves).</a:t>
            </a:r>
          </a:p>
        </p:txBody>
      </p:sp>
      <p:sp>
        <p:nvSpPr>
          <p:cNvPr id="9" name="Ορθογώνιο 8">
            <a:extLst>
              <a:ext uri="{FF2B5EF4-FFF2-40B4-BE49-F238E27FC236}">
                <a16:creationId xmlns:a16="http://schemas.microsoft.com/office/drawing/2014/main" id="{C02CB828-A8C5-AAC6-FAAE-4C781516D208}"/>
              </a:ext>
            </a:extLst>
          </p:cNvPr>
          <p:cNvSpPr/>
          <p:nvPr/>
        </p:nvSpPr>
        <p:spPr>
          <a:xfrm>
            <a:off x="984738" y="3139690"/>
            <a:ext cx="7204041"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 sz="3200" b="1" dirty="0">
                <a:solidFill>
                  <a:schemeClr val="accent4"/>
                </a:solidFill>
              </a:rPr>
              <a:t>Lesion #2: Optic neuritis</a:t>
            </a:r>
            <a:endParaRPr lang="el-GR" sz="3200" b="1" dirty="0">
              <a:ln/>
              <a:solidFill>
                <a:schemeClr val="accent4"/>
              </a:solidFill>
            </a:endParaRPr>
          </a:p>
        </p:txBody>
      </p:sp>
      <p:sp>
        <p:nvSpPr>
          <p:cNvPr id="10" name="TextBox 9">
            <a:extLst>
              <a:ext uri="{FF2B5EF4-FFF2-40B4-BE49-F238E27FC236}">
                <a16:creationId xmlns:a16="http://schemas.microsoft.com/office/drawing/2014/main" id="{5515BE0A-573B-93E7-6EB7-CF7BBD8FA937}"/>
              </a:ext>
            </a:extLst>
          </p:cNvPr>
          <p:cNvSpPr txBox="1"/>
          <p:nvPr/>
        </p:nvSpPr>
        <p:spPr>
          <a:xfrm>
            <a:off x="710610" y="3857943"/>
            <a:ext cx="10165977" cy="1569660"/>
          </a:xfrm>
          <a:prstGeom prst="rect">
            <a:avLst/>
          </a:prstGeom>
          <a:noFill/>
        </p:spPr>
        <p:txBody>
          <a:bodyPr wrap="square" rtlCol="0">
            <a:spAutoFit/>
          </a:bodyPr>
          <a:lstStyle/>
          <a:p>
            <a:pPr marL="342900" indent="-342900">
              <a:buFont typeface="Wingdings" pitchFamily="2" charset="2"/>
              <a:buChar char="q"/>
            </a:pPr>
            <a:r>
              <a:rPr lang="en" sz="2400" dirty="0"/>
              <a:t>Reduction of visual acuity, with or without changes in peripheral visual fields.</a:t>
            </a:r>
          </a:p>
          <a:p>
            <a:pPr marL="342900" indent="-342900">
              <a:buFont typeface="Wingdings" pitchFamily="2" charset="2"/>
              <a:buChar char="q"/>
            </a:pPr>
            <a:r>
              <a:rPr lang="en" sz="2400" dirty="0"/>
              <a:t>Due to inflammatory, degenerative, demyelinating or toxic disorders. </a:t>
            </a:r>
          </a:p>
          <a:p>
            <a:pPr marL="342900" indent="-342900">
              <a:buFont typeface="Wingdings" pitchFamily="2" charset="2"/>
              <a:buChar char="q"/>
            </a:pPr>
            <a:r>
              <a:rPr lang="en" sz="2400" dirty="0"/>
              <a:t>Toxins: methanol and ethanol, tobacco, Pb, Hg. </a:t>
            </a:r>
          </a:p>
          <a:p>
            <a:pPr marL="342900" indent="-342900">
              <a:buFont typeface="Wingdings" pitchFamily="2" charset="2"/>
              <a:buChar char="q"/>
            </a:pPr>
            <a:r>
              <a:rPr lang="en" sz="2400" dirty="0"/>
              <a:t>Pale and smaller optic disc.</a:t>
            </a:r>
            <a:endParaRPr lang="el-GR" sz="2400" dirty="0"/>
          </a:p>
        </p:txBody>
      </p:sp>
    </p:spTree>
    <p:extLst>
      <p:ext uri="{BB962C8B-B14F-4D97-AF65-F5344CB8AC3E}">
        <p14:creationId xmlns:p14="http://schemas.microsoft.com/office/powerpoint/2010/main" val="1512016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C2555277-68E8-B5E3-0DBC-B16A4E3957FE}"/>
              </a:ext>
            </a:extLst>
          </p:cNvPr>
          <p:cNvSpPr/>
          <p:nvPr/>
        </p:nvSpPr>
        <p:spPr>
          <a:xfrm>
            <a:off x="339968" y="93785"/>
            <a:ext cx="11852031"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 sz="3600" b="1" dirty="0">
                <a:solidFill>
                  <a:schemeClr val="accent4"/>
                </a:solidFill>
              </a:rPr>
              <a:t>Lesion #3: Visual field defects</a:t>
            </a:r>
            <a:endParaRPr lang="el-GR" sz="3600" b="1" dirty="0">
              <a:ln/>
              <a:solidFill>
                <a:schemeClr val="accent4"/>
              </a:solidFill>
            </a:endParaRPr>
          </a:p>
        </p:txBody>
      </p:sp>
      <p:pic>
        <p:nvPicPr>
          <p:cNvPr id="1026" name="Picture 2" descr="ΔΙΔΑΣΚΑΛΙΑ ΘΕΩΡΗΤΙΚΩΝ ΜΑΘΗΜΑΤΩΝ ΦΥΣΙΟΛΟΓΙΑ ΙΙ ΟΡΑΣΗ-ΑΚΟΗ-ΙΣΟΡΡΟΠΙΑ - PDF  ΔΩΡΕΑΝ Λήψη">
            <a:extLst>
              <a:ext uri="{FF2B5EF4-FFF2-40B4-BE49-F238E27FC236}">
                <a16:creationId xmlns:a16="http://schemas.microsoft.com/office/drawing/2014/main" id="{218DF6B8-6538-C969-13DC-B39D2F247F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39" r="19640" b="10078"/>
          <a:stretch/>
        </p:blipFill>
        <p:spPr bwMode="auto">
          <a:xfrm>
            <a:off x="188259" y="1140389"/>
            <a:ext cx="5809129" cy="519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0D939A-3DDA-ED75-FB27-69F764C30650}"/>
              </a:ext>
            </a:extLst>
          </p:cNvPr>
          <p:cNvSpPr txBox="1"/>
          <p:nvPr/>
        </p:nvSpPr>
        <p:spPr>
          <a:xfrm>
            <a:off x="6096000" y="984375"/>
            <a:ext cx="5907740" cy="6001643"/>
          </a:xfrm>
          <a:prstGeom prst="rect">
            <a:avLst/>
          </a:prstGeom>
          <a:noFill/>
        </p:spPr>
        <p:txBody>
          <a:bodyPr wrap="square" rtlCol="0">
            <a:spAutoFit/>
          </a:bodyPr>
          <a:lstStyle/>
          <a:p>
            <a:pPr algn="just"/>
            <a:r>
              <a:rPr lang="en" sz="3200" b="1" dirty="0"/>
              <a:t>A. Complete lesion of optic nerve: </a:t>
            </a:r>
            <a:r>
              <a:rPr lang="en" sz="3200" dirty="0"/>
              <a:t>blindness in nasal (medial) and temporal (lateral) fields, ipsilateral.</a:t>
            </a:r>
            <a:br>
              <a:rPr lang="en" sz="3200" dirty="0"/>
            </a:br>
            <a:r>
              <a:rPr lang="en" sz="3200" b="1" dirty="0"/>
              <a:t>B. Complete lesion of optic chiasm: </a:t>
            </a:r>
            <a:r>
              <a:rPr lang="en" sz="3200" dirty="0"/>
              <a:t>bitemporal hemianopia — loss of temporal visual fields bilaterally.</a:t>
            </a:r>
            <a:br>
              <a:rPr lang="en" sz="3200" dirty="0"/>
            </a:br>
            <a:r>
              <a:rPr lang="en" sz="3200" b="1" dirty="0"/>
              <a:t>C. Complete lesion of right optic tract (in the midline): </a:t>
            </a:r>
            <a:r>
              <a:rPr lang="en" sz="3200" dirty="0"/>
              <a:t>blindness of left temporal and right nasal fields.</a:t>
            </a:r>
            <a:endParaRPr lang="el-GR" sz="3200" dirty="0"/>
          </a:p>
        </p:txBody>
      </p:sp>
    </p:spTree>
    <p:extLst>
      <p:ext uri="{BB962C8B-B14F-4D97-AF65-F5344CB8AC3E}">
        <p14:creationId xmlns:p14="http://schemas.microsoft.com/office/powerpoint/2010/main" val="1290769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DC9D7D-494D-828E-4B8B-9A2A0A6E77B6}"/>
              </a:ext>
            </a:extLst>
          </p:cNvPr>
          <p:cNvSpPr>
            <a:spLocks noGrp="1"/>
          </p:cNvSpPr>
          <p:nvPr>
            <p:ph type="title"/>
          </p:nvPr>
        </p:nvSpPr>
        <p:spPr>
          <a:xfrm>
            <a:off x="316523" y="128954"/>
            <a:ext cx="11476891" cy="861646"/>
          </a:xfrm>
        </p:spPr>
        <p:txBody>
          <a:bodyPr>
            <a:normAutofit/>
          </a:bodyPr>
          <a:lstStyle/>
          <a:p>
            <a:pPr algn="ctr"/>
            <a:r>
              <a:rPr lang="de-CH" sz="4000" b="1" dirty="0" err="1">
                <a:solidFill>
                  <a:schemeClr val="accent6">
                    <a:lumMod val="50000"/>
                  </a:schemeClr>
                </a:solidFill>
              </a:rPr>
              <a:t>Movements</a:t>
            </a:r>
            <a:r>
              <a:rPr lang="de-CH" sz="4000" b="1" dirty="0">
                <a:solidFill>
                  <a:schemeClr val="accent6">
                    <a:lumMod val="50000"/>
                  </a:schemeClr>
                </a:solidFill>
              </a:rPr>
              <a:t> </a:t>
            </a:r>
            <a:r>
              <a:rPr lang="de-CH" sz="4000" b="1" dirty="0" err="1">
                <a:solidFill>
                  <a:schemeClr val="accent6">
                    <a:lumMod val="50000"/>
                  </a:schemeClr>
                </a:solidFill>
              </a:rPr>
              <a:t>of</a:t>
            </a:r>
            <a:r>
              <a:rPr lang="de-CH" sz="4000" b="1" dirty="0">
                <a:solidFill>
                  <a:schemeClr val="accent6">
                    <a:lumMod val="50000"/>
                  </a:schemeClr>
                </a:solidFill>
              </a:rPr>
              <a:t> </a:t>
            </a:r>
            <a:r>
              <a:rPr lang="de-CH" sz="4000" b="1" dirty="0" err="1">
                <a:solidFill>
                  <a:schemeClr val="accent6">
                    <a:lumMod val="50000"/>
                  </a:schemeClr>
                </a:solidFill>
              </a:rPr>
              <a:t>the</a:t>
            </a:r>
            <a:r>
              <a:rPr lang="de-CH" sz="4000" b="1" dirty="0">
                <a:solidFill>
                  <a:schemeClr val="accent6">
                    <a:lumMod val="50000"/>
                  </a:schemeClr>
                </a:solidFill>
              </a:rPr>
              <a:t> </a:t>
            </a:r>
            <a:r>
              <a:rPr lang="de-CH" sz="4000" b="1" dirty="0" err="1">
                <a:solidFill>
                  <a:schemeClr val="accent6">
                    <a:lumMod val="50000"/>
                  </a:schemeClr>
                </a:solidFill>
              </a:rPr>
              <a:t>eyeball</a:t>
            </a:r>
            <a:endParaRPr lang="el-GR" sz="40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53304F1A-3856-725E-8985-2AD2B9040FC4}"/>
              </a:ext>
            </a:extLst>
          </p:cNvPr>
          <p:cNvSpPr>
            <a:spLocks noGrp="1"/>
          </p:cNvSpPr>
          <p:nvPr>
            <p:ph idx="1"/>
          </p:nvPr>
        </p:nvSpPr>
        <p:spPr>
          <a:xfrm>
            <a:off x="316523" y="990600"/>
            <a:ext cx="11769969" cy="5738445"/>
          </a:xfrm>
        </p:spPr>
        <p:txBody>
          <a:bodyPr>
            <a:normAutofit fontScale="92500" lnSpcReduction="20000"/>
          </a:bodyPr>
          <a:lstStyle/>
          <a:p>
            <a:pPr algn="just">
              <a:buFont typeface="Wingdings" pitchFamily="2" charset="2"/>
              <a:buChar char="Ø"/>
            </a:pPr>
            <a:r>
              <a:rPr lang="de-CH" sz="2400" dirty="0" err="1"/>
              <a:t>They</a:t>
            </a:r>
            <a:r>
              <a:rPr lang="de-CH" sz="2400" dirty="0"/>
              <a:t> </a:t>
            </a:r>
            <a:r>
              <a:rPr lang="de-CH" sz="2400" dirty="0" err="1"/>
              <a:t>are</a:t>
            </a:r>
            <a:r>
              <a:rPr lang="de-CH" sz="2400" dirty="0"/>
              <a:t> </a:t>
            </a:r>
            <a:r>
              <a:rPr lang="de-CH" sz="2400" dirty="0" err="1"/>
              <a:t>controlled</a:t>
            </a:r>
            <a:r>
              <a:rPr lang="de-CH" sz="2400" dirty="0"/>
              <a:t> </a:t>
            </a:r>
            <a:r>
              <a:rPr lang="de-CH" sz="2400" dirty="0" err="1"/>
              <a:t>by</a:t>
            </a:r>
            <a:r>
              <a:rPr lang="de-CH" sz="2400" dirty="0"/>
              <a:t> </a:t>
            </a:r>
            <a:r>
              <a:rPr lang="de-CH" sz="2400" dirty="0" err="1"/>
              <a:t>three</a:t>
            </a:r>
            <a:r>
              <a:rPr lang="de-CH" sz="2400" dirty="0"/>
              <a:t> cranial </a:t>
            </a:r>
            <a:r>
              <a:rPr lang="de-CH" sz="2400" dirty="0" err="1"/>
              <a:t>nerves</a:t>
            </a:r>
            <a:r>
              <a:rPr lang="de-CH" sz="2400" dirty="0"/>
              <a:t>: </a:t>
            </a:r>
          </a:p>
          <a:p>
            <a:pPr marL="0" indent="0" algn="just">
              <a:buNone/>
            </a:pPr>
            <a:r>
              <a:rPr lang="de-CH" sz="2400" dirty="0"/>
              <a:t>          </a:t>
            </a:r>
            <a:r>
              <a:rPr lang="de-CH" sz="2600" b="1" u="sng" dirty="0" err="1">
                <a:solidFill>
                  <a:schemeClr val="accent6">
                    <a:lumMod val="50000"/>
                  </a:schemeClr>
                </a:solidFill>
              </a:rPr>
              <a:t>the</a:t>
            </a:r>
            <a:r>
              <a:rPr lang="de-CH" sz="2600" b="1" u="sng" dirty="0">
                <a:solidFill>
                  <a:schemeClr val="accent6">
                    <a:lumMod val="50000"/>
                  </a:schemeClr>
                </a:solidFill>
              </a:rPr>
              <a:t> </a:t>
            </a:r>
            <a:r>
              <a:rPr lang="de-CH" sz="2600" b="1" u="sng" dirty="0" err="1">
                <a:solidFill>
                  <a:schemeClr val="accent6">
                    <a:lumMod val="50000"/>
                  </a:schemeClr>
                </a:solidFill>
              </a:rPr>
              <a:t>oculomotor</a:t>
            </a:r>
            <a:r>
              <a:rPr lang="de-CH" sz="2600" b="1" u="sng" dirty="0">
                <a:solidFill>
                  <a:schemeClr val="accent6">
                    <a:lumMod val="50000"/>
                  </a:schemeClr>
                </a:solidFill>
              </a:rPr>
              <a:t> (CN III), </a:t>
            </a:r>
            <a:r>
              <a:rPr lang="de-CH" sz="2600" b="1" u="sng" dirty="0" err="1">
                <a:solidFill>
                  <a:schemeClr val="accent6">
                    <a:lumMod val="50000"/>
                  </a:schemeClr>
                </a:solidFill>
              </a:rPr>
              <a:t>trochlear</a:t>
            </a:r>
            <a:r>
              <a:rPr lang="de-CH" sz="2600" b="1" u="sng" dirty="0">
                <a:solidFill>
                  <a:schemeClr val="accent6">
                    <a:lumMod val="50000"/>
                  </a:schemeClr>
                </a:solidFill>
              </a:rPr>
              <a:t> (CN IV) and </a:t>
            </a:r>
            <a:r>
              <a:rPr lang="de-CH" sz="2600" b="1" u="sng" dirty="0" err="1">
                <a:solidFill>
                  <a:schemeClr val="accent6">
                    <a:lumMod val="50000"/>
                  </a:schemeClr>
                </a:solidFill>
              </a:rPr>
              <a:t>abducens</a:t>
            </a:r>
            <a:r>
              <a:rPr lang="de-CH" sz="2600" b="1" u="sng" dirty="0">
                <a:solidFill>
                  <a:schemeClr val="accent6">
                    <a:lumMod val="50000"/>
                  </a:schemeClr>
                </a:solidFill>
              </a:rPr>
              <a:t> (CN VI) </a:t>
            </a:r>
            <a:r>
              <a:rPr lang="de-CH" sz="2600" b="1" u="sng" dirty="0" err="1">
                <a:solidFill>
                  <a:schemeClr val="accent6">
                    <a:lumMod val="50000"/>
                  </a:schemeClr>
                </a:solidFill>
              </a:rPr>
              <a:t>nerves</a:t>
            </a:r>
            <a:r>
              <a:rPr lang="de-CH" sz="2600" b="1" u="sng" dirty="0">
                <a:solidFill>
                  <a:schemeClr val="accent6">
                    <a:lumMod val="50000"/>
                  </a:schemeClr>
                </a:solidFill>
              </a:rPr>
              <a:t>. </a:t>
            </a:r>
          </a:p>
          <a:p>
            <a:pPr algn="just">
              <a:buFont typeface="Wingdings" pitchFamily="2" charset="2"/>
              <a:buChar char="Ø"/>
            </a:pPr>
            <a:r>
              <a:rPr lang="de-CH" sz="2400" dirty="0"/>
              <a:t>These </a:t>
            </a:r>
            <a:r>
              <a:rPr lang="de-CH" sz="2400" dirty="0" err="1"/>
              <a:t>nerves</a:t>
            </a:r>
            <a:r>
              <a:rPr lang="de-CH" sz="2400" dirty="0"/>
              <a:t> </a:t>
            </a:r>
            <a:r>
              <a:rPr lang="de-CH" sz="2400" dirty="0" err="1"/>
              <a:t>provide</a:t>
            </a:r>
            <a:r>
              <a:rPr lang="de-CH" sz="2400" dirty="0"/>
              <a:t> </a:t>
            </a:r>
            <a:r>
              <a:rPr lang="de-CH" sz="2400" dirty="0" err="1"/>
              <a:t>motor</a:t>
            </a:r>
            <a:r>
              <a:rPr lang="de-CH" sz="2400" dirty="0"/>
              <a:t> </a:t>
            </a:r>
            <a:r>
              <a:rPr lang="de-CH" sz="2400" dirty="0" err="1"/>
              <a:t>supply</a:t>
            </a:r>
            <a:r>
              <a:rPr lang="de-CH" sz="2400" dirty="0"/>
              <a:t> </a:t>
            </a:r>
            <a:r>
              <a:rPr lang="de-CH" sz="2400" dirty="0" err="1"/>
              <a:t>to</a:t>
            </a:r>
            <a:r>
              <a:rPr lang="de-CH" sz="2400" dirty="0"/>
              <a:t> </a:t>
            </a:r>
            <a:r>
              <a:rPr lang="de-CH" sz="2400" dirty="0" err="1"/>
              <a:t>the</a:t>
            </a:r>
            <a:r>
              <a:rPr lang="de-CH" sz="2400" dirty="0"/>
              <a:t> </a:t>
            </a:r>
            <a:r>
              <a:rPr lang="de-CH" sz="2400" dirty="0" err="1"/>
              <a:t>extraocular</a:t>
            </a:r>
            <a:r>
              <a:rPr lang="de-CH" sz="2400" dirty="0"/>
              <a:t> </a:t>
            </a:r>
            <a:r>
              <a:rPr lang="de-CH" sz="2400" dirty="0" err="1"/>
              <a:t>muscles</a:t>
            </a:r>
            <a:r>
              <a:rPr lang="de-CH" sz="2400" dirty="0"/>
              <a:t>:</a:t>
            </a:r>
          </a:p>
          <a:p>
            <a:pPr marL="0" indent="0" algn="just">
              <a:buNone/>
            </a:pPr>
            <a:endParaRPr lang="de-CH" sz="2400" dirty="0"/>
          </a:p>
          <a:p>
            <a:pPr algn="just">
              <a:buFont typeface="Wingdings" pitchFamily="2" charset="2"/>
              <a:buChar char="Ø"/>
            </a:pPr>
            <a:r>
              <a:rPr lang="de-CH" sz="2400" dirty="0" err="1"/>
              <a:t>Oculomotor</a:t>
            </a:r>
            <a:r>
              <a:rPr lang="de-CH" sz="2400" dirty="0"/>
              <a:t> nerve: </a:t>
            </a:r>
            <a:r>
              <a:rPr lang="de-CH" sz="2400" b="1" dirty="0">
                <a:solidFill>
                  <a:schemeClr val="accent6">
                    <a:lumMod val="50000"/>
                  </a:schemeClr>
                </a:solidFill>
              </a:rPr>
              <a:t>superior, medial and inferior </a:t>
            </a:r>
            <a:r>
              <a:rPr lang="de-CH" sz="2400" b="1" dirty="0" err="1">
                <a:solidFill>
                  <a:schemeClr val="accent6">
                    <a:lumMod val="50000"/>
                  </a:schemeClr>
                </a:solidFill>
              </a:rPr>
              <a:t>recti</a:t>
            </a:r>
            <a:r>
              <a:rPr lang="de-CH" sz="2400" b="1" dirty="0">
                <a:solidFill>
                  <a:schemeClr val="accent6">
                    <a:lumMod val="50000"/>
                  </a:schemeClr>
                </a:solidFill>
              </a:rPr>
              <a:t> </a:t>
            </a:r>
            <a:r>
              <a:rPr lang="de-CH" sz="2400" b="1" dirty="0" err="1">
                <a:solidFill>
                  <a:schemeClr val="accent6">
                    <a:lumMod val="50000"/>
                  </a:schemeClr>
                </a:solidFill>
              </a:rPr>
              <a:t>muscles</a:t>
            </a:r>
            <a:r>
              <a:rPr lang="de-CH" sz="2400" b="1" dirty="0">
                <a:solidFill>
                  <a:schemeClr val="accent6">
                    <a:lumMod val="50000"/>
                  </a:schemeClr>
                </a:solidFill>
              </a:rPr>
              <a:t>, </a:t>
            </a:r>
            <a:r>
              <a:rPr lang="de-CH" sz="2400" b="1" dirty="0" err="1">
                <a:solidFill>
                  <a:schemeClr val="accent6">
                    <a:lumMod val="50000"/>
                  </a:schemeClr>
                </a:solidFill>
              </a:rPr>
              <a:t>as</a:t>
            </a:r>
            <a:r>
              <a:rPr lang="de-CH" sz="2400" b="1" dirty="0">
                <a:solidFill>
                  <a:schemeClr val="accent6">
                    <a:lumMod val="50000"/>
                  </a:schemeClr>
                </a:solidFill>
              </a:rPr>
              <a:t> </a:t>
            </a:r>
            <a:r>
              <a:rPr lang="de-CH" sz="2400" b="1" dirty="0" err="1">
                <a:solidFill>
                  <a:schemeClr val="accent6">
                    <a:lumMod val="50000"/>
                  </a:schemeClr>
                </a:solidFill>
              </a:rPr>
              <a:t>well</a:t>
            </a:r>
            <a:r>
              <a:rPr lang="de-CH" sz="2400" b="1" dirty="0">
                <a:solidFill>
                  <a:schemeClr val="accent6">
                    <a:lumMod val="50000"/>
                  </a:schemeClr>
                </a:solidFill>
              </a:rPr>
              <a:t> </a:t>
            </a:r>
            <a:r>
              <a:rPr lang="de-CH" sz="2400" b="1" dirty="0" err="1">
                <a:solidFill>
                  <a:schemeClr val="accent6">
                    <a:lumMod val="50000"/>
                  </a:schemeClr>
                </a:solidFill>
              </a:rPr>
              <a:t>as</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inferior oblique </a:t>
            </a:r>
            <a:r>
              <a:rPr lang="de-CH" sz="2400" b="1" dirty="0" err="1">
                <a:solidFill>
                  <a:schemeClr val="accent6">
                    <a:lumMod val="50000"/>
                  </a:schemeClr>
                </a:solidFill>
              </a:rPr>
              <a:t>muscle</a:t>
            </a:r>
            <a:r>
              <a:rPr lang="de-CH" sz="2400" b="1" dirty="0">
                <a:solidFill>
                  <a:schemeClr val="accent6">
                    <a:lumMod val="50000"/>
                  </a:schemeClr>
                </a:solidFill>
              </a:rPr>
              <a:t>. </a:t>
            </a:r>
          </a:p>
          <a:p>
            <a:pPr marL="0" indent="0" algn="just">
              <a:buNone/>
            </a:pPr>
            <a:endParaRPr lang="de-CH" sz="2400" dirty="0"/>
          </a:p>
          <a:p>
            <a:pPr algn="just">
              <a:buFont typeface="Wingdings" pitchFamily="2" charset="2"/>
              <a:buChar char="Ø"/>
            </a:pPr>
            <a:r>
              <a:rPr lang="de-CH" sz="2400" dirty="0" err="1"/>
              <a:t>Trochlear</a:t>
            </a:r>
            <a:r>
              <a:rPr lang="de-CH" sz="2400" dirty="0"/>
              <a:t> nerve: </a:t>
            </a:r>
            <a:r>
              <a:rPr lang="de-CH" sz="2400" b="1" dirty="0">
                <a:solidFill>
                  <a:schemeClr val="accent6">
                    <a:lumMod val="50000"/>
                  </a:schemeClr>
                </a:solidFill>
              </a:rPr>
              <a:t>superior oblique </a:t>
            </a:r>
            <a:r>
              <a:rPr lang="de-CH" sz="2400" b="1" dirty="0" err="1">
                <a:solidFill>
                  <a:schemeClr val="accent6">
                    <a:lumMod val="50000"/>
                  </a:schemeClr>
                </a:solidFill>
              </a:rPr>
              <a:t>muscle</a:t>
            </a:r>
            <a:r>
              <a:rPr lang="de-CH" sz="2400" b="1" dirty="0">
                <a:solidFill>
                  <a:schemeClr val="accent6">
                    <a:lumMod val="50000"/>
                  </a:schemeClr>
                </a:solidFill>
              </a:rPr>
              <a:t> (‘</a:t>
            </a:r>
            <a:r>
              <a:rPr lang="de-CH" sz="2400" b="1" dirty="0" err="1">
                <a:solidFill>
                  <a:schemeClr val="accent6">
                    <a:lumMod val="50000"/>
                  </a:schemeClr>
                </a:solidFill>
              </a:rPr>
              <a:t>trochlear</a:t>
            </a:r>
            <a:r>
              <a:rPr lang="de-CH" sz="2400" b="1" dirty="0">
                <a:solidFill>
                  <a:schemeClr val="accent6">
                    <a:lumMod val="50000"/>
                  </a:schemeClr>
                </a:solidFill>
              </a:rPr>
              <a:t>’ </a:t>
            </a:r>
            <a:r>
              <a:rPr lang="de-CH" sz="2400" b="1" dirty="0" err="1">
                <a:solidFill>
                  <a:schemeClr val="accent6">
                    <a:lumMod val="50000"/>
                  </a:schemeClr>
                </a:solidFill>
              </a:rPr>
              <a:t>referring</a:t>
            </a:r>
            <a:r>
              <a:rPr lang="de-CH" sz="2400" b="1" dirty="0">
                <a:solidFill>
                  <a:schemeClr val="accent6">
                    <a:lumMod val="50000"/>
                  </a:schemeClr>
                </a:solidFill>
              </a:rPr>
              <a:t> </a:t>
            </a:r>
            <a:r>
              <a:rPr lang="de-CH" sz="2400" b="1" dirty="0" err="1">
                <a:solidFill>
                  <a:schemeClr val="accent6">
                    <a:lumMod val="50000"/>
                  </a:schemeClr>
                </a:solidFill>
              </a:rPr>
              <a:t>to</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pulley</a:t>
            </a:r>
            <a:r>
              <a:rPr lang="de-CH" sz="2400" b="1" dirty="0">
                <a:solidFill>
                  <a:schemeClr val="accent6">
                    <a:lumMod val="50000"/>
                  </a:schemeClr>
                </a:solidFill>
              </a:rPr>
              <a:t>-like </a:t>
            </a:r>
            <a:r>
              <a:rPr lang="de-CH" sz="2400" b="1" dirty="0" err="1">
                <a:solidFill>
                  <a:schemeClr val="accent6">
                    <a:lumMod val="50000"/>
                  </a:schemeClr>
                </a:solidFill>
              </a:rPr>
              <a:t>anatomy</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this</a:t>
            </a:r>
            <a:r>
              <a:rPr lang="de-CH" sz="2400" b="1" dirty="0">
                <a:solidFill>
                  <a:schemeClr val="accent6">
                    <a:lumMod val="50000"/>
                  </a:schemeClr>
                </a:solidFill>
              </a:rPr>
              <a:t> </a:t>
            </a:r>
            <a:r>
              <a:rPr lang="de-CH" sz="2400" b="1" dirty="0" err="1">
                <a:solidFill>
                  <a:schemeClr val="accent6">
                    <a:lumMod val="50000"/>
                  </a:schemeClr>
                </a:solidFill>
              </a:rPr>
              <a:t>muscle</a:t>
            </a:r>
            <a:r>
              <a:rPr lang="de-CH" sz="2400" b="1" dirty="0">
                <a:solidFill>
                  <a:schemeClr val="accent6">
                    <a:lumMod val="50000"/>
                  </a:schemeClr>
                </a:solidFill>
              </a:rPr>
              <a:t> (</a:t>
            </a:r>
            <a:r>
              <a:rPr lang="de-CH" sz="2400" b="1" dirty="0" err="1">
                <a:solidFill>
                  <a:schemeClr val="accent6">
                    <a:lumMod val="50000"/>
                  </a:schemeClr>
                </a:solidFill>
              </a:rPr>
              <a:t>Latin</a:t>
            </a:r>
            <a:r>
              <a:rPr lang="de-CH" sz="2400" b="1" dirty="0">
                <a:solidFill>
                  <a:schemeClr val="accent6">
                    <a:lumMod val="50000"/>
                  </a:schemeClr>
                </a:solidFill>
              </a:rPr>
              <a:t>: </a:t>
            </a:r>
            <a:r>
              <a:rPr lang="de-CH" sz="2400" b="1" dirty="0" err="1">
                <a:solidFill>
                  <a:schemeClr val="accent6">
                    <a:lumMod val="50000"/>
                  </a:schemeClr>
                </a:solidFill>
              </a:rPr>
              <a:t>trochlea</a:t>
            </a:r>
            <a:r>
              <a:rPr lang="de-CH" sz="2400" b="1" dirty="0">
                <a:solidFill>
                  <a:schemeClr val="accent6">
                    <a:lumMod val="50000"/>
                  </a:schemeClr>
                </a:solidFill>
              </a:rPr>
              <a:t> = </a:t>
            </a:r>
            <a:r>
              <a:rPr lang="de-CH" sz="2400" b="1" dirty="0" err="1">
                <a:solidFill>
                  <a:schemeClr val="accent6">
                    <a:lumMod val="50000"/>
                  </a:schemeClr>
                </a:solidFill>
              </a:rPr>
              <a:t>pulley</a:t>
            </a:r>
            <a:r>
              <a:rPr lang="de-CH" sz="2400" b="1" dirty="0">
                <a:solidFill>
                  <a:schemeClr val="accent6">
                    <a:lumMod val="50000"/>
                  </a:schemeClr>
                </a:solidFill>
              </a:rPr>
              <a:t>).</a:t>
            </a:r>
          </a:p>
          <a:p>
            <a:pPr marL="0" indent="0" algn="just">
              <a:buNone/>
            </a:pPr>
            <a:endParaRPr lang="de-CH" sz="2400" dirty="0"/>
          </a:p>
          <a:p>
            <a:pPr algn="just">
              <a:buFont typeface="Wingdings" pitchFamily="2" charset="2"/>
              <a:buChar char="Ø"/>
            </a:pPr>
            <a:r>
              <a:rPr lang="de-CH" sz="2400" dirty="0"/>
              <a:t>Abducens nerve: </a:t>
            </a:r>
            <a:r>
              <a:rPr lang="de-CH" sz="2400" b="1" dirty="0">
                <a:solidFill>
                  <a:schemeClr val="accent6">
                    <a:lumMod val="50000"/>
                  </a:schemeClr>
                </a:solidFill>
              </a:rPr>
              <a:t>lateral rectus (‘</a:t>
            </a:r>
            <a:r>
              <a:rPr lang="de-CH" sz="2400" b="1" dirty="0" err="1">
                <a:solidFill>
                  <a:schemeClr val="accent6">
                    <a:lumMod val="50000"/>
                  </a:schemeClr>
                </a:solidFill>
              </a:rPr>
              <a:t>abducens</a:t>
            </a:r>
            <a:r>
              <a:rPr lang="de-CH" sz="2400" b="1" dirty="0">
                <a:solidFill>
                  <a:schemeClr val="accent6">
                    <a:lumMod val="50000"/>
                  </a:schemeClr>
                </a:solidFill>
              </a:rPr>
              <a:t>’ </a:t>
            </a:r>
            <a:r>
              <a:rPr lang="de-CH" sz="2400" b="1" dirty="0" err="1">
                <a:solidFill>
                  <a:schemeClr val="accent6">
                    <a:lumMod val="50000"/>
                  </a:schemeClr>
                </a:solidFill>
              </a:rPr>
              <a:t>refers</a:t>
            </a:r>
            <a:r>
              <a:rPr lang="de-CH" sz="2400" b="1" dirty="0">
                <a:solidFill>
                  <a:schemeClr val="accent6">
                    <a:lumMod val="50000"/>
                  </a:schemeClr>
                </a:solidFill>
              </a:rPr>
              <a:t> </a:t>
            </a:r>
            <a:r>
              <a:rPr lang="de-CH" sz="2400" b="1" dirty="0" err="1">
                <a:solidFill>
                  <a:schemeClr val="accent6">
                    <a:lumMod val="50000"/>
                  </a:schemeClr>
                </a:solidFill>
              </a:rPr>
              <a:t>to</a:t>
            </a:r>
            <a:r>
              <a:rPr lang="de-CH" sz="2400" b="1" dirty="0">
                <a:solidFill>
                  <a:schemeClr val="accent6">
                    <a:lumMod val="50000"/>
                  </a:schemeClr>
                </a:solidFill>
              </a:rPr>
              <a:t> </a:t>
            </a:r>
            <a:r>
              <a:rPr lang="de-CH" sz="2400" b="1" dirty="0" err="1">
                <a:solidFill>
                  <a:schemeClr val="accent6">
                    <a:lumMod val="50000"/>
                  </a:schemeClr>
                </a:solidFill>
              </a:rPr>
              <a:t>abduction</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eye</a:t>
            </a:r>
            <a:r>
              <a:rPr lang="de-CH" sz="2400" b="1" dirty="0">
                <a:solidFill>
                  <a:schemeClr val="accent6">
                    <a:lumMod val="50000"/>
                  </a:schemeClr>
                </a:solidFill>
              </a:rPr>
              <a:t> </a:t>
            </a:r>
            <a:r>
              <a:rPr lang="de-CH" sz="2400" b="1" dirty="0" err="1">
                <a:solidFill>
                  <a:schemeClr val="accent6">
                    <a:lumMod val="50000"/>
                  </a:schemeClr>
                </a:solidFill>
              </a:rPr>
              <a:t>which</a:t>
            </a:r>
            <a:r>
              <a:rPr lang="de-CH" sz="2400" b="1" dirty="0">
                <a:solidFill>
                  <a:schemeClr val="accent6">
                    <a:lumMod val="50000"/>
                  </a:schemeClr>
                </a:solidFill>
              </a:rPr>
              <a:t> </a:t>
            </a:r>
            <a:r>
              <a:rPr lang="de-CH" sz="2400" b="1" dirty="0" err="1">
                <a:solidFill>
                  <a:schemeClr val="accent6">
                    <a:lumMod val="50000"/>
                  </a:schemeClr>
                </a:solidFill>
              </a:rPr>
              <a:t>is</a:t>
            </a:r>
            <a:r>
              <a:rPr lang="de-CH" sz="2400" b="1" dirty="0">
                <a:solidFill>
                  <a:schemeClr val="accent6">
                    <a:lumMod val="50000"/>
                  </a:schemeClr>
                </a:solidFill>
              </a:rPr>
              <a:t> </a:t>
            </a:r>
            <a:r>
              <a:rPr lang="de-CH" sz="2400" b="1" dirty="0" err="1">
                <a:solidFill>
                  <a:schemeClr val="accent6">
                    <a:lumMod val="50000"/>
                  </a:schemeClr>
                </a:solidFill>
              </a:rPr>
              <a:t>achieved</a:t>
            </a:r>
            <a:r>
              <a:rPr lang="de-CH" sz="2400" b="1" dirty="0">
                <a:solidFill>
                  <a:schemeClr val="accent6">
                    <a:lumMod val="50000"/>
                  </a:schemeClr>
                </a:solidFill>
              </a:rPr>
              <a:t> </a:t>
            </a:r>
            <a:r>
              <a:rPr lang="de-CH" sz="2400" b="1" dirty="0" err="1">
                <a:solidFill>
                  <a:schemeClr val="accent6">
                    <a:lumMod val="50000"/>
                  </a:schemeClr>
                </a:solidFill>
              </a:rPr>
              <a:t>by</a:t>
            </a:r>
            <a:r>
              <a:rPr lang="de-CH" sz="2400" b="1" dirty="0">
                <a:solidFill>
                  <a:schemeClr val="accent6">
                    <a:lumMod val="50000"/>
                  </a:schemeClr>
                </a:solidFill>
              </a:rPr>
              <a:t> </a:t>
            </a:r>
            <a:r>
              <a:rPr lang="de-CH" sz="2400" b="1" dirty="0" err="1">
                <a:solidFill>
                  <a:schemeClr val="accent6">
                    <a:lumMod val="50000"/>
                  </a:schemeClr>
                </a:solidFill>
              </a:rPr>
              <a:t>this</a:t>
            </a:r>
            <a:r>
              <a:rPr lang="de-CH" sz="2400" b="1" dirty="0">
                <a:solidFill>
                  <a:schemeClr val="accent6">
                    <a:lumMod val="50000"/>
                  </a:schemeClr>
                </a:solidFill>
              </a:rPr>
              <a:t> </a:t>
            </a:r>
            <a:r>
              <a:rPr lang="de-CH" sz="2400" b="1" dirty="0" err="1">
                <a:solidFill>
                  <a:schemeClr val="accent6">
                    <a:lumMod val="50000"/>
                  </a:schemeClr>
                </a:solidFill>
              </a:rPr>
              <a:t>muscle</a:t>
            </a:r>
            <a:r>
              <a:rPr lang="de-CH" sz="2400" b="1" dirty="0">
                <a:solidFill>
                  <a:schemeClr val="accent6">
                    <a:lumMod val="50000"/>
                  </a:schemeClr>
                </a:solidFill>
              </a:rPr>
              <a:t>).</a:t>
            </a:r>
          </a:p>
          <a:p>
            <a:pPr algn="just">
              <a:buFont typeface="Wingdings" pitchFamily="2" charset="2"/>
              <a:buChar char="Ø"/>
            </a:pPr>
            <a:r>
              <a:rPr lang="de-CH" sz="2400" dirty="0"/>
              <a:t>In </a:t>
            </a:r>
            <a:r>
              <a:rPr lang="de-CH" sz="2400" dirty="0" err="1"/>
              <a:t>addition</a:t>
            </a:r>
            <a:r>
              <a:rPr lang="de-CH" sz="2400" dirty="0"/>
              <a:t>, </a:t>
            </a:r>
            <a:r>
              <a:rPr lang="de-CH" sz="2400" dirty="0" err="1"/>
              <a:t>the</a:t>
            </a:r>
            <a:r>
              <a:rPr lang="de-CH" sz="2400" dirty="0"/>
              <a:t> </a:t>
            </a:r>
            <a:r>
              <a:rPr lang="de-CH" sz="2400" dirty="0" err="1"/>
              <a:t>oculomotor</a:t>
            </a:r>
            <a:r>
              <a:rPr lang="de-CH" sz="2400" dirty="0"/>
              <a:t> nerve also </a:t>
            </a:r>
            <a:r>
              <a:rPr lang="de-CH" sz="2400" dirty="0" err="1"/>
              <a:t>provides</a:t>
            </a:r>
            <a:r>
              <a:rPr lang="de-CH" sz="2400" dirty="0"/>
              <a:t> </a:t>
            </a:r>
            <a:r>
              <a:rPr lang="de-CH" sz="2600" b="1" u="sng" dirty="0" err="1">
                <a:solidFill>
                  <a:schemeClr val="accent6">
                    <a:lumMod val="75000"/>
                  </a:schemeClr>
                </a:solidFill>
              </a:rPr>
              <a:t>motor</a:t>
            </a:r>
            <a:r>
              <a:rPr lang="de-CH" sz="2600" b="1" u="sng" dirty="0">
                <a:solidFill>
                  <a:schemeClr val="accent6">
                    <a:lumMod val="75000"/>
                  </a:schemeClr>
                </a:solidFill>
              </a:rPr>
              <a:t> </a:t>
            </a:r>
            <a:r>
              <a:rPr lang="de-CH" sz="2600" b="1" u="sng" dirty="0" err="1">
                <a:solidFill>
                  <a:schemeClr val="accent6">
                    <a:lumMod val="75000"/>
                  </a:schemeClr>
                </a:solidFill>
              </a:rPr>
              <a:t>innervation</a:t>
            </a:r>
            <a:r>
              <a:rPr lang="de-CH" sz="2600" b="1" u="sng" dirty="0">
                <a:solidFill>
                  <a:schemeClr val="accent6">
                    <a:lumMod val="75000"/>
                  </a:schemeClr>
                </a:solidFill>
              </a:rPr>
              <a:t> </a:t>
            </a:r>
            <a:r>
              <a:rPr lang="de-CH" sz="2600" b="1" u="sng" dirty="0" err="1">
                <a:solidFill>
                  <a:schemeClr val="accent6">
                    <a:lumMod val="75000"/>
                  </a:schemeClr>
                </a:solidFill>
              </a:rPr>
              <a:t>to</a:t>
            </a:r>
            <a:r>
              <a:rPr lang="de-CH" sz="2600" b="1" u="sng" dirty="0">
                <a:solidFill>
                  <a:schemeClr val="accent6">
                    <a:lumMod val="75000"/>
                  </a:schemeClr>
                </a:solidFill>
              </a:rPr>
              <a:t> </a:t>
            </a:r>
            <a:r>
              <a:rPr lang="de-CH" sz="2600" b="1" u="sng" dirty="0" err="1">
                <a:solidFill>
                  <a:schemeClr val="accent6">
                    <a:lumMod val="75000"/>
                  </a:schemeClr>
                </a:solidFill>
              </a:rPr>
              <a:t>the</a:t>
            </a:r>
            <a:r>
              <a:rPr lang="de-CH" sz="2600" b="1" u="sng" dirty="0">
                <a:solidFill>
                  <a:schemeClr val="accent6">
                    <a:lumMod val="75000"/>
                  </a:schemeClr>
                </a:solidFill>
              </a:rPr>
              <a:t> levator </a:t>
            </a:r>
            <a:r>
              <a:rPr lang="de-CH" sz="2600" b="1" u="sng" dirty="0" err="1">
                <a:solidFill>
                  <a:schemeClr val="accent6">
                    <a:lumMod val="75000"/>
                  </a:schemeClr>
                </a:solidFill>
              </a:rPr>
              <a:t>palpebrae</a:t>
            </a:r>
            <a:r>
              <a:rPr lang="de-CH" sz="2600" b="1" u="sng" dirty="0">
                <a:solidFill>
                  <a:schemeClr val="accent6">
                    <a:lumMod val="75000"/>
                  </a:schemeClr>
                </a:solidFill>
              </a:rPr>
              <a:t> superioris </a:t>
            </a:r>
            <a:r>
              <a:rPr lang="de-CH" sz="2600" b="1" u="sng" dirty="0" err="1">
                <a:solidFill>
                  <a:schemeClr val="accent6">
                    <a:lumMod val="75000"/>
                  </a:schemeClr>
                </a:solidFill>
              </a:rPr>
              <a:t>muscle</a:t>
            </a:r>
            <a:r>
              <a:rPr lang="de-CH" sz="2600" b="1" u="sng" dirty="0">
                <a:solidFill>
                  <a:schemeClr val="accent6">
                    <a:lumMod val="75000"/>
                  </a:schemeClr>
                </a:solidFill>
              </a:rPr>
              <a:t>, </a:t>
            </a:r>
            <a:r>
              <a:rPr lang="de-CH" sz="2600" b="1" u="sng" dirty="0" err="1">
                <a:solidFill>
                  <a:schemeClr val="accent6">
                    <a:lumMod val="75000"/>
                  </a:schemeClr>
                </a:solidFill>
              </a:rPr>
              <a:t>as</a:t>
            </a:r>
            <a:r>
              <a:rPr lang="de-CH" sz="2600" b="1" u="sng" dirty="0">
                <a:solidFill>
                  <a:schemeClr val="accent6">
                    <a:lumMod val="75000"/>
                  </a:schemeClr>
                </a:solidFill>
              </a:rPr>
              <a:t> </a:t>
            </a:r>
            <a:r>
              <a:rPr lang="de-CH" sz="2600" b="1" u="sng" dirty="0" err="1">
                <a:solidFill>
                  <a:schemeClr val="accent6">
                    <a:lumMod val="75000"/>
                  </a:schemeClr>
                </a:solidFill>
              </a:rPr>
              <a:t>well</a:t>
            </a:r>
            <a:r>
              <a:rPr lang="de-CH" sz="2600" b="1" u="sng" dirty="0">
                <a:solidFill>
                  <a:schemeClr val="accent6">
                    <a:lumMod val="75000"/>
                  </a:schemeClr>
                </a:solidFill>
              </a:rPr>
              <a:t> </a:t>
            </a:r>
            <a:r>
              <a:rPr lang="de-CH" sz="2600" b="1" u="sng" dirty="0" err="1">
                <a:solidFill>
                  <a:schemeClr val="accent6">
                    <a:lumMod val="75000"/>
                  </a:schemeClr>
                </a:solidFill>
              </a:rPr>
              <a:t>as</a:t>
            </a:r>
            <a:r>
              <a:rPr lang="de-CH" sz="2600" b="1" u="sng" dirty="0">
                <a:solidFill>
                  <a:schemeClr val="accent6">
                    <a:lumMod val="75000"/>
                  </a:schemeClr>
                </a:solidFill>
              </a:rPr>
              <a:t> </a:t>
            </a:r>
            <a:r>
              <a:rPr lang="de-CH" sz="2600" b="1" u="sng" dirty="0" err="1">
                <a:solidFill>
                  <a:schemeClr val="accent6">
                    <a:lumMod val="75000"/>
                  </a:schemeClr>
                </a:solidFill>
              </a:rPr>
              <a:t>parasympathetic</a:t>
            </a:r>
            <a:r>
              <a:rPr lang="de-CH" sz="2600" b="1" u="sng" dirty="0">
                <a:solidFill>
                  <a:schemeClr val="accent6">
                    <a:lumMod val="75000"/>
                  </a:schemeClr>
                </a:solidFill>
              </a:rPr>
              <a:t> </a:t>
            </a:r>
            <a:r>
              <a:rPr lang="de-CH" sz="2600" b="1" u="sng" dirty="0" err="1">
                <a:solidFill>
                  <a:schemeClr val="accent6">
                    <a:lumMod val="75000"/>
                  </a:schemeClr>
                </a:solidFill>
              </a:rPr>
              <a:t>innervation</a:t>
            </a:r>
            <a:r>
              <a:rPr lang="de-CH" sz="2600" b="1" u="sng" dirty="0">
                <a:solidFill>
                  <a:schemeClr val="accent6">
                    <a:lumMod val="75000"/>
                  </a:schemeClr>
                </a:solidFill>
              </a:rPr>
              <a:t> </a:t>
            </a:r>
            <a:r>
              <a:rPr lang="de-CH" sz="2600" b="1" u="sng" dirty="0" err="1">
                <a:solidFill>
                  <a:schemeClr val="accent6">
                    <a:lumMod val="75000"/>
                  </a:schemeClr>
                </a:solidFill>
              </a:rPr>
              <a:t>to</a:t>
            </a:r>
            <a:r>
              <a:rPr lang="de-CH" sz="2600" b="1" u="sng" dirty="0">
                <a:solidFill>
                  <a:schemeClr val="accent6">
                    <a:lumMod val="75000"/>
                  </a:schemeClr>
                </a:solidFill>
              </a:rPr>
              <a:t> </a:t>
            </a:r>
            <a:r>
              <a:rPr lang="de-CH" sz="2600" b="1" u="sng" dirty="0" err="1">
                <a:solidFill>
                  <a:schemeClr val="accent6">
                    <a:lumMod val="75000"/>
                  </a:schemeClr>
                </a:solidFill>
              </a:rPr>
              <a:t>the</a:t>
            </a:r>
            <a:r>
              <a:rPr lang="de-CH" sz="2600" b="1" u="sng" dirty="0">
                <a:solidFill>
                  <a:schemeClr val="accent6">
                    <a:lumMod val="75000"/>
                  </a:schemeClr>
                </a:solidFill>
              </a:rPr>
              <a:t> </a:t>
            </a:r>
            <a:r>
              <a:rPr lang="de-CH" sz="2600" b="1" u="sng" dirty="0" err="1">
                <a:solidFill>
                  <a:schemeClr val="accent6">
                    <a:lumMod val="75000"/>
                  </a:schemeClr>
                </a:solidFill>
              </a:rPr>
              <a:t>sphincter</a:t>
            </a:r>
            <a:r>
              <a:rPr lang="de-CH" sz="2600" b="1" u="sng" dirty="0">
                <a:solidFill>
                  <a:schemeClr val="accent6">
                    <a:lumMod val="75000"/>
                  </a:schemeClr>
                </a:solidFill>
              </a:rPr>
              <a:t> </a:t>
            </a:r>
            <a:r>
              <a:rPr lang="de-CH" sz="2600" b="1" u="sng" dirty="0" err="1">
                <a:solidFill>
                  <a:schemeClr val="accent6">
                    <a:lumMod val="75000"/>
                  </a:schemeClr>
                </a:solidFill>
              </a:rPr>
              <a:t>pupillae</a:t>
            </a:r>
            <a:r>
              <a:rPr lang="de-CH" sz="2600" b="1" u="sng" dirty="0">
                <a:solidFill>
                  <a:schemeClr val="accent6">
                    <a:lumMod val="75000"/>
                  </a:schemeClr>
                </a:solidFill>
              </a:rPr>
              <a:t> and </a:t>
            </a:r>
            <a:r>
              <a:rPr lang="de-CH" sz="2600" b="1" u="sng" dirty="0" err="1">
                <a:solidFill>
                  <a:schemeClr val="accent6">
                    <a:lumMod val="75000"/>
                  </a:schemeClr>
                </a:solidFill>
              </a:rPr>
              <a:t>ciliary</a:t>
            </a:r>
            <a:r>
              <a:rPr lang="de-CH" sz="2600" b="1" u="sng" dirty="0">
                <a:solidFill>
                  <a:schemeClr val="accent6">
                    <a:lumMod val="75000"/>
                  </a:schemeClr>
                </a:solidFill>
              </a:rPr>
              <a:t> </a:t>
            </a:r>
            <a:r>
              <a:rPr lang="de-CH" sz="2600" b="1" u="sng" dirty="0" err="1">
                <a:solidFill>
                  <a:schemeClr val="accent6">
                    <a:lumMod val="75000"/>
                  </a:schemeClr>
                </a:solidFill>
              </a:rPr>
              <a:t>muscles</a:t>
            </a:r>
            <a:r>
              <a:rPr lang="de-CH" sz="2600" b="1" u="sng" dirty="0">
                <a:solidFill>
                  <a:schemeClr val="accent6">
                    <a:lumMod val="75000"/>
                  </a:schemeClr>
                </a:solidFill>
              </a:rPr>
              <a:t>. </a:t>
            </a:r>
            <a:r>
              <a:rPr lang="de-CH" sz="2600" b="1" u="sng" dirty="0" err="1">
                <a:solidFill>
                  <a:schemeClr val="accent6">
                    <a:lumMod val="75000"/>
                  </a:schemeClr>
                </a:solidFill>
              </a:rPr>
              <a:t>Therefore</a:t>
            </a:r>
            <a:r>
              <a:rPr lang="de-CH" sz="2600" b="1" u="sng" dirty="0">
                <a:solidFill>
                  <a:schemeClr val="accent6">
                    <a:lumMod val="75000"/>
                  </a:schemeClr>
                </a:solidFill>
              </a:rPr>
              <a:t>, </a:t>
            </a:r>
            <a:r>
              <a:rPr lang="de-CH" sz="2600" b="1" u="sng" dirty="0" err="1">
                <a:solidFill>
                  <a:schemeClr val="accent6">
                    <a:lumMod val="75000"/>
                  </a:schemeClr>
                </a:solidFill>
              </a:rPr>
              <a:t>it</a:t>
            </a:r>
            <a:r>
              <a:rPr lang="de-CH" sz="2600" b="1" u="sng" dirty="0">
                <a:solidFill>
                  <a:schemeClr val="accent6">
                    <a:lumMod val="75000"/>
                  </a:schemeClr>
                </a:solidFill>
              </a:rPr>
              <a:t> also </a:t>
            </a:r>
            <a:r>
              <a:rPr lang="de-CH" sz="2600" b="1" u="sng" dirty="0" err="1">
                <a:solidFill>
                  <a:schemeClr val="accent6">
                    <a:lumMod val="75000"/>
                  </a:schemeClr>
                </a:solidFill>
              </a:rPr>
              <a:t>has</a:t>
            </a:r>
            <a:r>
              <a:rPr lang="de-CH" sz="2600" b="1" u="sng" dirty="0">
                <a:solidFill>
                  <a:schemeClr val="accent6">
                    <a:lumMod val="75000"/>
                  </a:schemeClr>
                </a:solidFill>
              </a:rPr>
              <a:t> a </a:t>
            </a:r>
            <a:r>
              <a:rPr lang="de-CH" sz="2600" b="1" u="sng" dirty="0" err="1">
                <a:solidFill>
                  <a:schemeClr val="accent6">
                    <a:lumMod val="75000"/>
                  </a:schemeClr>
                </a:solidFill>
              </a:rPr>
              <a:t>role</a:t>
            </a:r>
            <a:r>
              <a:rPr lang="de-CH" sz="2600" b="1" u="sng" dirty="0">
                <a:solidFill>
                  <a:schemeClr val="accent6">
                    <a:lumMod val="75000"/>
                  </a:schemeClr>
                </a:solidFill>
              </a:rPr>
              <a:t> in </a:t>
            </a:r>
            <a:r>
              <a:rPr lang="de-CH" sz="2600" b="1" u="sng" dirty="0" err="1">
                <a:solidFill>
                  <a:schemeClr val="accent6">
                    <a:lumMod val="75000"/>
                  </a:schemeClr>
                </a:solidFill>
              </a:rPr>
              <a:t>elevation</a:t>
            </a:r>
            <a:r>
              <a:rPr lang="de-CH" sz="2600" b="1" u="sng" dirty="0">
                <a:solidFill>
                  <a:schemeClr val="accent6">
                    <a:lumMod val="75000"/>
                  </a:schemeClr>
                </a:solidFill>
              </a:rPr>
              <a:t> </a:t>
            </a:r>
            <a:r>
              <a:rPr lang="de-CH" sz="2600" b="1" u="sng" dirty="0" err="1">
                <a:solidFill>
                  <a:schemeClr val="accent6">
                    <a:lumMod val="75000"/>
                  </a:schemeClr>
                </a:solidFill>
              </a:rPr>
              <a:t>of</a:t>
            </a:r>
            <a:r>
              <a:rPr lang="de-CH" sz="2600" b="1" u="sng" dirty="0">
                <a:solidFill>
                  <a:schemeClr val="accent6">
                    <a:lumMod val="75000"/>
                  </a:schemeClr>
                </a:solidFill>
              </a:rPr>
              <a:t> </a:t>
            </a:r>
            <a:r>
              <a:rPr lang="de-CH" sz="2600" b="1" u="sng" dirty="0" err="1">
                <a:solidFill>
                  <a:schemeClr val="accent6">
                    <a:lumMod val="75000"/>
                  </a:schemeClr>
                </a:solidFill>
              </a:rPr>
              <a:t>the</a:t>
            </a:r>
            <a:r>
              <a:rPr lang="de-CH" sz="2600" b="1" u="sng" dirty="0">
                <a:solidFill>
                  <a:schemeClr val="accent6">
                    <a:lumMod val="75000"/>
                  </a:schemeClr>
                </a:solidFill>
              </a:rPr>
              <a:t> </a:t>
            </a:r>
            <a:r>
              <a:rPr lang="de-CH" sz="2600" b="1" u="sng" dirty="0" err="1">
                <a:solidFill>
                  <a:schemeClr val="accent6">
                    <a:lumMod val="75000"/>
                  </a:schemeClr>
                </a:solidFill>
              </a:rPr>
              <a:t>upper</a:t>
            </a:r>
            <a:r>
              <a:rPr lang="de-CH" sz="2600" b="1" u="sng" dirty="0">
                <a:solidFill>
                  <a:schemeClr val="accent6">
                    <a:lumMod val="75000"/>
                  </a:schemeClr>
                </a:solidFill>
              </a:rPr>
              <a:t> </a:t>
            </a:r>
            <a:r>
              <a:rPr lang="de-CH" sz="2600" b="1" u="sng" dirty="0" err="1">
                <a:solidFill>
                  <a:schemeClr val="accent6">
                    <a:lumMod val="75000"/>
                  </a:schemeClr>
                </a:solidFill>
              </a:rPr>
              <a:t>eyelid</a:t>
            </a:r>
            <a:r>
              <a:rPr lang="de-CH" sz="2600" b="1" u="sng" dirty="0">
                <a:solidFill>
                  <a:schemeClr val="accent6">
                    <a:lumMod val="75000"/>
                  </a:schemeClr>
                </a:solidFill>
              </a:rPr>
              <a:t>, </a:t>
            </a:r>
            <a:r>
              <a:rPr lang="de-CH" sz="2600" b="1" u="sng" dirty="0" err="1">
                <a:solidFill>
                  <a:schemeClr val="accent6">
                    <a:lumMod val="75000"/>
                  </a:schemeClr>
                </a:solidFill>
              </a:rPr>
              <a:t>pupillary</a:t>
            </a:r>
            <a:r>
              <a:rPr lang="de-CH" sz="2600" b="1" u="sng" dirty="0">
                <a:solidFill>
                  <a:schemeClr val="accent6">
                    <a:lumMod val="75000"/>
                  </a:schemeClr>
                </a:solidFill>
              </a:rPr>
              <a:t> </a:t>
            </a:r>
            <a:r>
              <a:rPr lang="de-CH" sz="2600" b="1" u="sng" dirty="0" err="1">
                <a:solidFill>
                  <a:schemeClr val="accent6">
                    <a:lumMod val="75000"/>
                  </a:schemeClr>
                </a:solidFill>
              </a:rPr>
              <a:t>constriction</a:t>
            </a:r>
            <a:r>
              <a:rPr lang="de-CH" sz="2600" b="1" u="sng" dirty="0">
                <a:solidFill>
                  <a:schemeClr val="accent6">
                    <a:lumMod val="75000"/>
                  </a:schemeClr>
                </a:solidFill>
              </a:rPr>
              <a:t> and </a:t>
            </a:r>
            <a:r>
              <a:rPr lang="de-CH" sz="2600" b="1" u="sng" dirty="0" err="1">
                <a:solidFill>
                  <a:schemeClr val="accent6">
                    <a:lumMod val="75000"/>
                  </a:schemeClr>
                </a:solidFill>
              </a:rPr>
              <a:t>accommodation</a:t>
            </a:r>
            <a:r>
              <a:rPr lang="de-CH" sz="2600" b="1" u="sng" dirty="0">
                <a:solidFill>
                  <a:schemeClr val="accent6">
                    <a:lumMod val="75000"/>
                  </a:schemeClr>
                </a:solidFill>
              </a:rPr>
              <a:t> </a:t>
            </a:r>
            <a:r>
              <a:rPr lang="de-CH" sz="2600" b="1" u="sng" dirty="0" err="1">
                <a:solidFill>
                  <a:schemeClr val="accent6">
                    <a:lumMod val="75000"/>
                  </a:schemeClr>
                </a:solidFill>
              </a:rPr>
              <a:t>of</a:t>
            </a:r>
            <a:r>
              <a:rPr lang="de-CH" sz="2600" b="1" u="sng" dirty="0">
                <a:solidFill>
                  <a:schemeClr val="accent6">
                    <a:lumMod val="75000"/>
                  </a:schemeClr>
                </a:solidFill>
              </a:rPr>
              <a:t> </a:t>
            </a:r>
            <a:r>
              <a:rPr lang="de-CH" sz="2600" b="1" u="sng" dirty="0" err="1">
                <a:solidFill>
                  <a:schemeClr val="accent6">
                    <a:lumMod val="75000"/>
                  </a:schemeClr>
                </a:solidFill>
              </a:rPr>
              <a:t>the</a:t>
            </a:r>
            <a:r>
              <a:rPr lang="de-CH" sz="2600" b="1" u="sng" dirty="0">
                <a:solidFill>
                  <a:schemeClr val="accent6">
                    <a:lumMod val="75000"/>
                  </a:schemeClr>
                </a:solidFill>
              </a:rPr>
              <a:t> </a:t>
            </a:r>
            <a:r>
              <a:rPr lang="de-CH" sz="2600" b="1" u="sng" dirty="0" err="1">
                <a:solidFill>
                  <a:schemeClr val="accent6">
                    <a:lumMod val="75000"/>
                  </a:schemeClr>
                </a:solidFill>
              </a:rPr>
              <a:t>lens</a:t>
            </a:r>
            <a:r>
              <a:rPr lang="de-CH" sz="2600" b="1" u="sng" dirty="0">
                <a:solidFill>
                  <a:schemeClr val="accent6">
                    <a:lumMod val="75000"/>
                  </a:schemeClr>
                </a:solidFill>
              </a:rPr>
              <a:t>.</a:t>
            </a:r>
          </a:p>
          <a:p>
            <a:endParaRPr lang="el-GR" dirty="0"/>
          </a:p>
        </p:txBody>
      </p:sp>
    </p:spTree>
    <p:extLst>
      <p:ext uri="{BB962C8B-B14F-4D97-AF65-F5344CB8AC3E}">
        <p14:creationId xmlns:p14="http://schemas.microsoft.com/office/powerpoint/2010/main" val="3439179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4136BAF9-4795-C3D2-E223-8083744B1213}"/>
              </a:ext>
            </a:extLst>
          </p:cNvPr>
          <p:cNvSpPr/>
          <p:nvPr/>
        </p:nvSpPr>
        <p:spPr>
          <a:xfrm>
            <a:off x="2863322" y="239095"/>
            <a:ext cx="6280245" cy="923330"/>
          </a:xfrm>
          <a:prstGeom prst="rect">
            <a:avLst/>
          </a:prstGeom>
          <a:noFill/>
        </p:spPr>
        <p:txBody>
          <a:bodyPr wrap="none" lIns="91440" tIns="45720" rIns="91440" bIns="45720">
            <a:spAutoFit/>
          </a:bodyPr>
          <a:lstStyle/>
          <a:p>
            <a:pPr algn="ctr"/>
            <a:r>
              <a:rPr lang="el-GR" sz="5400" b="0" cap="none" spc="0" dirty="0">
                <a:ln w="0"/>
                <a:solidFill>
                  <a:schemeClr val="accent1"/>
                </a:solidFill>
                <a:effectLst>
                  <a:outerShdw blurRad="38100" dist="25400" dir="5400000" algn="ctr" rotWithShape="0">
                    <a:srgbClr val="6E747A">
                      <a:alpha val="43000"/>
                    </a:srgbClr>
                  </a:outerShdw>
                </a:effectLst>
              </a:rPr>
              <a:t>ΙΙΙ. </a:t>
            </a:r>
            <a:r>
              <a:rPr lang="en-US" sz="5400" dirty="0">
                <a:ln w="0"/>
                <a:solidFill>
                  <a:schemeClr val="accent1"/>
                </a:solidFill>
                <a:effectLst>
                  <a:outerShdw blurRad="38100" dist="25400" dir="5400000" algn="ctr" rotWithShape="0">
                    <a:srgbClr val="6E747A">
                      <a:alpha val="43000"/>
                    </a:srgbClr>
                  </a:outerShdw>
                </a:effectLst>
              </a:rPr>
              <a:t>Oculomotor Nerve</a:t>
            </a:r>
            <a:endParaRPr lang="el-GR" sz="5400" b="0" cap="none" spc="0" dirty="0">
              <a:ln w="0"/>
              <a:solidFill>
                <a:schemeClr val="accent1"/>
              </a:solidFill>
              <a:effectLst>
                <a:outerShdw blurRad="38100" dist="25400" dir="5400000" algn="ctr" rotWithShape="0">
                  <a:srgbClr val="6E747A">
                    <a:alpha val="43000"/>
                  </a:srgbClr>
                </a:outerShdw>
              </a:effectLst>
            </a:endParaRPr>
          </a:p>
        </p:txBody>
      </p:sp>
      <p:grpSp>
        <p:nvGrpSpPr>
          <p:cNvPr id="3" name="Group 1">
            <a:extLst>
              <a:ext uri="{FF2B5EF4-FFF2-40B4-BE49-F238E27FC236}">
                <a16:creationId xmlns:a16="http://schemas.microsoft.com/office/drawing/2014/main" id="{4A25C920-19BE-C1F4-72EE-287EBC14CC0E}"/>
              </a:ext>
            </a:extLst>
          </p:cNvPr>
          <p:cNvGrpSpPr/>
          <p:nvPr/>
        </p:nvGrpSpPr>
        <p:grpSpPr>
          <a:xfrm>
            <a:off x="525276" y="1345449"/>
            <a:ext cx="11141447" cy="5273456"/>
            <a:chOff x="1274412" y="2410150"/>
            <a:chExt cx="10191447" cy="4288884"/>
          </a:xfrm>
        </p:grpSpPr>
        <p:pic>
          <p:nvPicPr>
            <p:cNvPr id="30" name="Εικόνα 29">
              <a:extLst>
                <a:ext uri="{FF2B5EF4-FFF2-40B4-BE49-F238E27FC236}">
                  <a16:creationId xmlns:a16="http://schemas.microsoft.com/office/drawing/2014/main" id="{8E855E43-B5E4-21E9-8A71-F04D58E82315}"/>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31" name="Ευθεία γραμμή σύνδεσης 30">
              <a:extLst>
                <a:ext uri="{FF2B5EF4-FFF2-40B4-BE49-F238E27FC236}">
                  <a16:creationId xmlns:a16="http://schemas.microsoft.com/office/drawing/2014/main" id="{DBD59370-28C9-527E-8B2C-8B8167BF7EA1}"/>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698C9B34-DBBF-E054-06D2-67FAB145AEFD}"/>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F3EC10F5-888D-33B2-19D4-049DCC6111A5}"/>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16B21E9D-DC1C-E4C8-2062-A99A286DBF4D}"/>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2FE0864E-0B46-D2D8-2D41-8493064522A3}"/>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39F3CA24-5AD3-48B4-9EE0-543DC435C3E0}"/>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6193B834-5FE6-36F1-C08D-0A86FAADADB5}"/>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9ABA3803-0C0B-9794-BA04-BB56072869F6}"/>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7094C3AA-3857-A4CA-2582-04F29EBAF739}"/>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EC5CDCB7-1E7C-92AD-D70B-AA16AABB53D1}"/>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0E074BA0-379B-1B50-EDF6-9B07A6FC8097}"/>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a:extLst>
                <a:ext uri="{FF2B5EF4-FFF2-40B4-BE49-F238E27FC236}">
                  <a16:creationId xmlns:a16="http://schemas.microsoft.com/office/drawing/2014/main" id="{E2C6EEB2-CD1E-7033-E298-4C62EA3BF6B0}"/>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AD3F952-2832-21EF-6876-69DF312E72A6}"/>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44" name="TextBox 43">
              <a:extLst>
                <a:ext uri="{FF2B5EF4-FFF2-40B4-BE49-F238E27FC236}">
                  <a16:creationId xmlns:a16="http://schemas.microsoft.com/office/drawing/2014/main" id="{88DC4C22-165B-82FD-33E8-1A3E8FA7DBF9}"/>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45" name="TextBox 44">
              <a:extLst>
                <a:ext uri="{FF2B5EF4-FFF2-40B4-BE49-F238E27FC236}">
                  <a16:creationId xmlns:a16="http://schemas.microsoft.com/office/drawing/2014/main" id="{C635CB55-C41D-D873-03F2-71E4E77B1398}"/>
                </a:ext>
              </a:extLst>
            </p:cNvPr>
            <p:cNvSpPr txBox="1"/>
            <p:nvPr/>
          </p:nvSpPr>
          <p:spPr>
            <a:xfrm>
              <a:off x="8064843" y="3963454"/>
              <a:ext cx="2105283" cy="275345"/>
            </a:xfrm>
            <a:prstGeom prst="rect">
              <a:avLst/>
            </a:prstGeom>
            <a:noFill/>
          </p:spPr>
          <p:txBody>
            <a:bodyPr wrap="square" rtlCol="0">
              <a:spAutoFit/>
            </a:bodyPr>
            <a:lstStyle/>
            <a:p>
              <a:r>
                <a:rPr lang="el-GR" sz="1600" b="1" dirty="0"/>
                <a:t>ΙΙΙ. </a:t>
              </a:r>
              <a:r>
                <a:rPr lang="en-US" sz="1600" b="1" dirty="0"/>
                <a:t>Oculomotor n.</a:t>
              </a:r>
              <a:endParaRPr lang="el-GR" sz="1600" b="1" dirty="0"/>
            </a:p>
          </p:txBody>
        </p:sp>
        <p:sp>
          <p:nvSpPr>
            <p:cNvPr id="46" name="TextBox 45">
              <a:extLst>
                <a:ext uri="{FF2B5EF4-FFF2-40B4-BE49-F238E27FC236}">
                  <a16:creationId xmlns:a16="http://schemas.microsoft.com/office/drawing/2014/main" id="{A8C11C5A-E838-8DDE-973D-02FD35C58EB8}"/>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47" name="TextBox 46">
              <a:extLst>
                <a:ext uri="{FF2B5EF4-FFF2-40B4-BE49-F238E27FC236}">
                  <a16:creationId xmlns:a16="http://schemas.microsoft.com/office/drawing/2014/main" id="{C163B0A1-F867-8BD7-39E2-F62F0C067E4E}"/>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48" name="TextBox 47">
              <a:extLst>
                <a:ext uri="{FF2B5EF4-FFF2-40B4-BE49-F238E27FC236}">
                  <a16:creationId xmlns:a16="http://schemas.microsoft.com/office/drawing/2014/main" id="{A0A034D7-0FDA-CCCA-60E7-359165551418}"/>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49" name="TextBox 48">
              <a:extLst>
                <a:ext uri="{FF2B5EF4-FFF2-40B4-BE49-F238E27FC236}">
                  <a16:creationId xmlns:a16="http://schemas.microsoft.com/office/drawing/2014/main" id="{C9CF6A06-AB5F-1DB4-E5A3-DF48B3123B86}"/>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50" name="TextBox 49">
              <a:extLst>
                <a:ext uri="{FF2B5EF4-FFF2-40B4-BE49-F238E27FC236}">
                  <a16:creationId xmlns:a16="http://schemas.microsoft.com/office/drawing/2014/main" id="{0132C49E-2EF5-E8B5-31CA-C082BC4C5BC0}"/>
                </a:ext>
              </a:extLst>
            </p:cNvPr>
            <p:cNvSpPr txBox="1"/>
            <p:nvPr/>
          </p:nvSpPr>
          <p:spPr>
            <a:xfrm>
              <a:off x="1279446" y="4841994"/>
              <a:ext cx="2337441" cy="275345"/>
            </a:xfrm>
            <a:prstGeom prst="rect">
              <a:avLst/>
            </a:prstGeom>
            <a:noFill/>
          </p:spPr>
          <p:txBody>
            <a:bodyPr wrap="square" rtlCol="0">
              <a:spAutoFit/>
            </a:bodyPr>
            <a:lstStyle/>
            <a:p>
              <a:r>
                <a:rPr lang="en-US" sz="1600" dirty="0"/>
                <a:t>VIII. Vestibulocochlear n.</a:t>
              </a:r>
              <a:endParaRPr lang="el-GR" sz="1600" dirty="0"/>
            </a:p>
          </p:txBody>
        </p:sp>
        <p:sp>
          <p:nvSpPr>
            <p:cNvPr id="51" name="TextBox 50">
              <a:extLst>
                <a:ext uri="{FF2B5EF4-FFF2-40B4-BE49-F238E27FC236}">
                  <a16:creationId xmlns:a16="http://schemas.microsoft.com/office/drawing/2014/main" id="{26EA2FAC-58E6-6409-1435-C368C86504C6}"/>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52" name="TextBox 51">
              <a:extLst>
                <a:ext uri="{FF2B5EF4-FFF2-40B4-BE49-F238E27FC236}">
                  <a16:creationId xmlns:a16="http://schemas.microsoft.com/office/drawing/2014/main" id="{29D0300E-6E13-4EC9-82FF-86FE3D441711}"/>
                </a:ext>
              </a:extLst>
            </p:cNvPr>
            <p:cNvSpPr txBox="1"/>
            <p:nvPr/>
          </p:nvSpPr>
          <p:spPr>
            <a:xfrm>
              <a:off x="1274412" y="5095909"/>
              <a:ext cx="2169459"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53" name="TextBox 52">
              <a:extLst>
                <a:ext uri="{FF2B5EF4-FFF2-40B4-BE49-F238E27FC236}">
                  <a16:creationId xmlns:a16="http://schemas.microsoft.com/office/drawing/2014/main" id="{D7EAC204-D680-51A5-A8FE-F0AF64DF084C}"/>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54" name="TextBox 53">
              <a:extLst>
                <a:ext uri="{FF2B5EF4-FFF2-40B4-BE49-F238E27FC236}">
                  <a16:creationId xmlns:a16="http://schemas.microsoft.com/office/drawing/2014/main" id="{C8660B24-DB38-F9BC-1F45-78D5A606D0CD}"/>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2040292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C2ADAFAE-CFFE-F19A-BE01-D48257421E2D}"/>
              </a:ext>
            </a:extLst>
          </p:cNvPr>
          <p:cNvSpPr/>
          <p:nvPr/>
        </p:nvSpPr>
        <p:spPr>
          <a:xfrm>
            <a:off x="832338" y="68630"/>
            <a:ext cx="4694883" cy="533083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dirty="0">
                <a:ln/>
                <a:solidFill>
                  <a:schemeClr val="accent3"/>
                </a:solidFill>
              </a:rPr>
              <a:t>Function</a:t>
            </a:r>
            <a:endParaRPr lang="el-GR" sz="2800" b="1" dirty="0">
              <a:ln/>
              <a:solidFill>
                <a:schemeClr val="accent3"/>
              </a:solidFill>
            </a:endParaRPr>
          </a:p>
          <a:p>
            <a:pPr algn="ctr"/>
            <a:endParaRPr lang="el-GR" sz="1400" b="1" dirty="0">
              <a:ln/>
              <a:solidFill>
                <a:schemeClr val="accent3"/>
              </a:solidFill>
            </a:endParaRPr>
          </a:p>
          <a:p>
            <a:pPr marL="457200" indent="-457200">
              <a:buFont typeface="+mj-lt"/>
              <a:buAutoNum type="arabicPeriod"/>
            </a:pPr>
            <a:r>
              <a:rPr lang="en" sz="2400" dirty="0"/>
              <a:t>Innervation of superior, medial, inferior rectus and inferior oblique muscles (4 of 6 extraocular muscles) and levator palpebrae superioris.</a:t>
            </a:r>
          </a:p>
          <a:p>
            <a:pPr marL="457200" indent="-457200">
              <a:buFont typeface="+mj-lt"/>
              <a:buAutoNum type="arabicPeriod"/>
            </a:pPr>
            <a:r>
              <a:rPr lang="en" sz="2400" dirty="0"/>
              <a:t>Proprioception for those muscles.</a:t>
            </a:r>
          </a:p>
          <a:p>
            <a:pPr marL="457200" indent="-457200">
              <a:buFont typeface="+mj-lt"/>
              <a:buAutoNum type="arabicPeriod"/>
            </a:pPr>
            <a:r>
              <a:rPr lang="en" sz="2400" dirty="0"/>
              <a:t>Parasympathetic innervation (via the ciliary ganglion) of the smooth muscle of the pupil sphincter and the ciliary muscle.</a:t>
            </a:r>
          </a:p>
        </p:txBody>
      </p:sp>
      <p:sp>
        <p:nvSpPr>
          <p:cNvPr id="2" name="Ορθογώνιο 1">
            <a:extLst>
              <a:ext uri="{FF2B5EF4-FFF2-40B4-BE49-F238E27FC236}">
                <a16:creationId xmlns:a16="http://schemas.microsoft.com/office/drawing/2014/main" id="{AFDC9178-D3E7-BF85-A824-788B41E339C2}"/>
              </a:ext>
            </a:extLst>
          </p:cNvPr>
          <p:cNvSpPr/>
          <p:nvPr/>
        </p:nvSpPr>
        <p:spPr>
          <a:xfrm>
            <a:off x="832338" y="5158154"/>
            <a:ext cx="5064369" cy="163121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cap="none" spc="0" dirty="0">
                <a:ln/>
                <a:solidFill>
                  <a:schemeClr val="accent3"/>
                </a:solidFill>
                <a:effectLst/>
              </a:rPr>
              <a:t>Nuclei</a:t>
            </a:r>
            <a:endParaRPr lang="el-GR" sz="2800" b="1" cap="none" spc="0" dirty="0">
              <a:ln/>
              <a:solidFill>
                <a:schemeClr val="accent3"/>
              </a:solidFill>
              <a:effectLst/>
            </a:endParaRPr>
          </a:p>
          <a:p>
            <a:endParaRPr lang="el-GR" sz="1200" b="1" cap="none" spc="0" dirty="0">
              <a:ln/>
              <a:solidFill>
                <a:schemeClr val="accent3"/>
              </a:solidFill>
              <a:effectLst/>
            </a:endParaRPr>
          </a:p>
          <a:p>
            <a:pPr marL="342900" indent="-342900">
              <a:buFont typeface="Wingdings" pitchFamily="2" charset="2"/>
              <a:buChar char="q"/>
            </a:pPr>
            <a:r>
              <a:rPr lang="en" sz="2000" dirty="0"/>
              <a:t>somatic motor nucleus of CN III</a:t>
            </a:r>
          </a:p>
          <a:p>
            <a:pPr marL="342900" indent="-342900">
              <a:buFont typeface="Wingdings" pitchFamily="2" charset="2"/>
              <a:buChar char="q"/>
            </a:pPr>
            <a:r>
              <a:rPr lang="en" sz="2000" dirty="0"/>
              <a:t>parasympathetic Edinger–Westphal nucleus</a:t>
            </a:r>
          </a:p>
        </p:txBody>
      </p:sp>
      <p:pic>
        <p:nvPicPr>
          <p:cNvPr id="1026" name="Picture 2" descr="The illustration of the extraocular muscles in left eye. | Download  Scientific Diagram">
            <a:extLst>
              <a:ext uri="{FF2B5EF4-FFF2-40B4-BE49-F238E27FC236}">
                <a16:creationId xmlns:a16="http://schemas.microsoft.com/office/drawing/2014/main" id="{C3B91EED-A73C-86A8-6ADA-8752F5EFC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96308"/>
            <a:ext cx="5717406" cy="571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481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73579" y="1143001"/>
            <a:ext cx="9968592" cy="5021036"/>
          </a:xfrm>
          <a:prstGeom prst="roundRect">
            <a:avLst/>
          </a:prstGeom>
          <a:solidFill>
            <a:srgbClr val="92D05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542C7D94-AC66-F43F-E69D-632346F716EF}"/>
              </a:ext>
            </a:extLst>
          </p:cNvPr>
          <p:cNvSpPr/>
          <p:nvPr/>
        </p:nvSpPr>
        <p:spPr>
          <a:xfrm>
            <a:off x="4337737" y="489022"/>
            <a:ext cx="2847061"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Eye Movements</a:t>
            </a:r>
            <a:endParaRPr lang="el-GR" sz="3200" dirty="0">
              <a:ln w="0"/>
              <a:solidFill>
                <a:schemeClr val="accent1"/>
              </a:solidFill>
              <a:effectLst>
                <a:outerShdw blurRad="38100" dist="25400" dir="5400000" algn="ctr" rotWithShape="0">
                  <a:srgbClr val="6E747A">
                    <a:alpha val="43000"/>
                  </a:srgbClr>
                </a:outerShdw>
              </a:effectLst>
            </a:endParaRPr>
          </a:p>
        </p:txBody>
      </p:sp>
      <p:sp>
        <p:nvSpPr>
          <p:cNvPr id="6" name="TextBox 5">
            <a:extLst>
              <a:ext uri="{FF2B5EF4-FFF2-40B4-BE49-F238E27FC236}">
                <a16:creationId xmlns:a16="http://schemas.microsoft.com/office/drawing/2014/main" id="{CCE8F0DD-714C-E984-DB87-8FC692FB8D5C}"/>
              </a:ext>
            </a:extLst>
          </p:cNvPr>
          <p:cNvSpPr txBox="1"/>
          <p:nvPr/>
        </p:nvSpPr>
        <p:spPr>
          <a:xfrm>
            <a:off x="7102147" y="1663699"/>
            <a:ext cx="4030305" cy="3359061"/>
          </a:xfrm>
          <a:prstGeom prst="rect">
            <a:avLst/>
          </a:prstGeom>
          <a:noFill/>
        </p:spPr>
        <p:txBody>
          <a:bodyPr wrap="square" rtlCol="0">
            <a:spAutoFit/>
          </a:bodyPr>
          <a:lstStyle/>
          <a:p>
            <a:pPr>
              <a:lnSpc>
                <a:spcPct val="150000"/>
              </a:lnSpc>
            </a:pPr>
            <a:r>
              <a:rPr lang="en" sz="2400" b="1" dirty="0"/>
              <a:t>Lateral rectus (VI) </a:t>
            </a:r>
          </a:p>
          <a:p>
            <a:pPr>
              <a:lnSpc>
                <a:spcPct val="150000"/>
              </a:lnSpc>
            </a:pPr>
            <a:r>
              <a:rPr lang="en" sz="2400" b="1" dirty="0"/>
              <a:t> Medial rectus (III) </a:t>
            </a:r>
          </a:p>
          <a:p>
            <a:pPr>
              <a:lnSpc>
                <a:spcPct val="150000"/>
              </a:lnSpc>
            </a:pPr>
            <a:r>
              <a:rPr lang="en" sz="2400" b="1" dirty="0"/>
              <a:t> Superior rectus (III) </a:t>
            </a:r>
          </a:p>
          <a:p>
            <a:pPr>
              <a:lnSpc>
                <a:spcPct val="150000"/>
              </a:lnSpc>
            </a:pPr>
            <a:r>
              <a:rPr lang="en" sz="2400" b="1" dirty="0"/>
              <a:t> Inferior rectus (III) </a:t>
            </a:r>
          </a:p>
          <a:p>
            <a:pPr>
              <a:lnSpc>
                <a:spcPct val="150000"/>
              </a:lnSpc>
            </a:pPr>
            <a:r>
              <a:rPr lang="en" sz="2400" b="1" dirty="0"/>
              <a:t> Inferior oblique (III) </a:t>
            </a:r>
          </a:p>
          <a:p>
            <a:pPr>
              <a:lnSpc>
                <a:spcPct val="150000"/>
              </a:lnSpc>
            </a:pPr>
            <a:r>
              <a:rPr lang="en" sz="2400" b="1" dirty="0"/>
              <a:t> Superior oblique (IV)</a:t>
            </a:r>
            <a:endParaRPr lang="el-GR" sz="2400" b="1" dirty="0"/>
          </a:p>
        </p:txBody>
      </p:sp>
      <p:pic>
        <p:nvPicPr>
          <p:cNvPr id="2050" name="Picture 2" descr="Types of ocular movements - Optography">
            <a:extLst>
              <a:ext uri="{FF2B5EF4-FFF2-40B4-BE49-F238E27FC236}">
                <a16:creationId xmlns:a16="http://schemas.microsoft.com/office/drawing/2014/main" id="{6296DB19-3370-75F6-3ECD-0C01766A0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847" y="1663699"/>
            <a:ext cx="6083300"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19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18B7F64D-D3AB-1F40-990B-8D0787D7EA88}"/>
              </a:ext>
            </a:extLst>
          </p:cNvPr>
          <p:cNvSpPr/>
          <p:nvPr/>
        </p:nvSpPr>
        <p:spPr>
          <a:xfrm>
            <a:off x="4427628" y="597691"/>
            <a:ext cx="3336747"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3"/>
                </a:solidFill>
              </a:rPr>
              <a:t>Emergence</a:t>
            </a:r>
            <a:r>
              <a:rPr lang="el-GR" sz="2800" b="1" dirty="0">
                <a:ln/>
                <a:solidFill>
                  <a:schemeClr val="accent3"/>
                </a:solidFill>
              </a:rPr>
              <a:t>: </a:t>
            </a:r>
            <a:r>
              <a:rPr lang="en-US" sz="2800" dirty="0">
                <a:ln w="0"/>
                <a:effectLst>
                  <a:outerShdw blurRad="38100" dist="19050" dir="2700000" algn="tl" rotWithShape="0">
                    <a:schemeClr val="dk1">
                      <a:alpha val="40000"/>
                    </a:schemeClr>
                  </a:outerShdw>
                </a:effectLst>
              </a:rPr>
              <a:t>Midbrain</a:t>
            </a:r>
            <a:endParaRPr lang="el-GR" sz="2800" b="1" cap="none" spc="0" dirty="0">
              <a:ln/>
              <a:solidFill>
                <a:schemeClr val="accent3"/>
              </a:solidFill>
              <a:effectLst/>
            </a:endParaRPr>
          </a:p>
        </p:txBody>
      </p:sp>
      <p:sp>
        <p:nvSpPr>
          <p:cNvPr id="5" name="Ορθογώνιο 4">
            <a:extLst>
              <a:ext uri="{FF2B5EF4-FFF2-40B4-BE49-F238E27FC236}">
                <a16:creationId xmlns:a16="http://schemas.microsoft.com/office/drawing/2014/main" id="{951853AD-0199-45E7-78A9-901C56342047}"/>
              </a:ext>
            </a:extLst>
          </p:cNvPr>
          <p:cNvSpPr/>
          <p:nvPr/>
        </p:nvSpPr>
        <p:spPr>
          <a:xfrm>
            <a:off x="1681843" y="1530557"/>
            <a:ext cx="8139793" cy="224676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chemeClr val="accent3"/>
                </a:solidFill>
                <a:effectLst/>
              </a:rPr>
              <a:t>Course:</a:t>
            </a:r>
            <a:endParaRPr lang="el-GR" sz="2800" b="1" cap="none" spc="0" dirty="0">
              <a:ln/>
              <a:solidFill>
                <a:schemeClr val="accent3"/>
              </a:solidFill>
              <a:effectLst/>
            </a:endParaRPr>
          </a:p>
          <a:p>
            <a:pPr algn="ctr"/>
            <a:r>
              <a:rPr lang="en" sz="2800" dirty="0"/>
              <a:t>midbrain → penetrates the dura mater, passing above the diaphragma sellae → roof of cavernous sinus → superior orbital fissure → divides into superior and inferior branches.</a:t>
            </a:r>
          </a:p>
        </p:txBody>
      </p:sp>
      <p:cxnSp>
        <p:nvCxnSpPr>
          <p:cNvPr id="7" name="Ευθύγραμμο βέλος σύνδεσης 6">
            <a:extLst>
              <a:ext uri="{FF2B5EF4-FFF2-40B4-BE49-F238E27FC236}">
                <a16:creationId xmlns:a16="http://schemas.microsoft.com/office/drawing/2014/main" id="{AA60C8ED-6F73-4676-9691-60A089D6679C}"/>
              </a:ext>
            </a:extLst>
          </p:cNvPr>
          <p:cNvCxnSpPr>
            <a:cxnSpLocks/>
          </p:cNvCxnSpPr>
          <p:nvPr/>
        </p:nvCxnSpPr>
        <p:spPr>
          <a:xfrm flipH="1">
            <a:off x="2802351" y="4016029"/>
            <a:ext cx="2949388" cy="376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a:extLst>
              <a:ext uri="{FF2B5EF4-FFF2-40B4-BE49-F238E27FC236}">
                <a16:creationId xmlns:a16="http://schemas.microsoft.com/office/drawing/2014/main" id="{53D3E582-6DC0-143E-F46E-94A2809FF6A3}"/>
              </a:ext>
            </a:extLst>
          </p:cNvPr>
          <p:cNvCxnSpPr>
            <a:cxnSpLocks/>
          </p:cNvCxnSpPr>
          <p:nvPr/>
        </p:nvCxnSpPr>
        <p:spPr>
          <a:xfrm>
            <a:off x="5751739" y="4016029"/>
            <a:ext cx="2805953" cy="376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C75E14E-F526-E272-0ADD-21E099DFD768}"/>
              </a:ext>
            </a:extLst>
          </p:cNvPr>
          <p:cNvSpPr txBox="1"/>
          <p:nvPr/>
        </p:nvSpPr>
        <p:spPr>
          <a:xfrm>
            <a:off x="557172" y="4540780"/>
            <a:ext cx="4490358" cy="1200329"/>
          </a:xfrm>
          <a:prstGeom prst="rect">
            <a:avLst/>
          </a:prstGeom>
          <a:noFill/>
        </p:spPr>
        <p:txBody>
          <a:bodyPr wrap="square" rtlCol="0">
            <a:spAutoFit/>
          </a:bodyPr>
          <a:lstStyle/>
          <a:p>
            <a:pPr algn="ctr"/>
            <a:r>
              <a:rPr lang="en" sz="2400" b="1" dirty="0"/>
              <a:t>Superior branch: </a:t>
            </a:r>
          </a:p>
          <a:p>
            <a:pPr algn="ctr"/>
            <a:r>
              <a:rPr lang="en" sz="2400" dirty="0"/>
              <a:t>innervates superior rectus and levator palpebrae superioris</a:t>
            </a:r>
            <a:endParaRPr lang="el-GR" sz="2400" dirty="0"/>
          </a:p>
        </p:txBody>
      </p:sp>
      <p:sp>
        <p:nvSpPr>
          <p:cNvPr id="15" name="TextBox 14">
            <a:extLst>
              <a:ext uri="{FF2B5EF4-FFF2-40B4-BE49-F238E27FC236}">
                <a16:creationId xmlns:a16="http://schemas.microsoft.com/office/drawing/2014/main" id="{7F9F1C9A-8841-BC84-7DD8-0CF09E1CA4D9}"/>
              </a:ext>
            </a:extLst>
          </p:cNvPr>
          <p:cNvSpPr txBox="1"/>
          <p:nvPr/>
        </p:nvSpPr>
        <p:spPr>
          <a:xfrm>
            <a:off x="6605066" y="4660147"/>
            <a:ext cx="4935071" cy="1015663"/>
          </a:xfrm>
          <a:prstGeom prst="rect">
            <a:avLst/>
          </a:prstGeom>
          <a:noFill/>
        </p:spPr>
        <p:txBody>
          <a:bodyPr wrap="square" rtlCol="0">
            <a:spAutoFit/>
          </a:bodyPr>
          <a:lstStyle/>
          <a:p>
            <a:pPr algn="ctr"/>
            <a:r>
              <a:rPr lang="en" sz="2000" b="1" dirty="0"/>
              <a:t>Inferior branch: </a:t>
            </a:r>
          </a:p>
          <a:p>
            <a:pPr algn="ctr"/>
            <a:r>
              <a:rPr lang="en" sz="2000" dirty="0"/>
              <a:t>innervates inferior rectus, medial rectus and inferior oblique</a:t>
            </a:r>
            <a:endParaRPr lang="el-GR" sz="2000" dirty="0"/>
          </a:p>
        </p:txBody>
      </p:sp>
      <p:cxnSp>
        <p:nvCxnSpPr>
          <p:cNvPr id="17" name="Ευθύγραμμο βέλος σύνδεσης 16">
            <a:extLst>
              <a:ext uri="{FF2B5EF4-FFF2-40B4-BE49-F238E27FC236}">
                <a16:creationId xmlns:a16="http://schemas.microsoft.com/office/drawing/2014/main" id="{6290A3C1-1C09-FF63-7B45-99769F3CD866}"/>
              </a:ext>
            </a:extLst>
          </p:cNvPr>
          <p:cNvCxnSpPr/>
          <p:nvPr/>
        </p:nvCxnSpPr>
        <p:spPr>
          <a:xfrm>
            <a:off x="9072601" y="5451366"/>
            <a:ext cx="0" cy="533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190BC5A-71AB-FECE-4C1C-4A70074518AB}"/>
              </a:ext>
            </a:extLst>
          </p:cNvPr>
          <p:cNvSpPr txBox="1"/>
          <p:nvPr/>
        </p:nvSpPr>
        <p:spPr>
          <a:xfrm>
            <a:off x="5904140" y="6075643"/>
            <a:ext cx="6094640" cy="646331"/>
          </a:xfrm>
          <a:prstGeom prst="rect">
            <a:avLst/>
          </a:prstGeom>
          <a:noFill/>
        </p:spPr>
        <p:txBody>
          <a:bodyPr wrap="square" rtlCol="0">
            <a:spAutoFit/>
          </a:bodyPr>
          <a:lstStyle/>
          <a:p>
            <a:pPr algn="ctr"/>
            <a:r>
              <a:rPr lang="en" b="1" dirty="0"/>
              <a:t>Preganglionic sympathetic fibers to the ciliary (ocular) ganglion</a:t>
            </a:r>
            <a:endParaRPr lang="el-GR" b="1" dirty="0"/>
          </a:p>
        </p:txBody>
      </p:sp>
    </p:spTree>
    <p:extLst>
      <p:ext uri="{BB962C8B-B14F-4D97-AF65-F5344CB8AC3E}">
        <p14:creationId xmlns:p14="http://schemas.microsoft.com/office/powerpoint/2010/main" val="3788428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BA29B25-9216-23BC-6A6F-AD87A2A5A2A8}"/>
              </a:ext>
            </a:extLst>
          </p:cNvPr>
          <p:cNvPicPr>
            <a:picLocks noChangeAspect="1"/>
          </p:cNvPicPr>
          <p:nvPr/>
        </p:nvPicPr>
        <p:blipFill>
          <a:blip r:embed="rId2"/>
          <a:stretch>
            <a:fillRect/>
          </a:stretch>
        </p:blipFill>
        <p:spPr>
          <a:xfrm>
            <a:off x="2648933" y="160649"/>
            <a:ext cx="6627042" cy="6627042"/>
          </a:xfrm>
          <a:prstGeom prst="rect">
            <a:avLst/>
          </a:prstGeom>
        </p:spPr>
      </p:pic>
    </p:spTree>
    <p:extLst>
      <p:ext uri="{BB962C8B-B14F-4D97-AF65-F5344CB8AC3E}">
        <p14:creationId xmlns:p14="http://schemas.microsoft.com/office/powerpoint/2010/main" val="297009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01F34DEB-3412-7CFC-5CA2-51A7DC98DA2B}"/>
              </a:ext>
            </a:extLst>
          </p:cNvPr>
          <p:cNvGraphicFramePr>
            <a:graphicFrameLocks noGrp="1"/>
          </p:cNvGraphicFramePr>
          <p:nvPr>
            <p:extLst>
              <p:ext uri="{D42A27DB-BD31-4B8C-83A1-F6EECF244321}">
                <p14:modId xmlns:p14="http://schemas.microsoft.com/office/powerpoint/2010/main" val="1771853952"/>
              </p:ext>
            </p:extLst>
          </p:nvPr>
        </p:nvGraphicFramePr>
        <p:xfrm>
          <a:off x="107245" y="55215"/>
          <a:ext cx="11977510" cy="6906656"/>
        </p:xfrm>
        <a:graphic>
          <a:graphicData uri="http://schemas.openxmlformats.org/drawingml/2006/table">
            <a:tbl>
              <a:tblPr/>
              <a:tblGrid>
                <a:gridCol w="1320799">
                  <a:extLst>
                    <a:ext uri="{9D8B030D-6E8A-4147-A177-3AD203B41FA5}">
                      <a16:colId xmlns:a16="http://schemas.microsoft.com/office/drawing/2014/main" val="329531748"/>
                    </a:ext>
                  </a:extLst>
                </a:gridCol>
                <a:gridCol w="10656711">
                  <a:extLst>
                    <a:ext uri="{9D8B030D-6E8A-4147-A177-3AD203B41FA5}">
                      <a16:colId xmlns:a16="http://schemas.microsoft.com/office/drawing/2014/main" val="1274358336"/>
                    </a:ext>
                  </a:extLst>
                </a:gridCol>
              </a:tblGrid>
              <a:tr h="347221">
                <a:tc gridSpan="2">
                  <a:txBody>
                    <a:bodyPr/>
                    <a:lstStyle/>
                    <a:p>
                      <a:pPr>
                        <a:buNone/>
                      </a:pPr>
                      <a:r>
                        <a:rPr lang="de-CH" sz="1800" b="1" u="sng" dirty="0">
                          <a:solidFill>
                            <a:schemeClr val="accent6">
                              <a:lumMod val="50000"/>
                            </a:schemeClr>
                          </a:solidFill>
                        </a:rPr>
                        <a:t>Key </a:t>
                      </a:r>
                      <a:r>
                        <a:rPr lang="de-CH" sz="1800" b="1" u="sng" dirty="0" err="1">
                          <a:solidFill>
                            <a:schemeClr val="accent6">
                              <a:lumMod val="50000"/>
                            </a:schemeClr>
                          </a:solidFill>
                        </a:rPr>
                        <a:t>facts</a:t>
                      </a:r>
                      <a:r>
                        <a:rPr lang="de-CH" sz="1800" b="1" u="sng" dirty="0">
                          <a:solidFill>
                            <a:schemeClr val="accent6">
                              <a:lumMod val="50000"/>
                            </a:schemeClr>
                          </a:solidFill>
                        </a:rPr>
                        <a:t> </a:t>
                      </a:r>
                      <a:r>
                        <a:rPr lang="de-CH" sz="1800" b="1" u="sng" dirty="0" err="1">
                          <a:solidFill>
                            <a:schemeClr val="accent6">
                              <a:lumMod val="50000"/>
                            </a:schemeClr>
                          </a:solidFill>
                        </a:rPr>
                        <a:t>about</a:t>
                      </a:r>
                      <a:r>
                        <a:rPr lang="de-CH" sz="1800" b="1" u="sng" dirty="0">
                          <a:solidFill>
                            <a:schemeClr val="accent6">
                              <a:lumMod val="50000"/>
                            </a:schemeClr>
                          </a:solidFill>
                        </a:rPr>
                        <a:t> </a:t>
                      </a:r>
                      <a:r>
                        <a:rPr lang="de-CH" sz="1800" b="1" u="sng" dirty="0" err="1">
                          <a:solidFill>
                            <a:schemeClr val="accent6">
                              <a:lumMod val="50000"/>
                            </a:schemeClr>
                          </a:solidFill>
                        </a:rPr>
                        <a:t>the</a:t>
                      </a:r>
                      <a:r>
                        <a:rPr lang="de-CH" sz="1800" b="1" u="sng" dirty="0">
                          <a:solidFill>
                            <a:schemeClr val="accent6">
                              <a:lumMod val="50000"/>
                            </a:schemeClr>
                          </a:solidFill>
                        </a:rPr>
                        <a:t> </a:t>
                      </a:r>
                      <a:r>
                        <a:rPr lang="de-CH" sz="1800" b="1" u="sng" dirty="0" err="1">
                          <a:solidFill>
                            <a:schemeClr val="accent6">
                              <a:lumMod val="50000"/>
                            </a:schemeClr>
                          </a:solidFill>
                        </a:rPr>
                        <a:t>lobes</a:t>
                      </a:r>
                      <a:r>
                        <a:rPr lang="de-CH" sz="1800" b="1" u="sng" dirty="0">
                          <a:solidFill>
                            <a:schemeClr val="accent6">
                              <a:lumMod val="50000"/>
                            </a:schemeClr>
                          </a:solidFill>
                        </a:rPr>
                        <a:t> </a:t>
                      </a:r>
                      <a:r>
                        <a:rPr lang="de-CH" sz="1800" b="1" u="sng" dirty="0" err="1">
                          <a:solidFill>
                            <a:schemeClr val="accent6">
                              <a:lumMod val="50000"/>
                            </a:schemeClr>
                          </a:solidFill>
                        </a:rPr>
                        <a:t>of</a:t>
                      </a:r>
                      <a:r>
                        <a:rPr lang="de-CH" sz="1800" b="1" u="sng" dirty="0">
                          <a:solidFill>
                            <a:schemeClr val="accent6">
                              <a:lumMod val="50000"/>
                            </a:schemeClr>
                          </a:solidFill>
                        </a:rPr>
                        <a:t> </a:t>
                      </a:r>
                      <a:r>
                        <a:rPr lang="de-CH" sz="1800" b="1" u="sng" dirty="0" err="1">
                          <a:solidFill>
                            <a:schemeClr val="accent6">
                              <a:lumMod val="50000"/>
                            </a:schemeClr>
                          </a:solidFill>
                        </a:rPr>
                        <a:t>the</a:t>
                      </a:r>
                      <a:r>
                        <a:rPr lang="de-CH" sz="1800" b="1" u="sng" dirty="0">
                          <a:solidFill>
                            <a:schemeClr val="accent6">
                              <a:lumMod val="50000"/>
                            </a:schemeClr>
                          </a:solidFill>
                        </a:rPr>
                        <a:t> </a:t>
                      </a:r>
                      <a:r>
                        <a:rPr lang="de-CH" sz="1800" b="1" u="sng" dirty="0" err="1">
                          <a:solidFill>
                            <a:schemeClr val="accent6">
                              <a:lumMod val="50000"/>
                            </a:schemeClr>
                          </a:solidFill>
                        </a:rPr>
                        <a:t>cerebrum</a:t>
                      </a:r>
                      <a:endParaRPr lang="de-CH" sz="1800" b="1" u="sng" dirty="0">
                        <a:solidFill>
                          <a:schemeClr val="accent6">
                            <a:lumMod val="50000"/>
                          </a:schemeClr>
                        </a:solidFill>
                      </a:endParaRPr>
                    </a:p>
                  </a:txBody>
                  <a:tcPr marL="22314" marR="22314" marT="11157" marB="11157" anchor="ctr">
                    <a:solidFill>
                      <a:srgbClr val="F7F7F7"/>
                    </a:solidFill>
                  </a:tcPr>
                </a:tc>
                <a:tc hMerge="1">
                  <a:txBody>
                    <a:bodyPr/>
                    <a:lstStyle/>
                    <a:p>
                      <a:endParaRPr lang="el-GR"/>
                    </a:p>
                  </a:txBody>
                  <a:tcPr/>
                </a:tc>
                <a:extLst>
                  <a:ext uri="{0D108BD9-81ED-4DB2-BD59-A6C34878D82A}">
                    <a16:rowId xmlns:a16="http://schemas.microsoft.com/office/drawing/2014/main" val="3938846632"/>
                  </a:ext>
                </a:extLst>
              </a:tr>
              <a:tr h="1124111">
                <a:tc>
                  <a:txBody>
                    <a:bodyPr/>
                    <a:lstStyle/>
                    <a:p>
                      <a:pPr fontAlgn="t">
                        <a:buNone/>
                      </a:pPr>
                      <a:r>
                        <a:rPr lang="de-CH" sz="1800" b="1" u="sng" dirty="0">
                          <a:solidFill>
                            <a:schemeClr val="accent6">
                              <a:lumMod val="50000"/>
                            </a:schemeClr>
                          </a:solidFill>
                          <a:effectLst/>
                          <a:latin typeface="PlutoSansMedium"/>
                        </a:rPr>
                        <a:t>Frontal lobe</a:t>
                      </a: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400" b="1" dirty="0">
                          <a:solidFill>
                            <a:schemeClr val="tx1"/>
                          </a:solidFill>
                          <a:effectLst/>
                        </a:rPr>
                        <a:t>Anterior </a:t>
                      </a:r>
                      <a:r>
                        <a:rPr lang="de-CH" sz="1400" b="1" dirty="0" err="1">
                          <a:solidFill>
                            <a:schemeClr val="tx1"/>
                          </a:solidFill>
                          <a:effectLst/>
                        </a:rPr>
                        <a:t>to</a:t>
                      </a:r>
                      <a:r>
                        <a:rPr lang="de-CH" sz="1400" b="1" dirty="0">
                          <a:solidFill>
                            <a:schemeClr val="tx1"/>
                          </a:solidFill>
                          <a:effectLst/>
                        </a:rPr>
                        <a:t> </a:t>
                      </a:r>
                      <a:r>
                        <a:rPr lang="de-CH" sz="1400" b="1" dirty="0" err="1">
                          <a:solidFill>
                            <a:schemeClr val="tx1"/>
                          </a:solidFill>
                          <a:effectLst/>
                        </a:rPr>
                        <a:t>central</a:t>
                      </a:r>
                      <a:r>
                        <a:rPr lang="de-CH" sz="1400" b="1" dirty="0">
                          <a:solidFill>
                            <a:schemeClr val="tx1"/>
                          </a:solidFill>
                          <a:effectLst/>
                        </a:rPr>
                        <a:t> </a:t>
                      </a:r>
                      <a:r>
                        <a:rPr lang="de-CH" sz="1400" b="1" dirty="0" err="1">
                          <a:solidFill>
                            <a:schemeClr val="tx1"/>
                          </a:solidFill>
                          <a:effectLst/>
                        </a:rPr>
                        <a:t>sulcus</a:t>
                      </a:r>
                      <a:r>
                        <a:rPr lang="de-CH" sz="1400" b="1" dirty="0">
                          <a:solidFill>
                            <a:schemeClr val="tx1"/>
                          </a:solidFill>
                          <a:effectLst/>
                        </a:rPr>
                        <a:t>, superior </a:t>
                      </a:r>
                      <a:r>
                        <a:rPr lang="de-CH" sz="1400" b="1" dirty="0" err="1">
                          <a:solidFill>
                            <a:schemeClr val="tx1"/>
                          </a:solidFill>
                          <a:effectLst/>
                        </a:rPr>
                        <a:t>to</a:t>
                      </a:r>
                      <a:r>
                        <a:rPr lang="de-CH" sz="1400" b="1" dirty="0">
                          <a:solidFill>
                            <a:schemeClr val="tx1"/>
                          </a:solidFill>
                          <a:effectLst/>
                        </a:rPr>
                        <a:t> lateral </a:t>
                      </a:r>
                      <a:r>
                        <a:rPr lang="de-CH" sz="1400" b="1" dirty="0" err="1">
                          <a:solidFill>
                            <a:schemeClr val="tx1"/>
                          </a:solidFill>
                          <a:effectLst/>
                        </a:rPr>
                        <a:t>sulcus</a:t>
                      </a:r>
                      <a:br>
                        <a:rPr lang="de-CH" sz="1400" b="1" dirty="0">
                          <a:solidFill>
                            <a:schemeClr val="tx1"/>
                          </a:solidFill>
                          <a:effectLst/>
                        </a:rPr>
                      </a:br>
                      <a:r>
                        <a:rPr lang="de-CH" sz="1400" b="1" dirty="0">
                          <a:solidFill>
                            <a:schemeClr val="tx1"/>
                          </a:solidFill>
                          <a:effectLst/>
                        </a:rPr>
                        <a:t>Major </a:t>
                      </a:r>
                      <a:r>
                        <a:rPr lang="de-CH" sz="1400" b="1" dirty="0" err="1">
                          <a:solidFill>
                            <a:schemeClr val="tx1"/>
                          </a:solidFill>
                          <a:effectLst/>
                        </a:rPr>
                        <a:t>gyri</a:t>
                      </a:r>
                      <a:r>
                        <a:rPr lang="de-CH" sz="1400" b="1" dirty="0">
                          <a:solidFill>
                            <a:schemeClr val="tx1"/>
                          </a:solidFill>
                          <a:effectLst/>
                        </a:rPr>
                        <a:t>: </a:t>
                      </a:r>
                      <a:r>
                        <a:rPr lang="de-CH" sz="1400" b="1" dirty="0" err="1">
                          <a:solidFill>
                            <a:schemeClr val="tx1"/>
                          </a:solidFill>
                          <a:effectLst/>
                        </a:rPr>
                        <a:t>Precentral</a:t>
                      </a:r>
                      <a:r>
                        <a:rPr lang="de-CH" sz="1400" b="1" dirty="0">
                          <a:solidFill>
                            <a:schemeClr val="tx1"/>
                          </a:solidFill>
                          <a:effectLst/>
                        </a:rPr>
                        <a:t> </a:t>
                      </a:r>
                      <a:r>
                        <a:rPr lang="de-CH" sz="1400" b="1" dirty="0" err="1">
                          <a:solidFill>
                            <a:schemeClr val="tx1"/>
                          </a:solidFill>
                          <a:effectLst/>
                        </a:rPr>
                        <a:t>gyrus</a:t>
                      </a:r>
                      <a:r>
                        <a:rPr lang="de-CH" sz="1400" b="1" dirty="0">
                          <a:solidFill>
                            <a:schemeClr val="tx1"/>
                          </a:solidFill>
                          <a:effectLst/>
                        </a:rPr>
                        <a:t>, superior, </a:t>
                      </a:r>
                      <a:r>
                        <a:rPr lang="de-CH" sz="1400" b="1" dirty="0" err="1">
                          <a:solidFill>
                            <a:schemeClr val="tx1"/>
                          </a:solidFill>
                          <a:effectLst/>
                        </a:rPr>
                        <a:t>middle</a:t>
                      </a:r>
                      <a:r>
                        <a:rPr lang="de-CH" sz="1400" b="1" dirty="0">
                          <a:solidFill>
                            <a:schemeClr val="tx1"/>
                          </a:solidFill>
                          <a:effectLst/>
                        </a:rPr>
                        <a:t>, inferior frontal </a:t>
                      </a:r>
                      <a:r>
                        <a:rPr lang="de-CH" sz="1400" b="1" dirty="0" err="1">
                          <a:solidFill>
                            <a:schemeClr val="tx1"/>
                          </a:solidFill>
                          <a:effectLst/>
                        </a:rPr>
                        <a:t>gyri</a:t>
                      </a:r>
                      <a:br>
                        <a:rPr lang="de-CH" sz="1400" b="1" dirty="0">
                          <a:solidFill>
                            <a:schemeClr val="accent6">
                              <a:lumMod val="50000"/>
                            </a:schemeClr>
                          </a:solidFill>
                          <a:effectLst/>
                        </a:rPr>
                      </a:br>
                      <a:br>
                        <a:rPr lang="de-CH" sz="1400" b="1" dirty="0">
                          <a:solidFill>
                            <a:schemeClr val="accent6">
                              <a:lumMod val="50000"/>
                            </a:schemeClr>
                          </a:solidFill>
                          <a:effectLst/>
                        </a:rPr>
                      </a:br>
                      <a:r>
                        <a:rPr lang="de-CH" sz="1600" b="1" dirty="0">
                          <a:solidFill>
                            <a:srgbClr val="0070C0"/>
                          </a:solidFill>
                          <a:effectLst/>
                        </a:rPr>
                        <a:t>Control </a:t>
                      </a:r>
                      <a:r>
                        <a:rPr lang="de-CH" sz="1600" b="1" dirty="0" err="1">
                          <a:solidFill>
                            <a:srgbClr val="0070C0"/>
                          </a:solidFill>
                          <a:effectLst/>
                        </a:rPr>
                        <a:t>of</a:t>
                      </a:r>
                      <a:r>
                        <a:rPr lang="de-CH" sz="1600" b="1" dirty="0">
                          <a:solidFill>
                            <a:srgbClr val="0070C0"/>
                          </a:solidFill>
                          <a:effectLst/>
                        </a:rPr>
                        <a:t> </a:t>
                      </a:r>
                      <a:r>
                        <a:rPr lang="de-CH" sz="1600" b="1" dirty="0" err="1">
                          <a:solidFill>
                            <a:srgbClr val="0070C0"/>
                          </a:solidFill>
                          <a:effectLst/>
                        </a:rPr>
                        <a:t>voluntary</a:t>
                      </a:r>
                      <a:r>
                        <a:rPr lang="de-CH" sz="1600" b="1" dirty="0">
                          <a:solidFill>
                            <a:srgbClr val="0070C0"/>
                          </a:solidFill>
                          <a:effectLst/>
                        </a:rPr>
                        <a:t> </a:t>
                      </a:r>
                      <a:r>
                        <a:rPr lang="de-CH" sz="1600" b="1" dirty="0" err="1">
                          <a:solidFill>
                            <a:srgbClr val="0070C0"/>
                          </a:solidFill>
                          <a:effectLst/>
                        </a:rPr>
                        <a:t>movement</a:t>
                      </a:r>
                      <a:r>
                        <a:rPr lang="de-CH" sz="1600" b="1" dirty="0">
                          <a:solidFill>
                            <a:srgbClr val="0070C0"/>
                          </a:solidFill>
                          <a:effectLst/>
                        </a:rPr>
                        <a:t>, </a:t>
                      </a:r>
                      <a:r>
                        <a:rPr lang="de-CH" sz="1600" b="1" dirty="0" err="1">
                          <a:solidFill>
                            <a:srgbClr val="0070C0"/>
                          </a:solidFill>
                          <a:effectLst/>
                        </a:rPr>
                        <a:t>involved</a:t>
                      </a:r>
                      <a:r>
                        <a:rPr lang="de-CH" sz="1600" b="1" dirty="0">
                          <a:solidFill>
                            <a:srgbClr val="0070C0"/>
                          </a:solidFill>
                          <a:effectLst/>
                        </a:rPr>
                        <a:t> in </a:t>
                      </a:r>
                      <a:r>
                        <a:rPr lang="de-CH" sz="1600" b="1" dirty="0" err="1">
                          <a:solidFill>
                            <a:srgbClr val="0070C0"/>
                          </a:solidFill>
                          <a:effectLst/>
                        </a:rPr>
                        <a:t>attention</a:t>
                      </a:r>
                      <a:r>
                        <a:rPr lang="de-CH" sz="1600" b="1" dirty="0">
                          <a:solidFill>
                            <a:srgbClr val="0070C0"/>
                          </a:solidFill>
                          <a:effectLst/>
                        </a:rPr>
                        <a:t>, </a:t>
                      </a:r>
                      <a:r>
                        <a:rPr lang="de-CH" sz="1600" b="1" dirty="0" err="1">
                          <a:solidFill>
                            <a:srgbClr val="0070C0"/>
                          </a:solidFill>
                          <a:effectLst/>
                        </a:rPr>
                        <a:t>short</a:t>
                      </a:r>
                      <a:r>
                        <a:rPr lang="de-CH" sz="1600" b="1" dirty="0">
                          <a:solidFill>
                            <a:srgbClr val="0070C0"/>
                          </a:solidFill>
                          <a:effectLst/>
                        </a:rPr>
                        <a:t> </a:t>
                      </a:r>
                      <a:r>
                        <a:rPr lang="de-CH" sz="1600" b="1" dirty="0" err="1">
                          <a:solidFill>
                            <a:srgbClr val="0070C0"/>
                          </a:solidFill>
                          <a:effectLst/>
                        </a:rPr>
                        <a:t>term</a:t>
                      </a:r>
                      <a:r>
                        <a:rPr lang="de-CH" sz="1600" b="1" dirty="0">
                          <a:solidFill>
                            <a:srgbClr val="0070C0"/>
                          </a:solidFill>
                          <a:effectLst/>
                        </a:rPr>
                        <a:t> </a:t>
                      </a:r>
                      <a:r>
                        <a:rPr lang="de-CH" sz="1600" b="1" dirty="0" err="1">
                          <a:solidFill>
                            <a:srgbClr val="0070C0"/>
                          </a:solidFill>
                          <a:effectLst/>
                        </a:rPr>
                        <a:t>memory</a:t>
                      </a:r>
                      <a:r>
                        <a:rPr lang="de-CH" sz="1600" b="1" dirty="0">
                          <a:solidFill>
                            <a:srgbClr val="0070C0"/>
                          </a:solidFill>
                          <a:effectLst/>
                        </a:rPr>
                        <a:t> </a:t>
                      </a:r>
                      <a:r>
                        <a:rPr lang="de-CH" sz="1600" b="1" dirty="0" err="1">
                          <a:solidFill>
                            <a:srgbClr val="0070C0"/>
                          </a:solidFill>
                          <a:effectLst/>
                        </a:rPr>
                        <a:t>tasks</a:t>
                      </a:r>
                      <a:r>
                        <a:rPr lang="de-CH" sz="1600" b="1" dirty="0">
                          <a:solidFill>
                            <a:srgbClr val="0070C0"/>
                          </a:solidFill>
                          <a:effectLst/>
                        </a:rPr>
                        <a:t>, </a:t>
                      </a:r>
                      <a:r>
                        <a:rPr lang="de-CH" sz="1600" b="1" dirty="0" err="1">
                          <a:solidFill>
                            <a:srgbClr val="0070C0"/>
                          </a:solidFill>
                          <a:effectLst/>
                        </a:rPr>
                        <a:t>motivation</a:t>
                      </a:r>
                      <a:r>
                        <a:rPr lang="de-CH" sz="1600" b="1" dirty="0">
                          <a:solidFill>
                            <a:srgbClr val="0070C0"/>
                          </a:solidFill>
                          <a:effectLst/>
                        </a:rPr>
                        <a:t>, </a:t>
                      </a:r>
                      <a:r>
                        <a:rPr lang="de-CH" sz="1600" b="1" dirty="0" err="1">
                          <a:solidFill>
                            <a:srgbClr val="0070C0"/>
                          </a:solidFill>
                          <a:effectLst/>
                        </a:rPr>
                        <a:t>planning</a:t>
                      </a:r>
                      <a:r>
                        <a:rPr lang="de-CH" sz="1600" b="1" dirty="0">
                          <a:solidFill>
                            <a:srgbClr val="0070C0"/>
                          </a:solidFill>
                          <a:effectLst/>
                        </a:rPr>
                        <a:t>, </a:t>
                      </a:r>
                      <a:r>
                        <a:rPr lang="de-CH" sz="1600" b="1" dirty="0" err="1">
                          <a:solidFill>
                            <a:srgbClr val="0070C0"/>
                          </a:solidFill>
                          <a:effectLst/>
                        </a:rPr>
                        <a:t>speech</a:t>
                      </a:r>
                      <a:br>
                        <a:rPr lang="de-CH" sz="1400" b="1" dirty="0">
                          <a:solidFill>
                            <a:schemeClr val="accent6">
                              <a:lumMod val="50000"/>
                            </a:schemeClr>
                          </a:solidFill>
                          <a:effectLst/>
                        </a:rPr>
                      </a:br>
                      <a:endParaRPr lang="de-CH" sz="1400" b="1" dirty="0">
                        <a:solidFill>
                          <a:schemeClr val="accent6">
                            <a:lumMod val="50000"/>
                          </a:schemeClr>
                        </a:solidFill>
                        <a:effectLst/>
                      </a:endParaRP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686504214"/>
                  </a:ext>
                </a:extLst>
              </a:tr>
              <a:tr h="1197819">
                <a:tc>
                  <a:txBody>
                    <a:bodyPr/>
                    <a:lstStyle/>
                    <a:p>
                      <a:pPr fontAlgn="t">
                        <a:buNone/>
                      </a:pPr>
                      <a:r>
                        <a:rPr lang="de-CH" sz="1800" b="1" u="sng">
                          <a:solidFill>
                            <a:schemeClr val="accent6">
                              <a:lumMod val="50000"/>
                            </a:schemeClr>
                          </a:solidFill>
                          <a:effectLst/>
                          <a:latin typeface="PlutoSansMedium"/>
                        </a:rPr>
                        <a:t>Parietal lobe</a:t>
                      </a: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400" b="1" dirty="0" err="1">
                          <a:solidFill>
                            <a:srgbClr val="495354"/>
                          </a:solidFill>
                          <a:effectLst/>
                        </a:rPr>
                        <a:t>Posterior</a:t>
                      </a:r>
                      <a:r>
                        <a:rPr lang="de-CH" sz="1400" b="1" dirty="0">
                          <a:solidFill>
                            <a:srgbClr val="495354"/>
                          </a:solidFill>
                          <a:effectLst/>
                        </a:rPr>
                        <a:t> </a:t>
                      </a:r>
                      <a:r>
                        <a:rPr lang="de-CH" sz="1400" b="1" dirty="0" err="1">
                          <a:solidFill>
                            <a:srgbClr val="495354"/>
                          </a:solidFill>
                          <a:effectLst/>
                        </a:rPr>
                        <a:t>to</a:t>
                      </a:r>
                      <a:r>
                        <a:rPr lang="de-CH" sz="1400" b="1" dirty="0">
                          <a:solidFill>
                            <a:srgbClr val="495354"/>
                          </a:solidFill>
                          <a:effectLst/>
                        </a:rPr>
                        <a:t> </a:t>
                      </a:r>
                      <a:r>
                        <a:rPr lang="de-CH" sz="1400" b="1" dirty="0" err="1">
                          <a:solidFill>
                            <a:srgbClr val="495354"/>
                          </a:solidFill>
                          <a:effectLst/>
                        </a:rPr>
                        <a:t>the</a:t>
                      </a:r>
                      <a:r>
                        <a:rPr lang="de-CH" sz="1400" b="1" dirty="0">
                          <a:solidFill>
                            <a:srgbClr val="495354"/>
                          </a:solidFill>
                          <a:effectLst/>
                        </a:rPr>
                        <a:t> </a:t>
                      </a:r>
                      <a:r>
                        <a:rPr lang="de-CH" sz="1400" b="1" dirty="0" err="1">
                          <a:solidFill>
                            <a:srgbClr val="495354"/>
                          </a:solidFill>
                          <a:effectLst/>
                        </a:rPr>
                        <a:t>central</a:t>
                      </a:r>
                      <a:r>
                        <a:rPr lang="de-CH" sz="1400" b="1" dirty="0">
                          <a:solidFill>
                            <a:srgbClr val="495354"/>
                          </a:solidFill>
                          <a:effectLst/>
                        </a:rPr>
                        <a:t> </a:t>
                      </a:r>
                      <a:r>
                        <a:rPr lang="de-CH" sz="1400" b="1" dirty="0" err="1">
                          <a:solidFill>
                            <a:srgbClr val="495354"/>
                          </a:solidFill>
                          <a:effectLst/>
                        </a:rPr>
                        <a:t>sulcus</a:t>
                      </a:r>
                      <a:br>
                        <a:rPr lang="de-CH" sz="1400" b="1" dirty="0">
                          <a:solidFill>
                            <a:srgbClr val="495354"/>
                          </a:solidFill>
                          <a:effectLst/>
                        </a:rPr>
                      </a:br>
                      <a:r>
                        <a:rPr lang="de-CH" sz="1400" b="1" dirty="0">
                          <a:solidFill>
                            <a:srgbClr val="495354"/>
                          </a:solidFill>
                          <a:effectLst/>
                        </a:rPr>
                        <a:t>Major </a:t>
                      </a:r>
                      <a:r>
                        <a:rPr lang="de-CH" sz="1400" b="1" dirty="0" err="1">
                          <a:solidFill>
                            <a:srgbClr val="495354"/>
                          </a:solidFill>
                          <a:effectLst/>
                        </a:rPr>
                        <a:t>gyri</a:t>
                      </a:r>
                      <a:r>
                        <a:rPr lang="de-CH" sz="1400" b="1" dirty="0">
                          <a:solidFill>
                            <a:srgbClr val="495354"/>
                          </a:solidFill>
                          <a:effectLst/>
                        </a:rPr>
                        <a:t>/</a:t>
                      </a:r>
                      <a:r>
                        <a:rPr lang="de-CH" sz="1400" b="1" dirty="0" err="1">
                          <a:solidFill>
                            <a:srgbClr val="495354"/>
                          </a:solidFill>
                          <a:effectLst/>
                        </a:rPr>
                        <a:t>areas</a:t>
                      </a:r>
                      <a:r>
                        <a:rPr lang="de-CH" sz="1400" b="1" dirty="0">
                          <a:solidFill>
                            <a:srgbClr val="495354"/>
                          </a:solidFill>
                          <a:effectLst/>
                        </a:rPr>
                        <a:t>: </a:t>
                      </a:r>
                      <a:r>
                        <a:rPr lang="de-CH" sz="1400" b="1" dirty="0" err="1">
                          <a:solidFill>
                            <a:srgbClr val="495354"/>
                          </a:solidFill>
                          <a:effectLst/>
                        </a:rPr>
                        <a:t>postcentral</a:t>
                      </a:r>
                      <a:r>
                        <a:rPr lang="de-CH" sz="1400" b="1" dirty="0">
                          <a:solidFill>
                            <a:srgbClr val="495354"/>
                          </a:solidFill>
                          <a:effectLst/>
                        </a:rPr>
                        <a:t> </a:t>
                      </a:r>
                      <a:r>
                        <a:rPr lang="de-CH" sz="1400" b="1" dirty="0" err="1">
                          <a:solidFill>
                            <a:srgbClr val="495354"/>
                          </a:solidFill>
                          <a:effectLst/>
                        </a:rPr>
                        <a:t>gyrus</a:t>
                      </a:r>
                      <a:r>
                        <a:rPr lang="de-CH" sz="1400" b="1" dirty="0">
                          <a:solidFill>
                            <a:srgbClr val="495354"/>
                          </a:solidFill>
                          <a:effectLst/>
                        </a:rPr>
                        <a:t>, superior parietal </a:t>
                      </a:r>
                      <a:r>
                        <a:rPr lang="de-CH" sz="1400" b="1" dirty="0" err="1">
                          <a:solidFill>
                            <a:srgbClr val="495354"/>
                          </a:solidFill>
                          <a:effectLst/>
                        </a:rPr>
                        <a:t>lobule</a:t>
                      </a:r>
                      <a:r>
                        <a:rPr lang="de-CH" sz="1400" b="1" dirty="0">
                          <a:solidFill>
                            <a:srgbClr val="495354"/>
                          </a:solidFill>
                          <a:effectLst/>
                        </a:rPr>
                        <a:t>, inferior parietal </a:t>
                      </a:r>
                      <a:r>
                        <a:rPr lang="de-CH" sz="1400" b="1" dirty="0" err="1">
                          <a:solidFill>
                            <a:srgbClr val="495354"/>
                          </a:solidFill>
                          <a:effectLst/>
                        </a:rPr>
                        <a:t>lobule</a:t>
                      </a:r>
                      <a:r>
                        <a:rPr lang="de-CH" sz="1400" b="1" dirty="0">
                          <a:solidFill>
                            <a:srgbClr val="495354"/>
                          </a:solidFill>
                          <a:effectLst/>
                        </a:rPr>
                        <a:t> (angular </a:t>
                      </a:r>
                      <a:r>
                        <a:rPr lang="de-CH" sz="1400" b="1" dirty="0" err="1">
                          <a:solidFill>
                            <a:srgbClr val="495354"/>
                          </a:solidFill>
                          <a:effectLst/>
                        </a:rPr>
                        <a:t>gyrus</a:t>
                      </a:r>
                      <a:r>
                        <a:rPr lang="de-CH" sz="1400" b="1" dirty="0">
                          <a:solidFill>
                            <a:srgbClr val="495354"/>
                          </a:solidFill>
                          <a:effectLst/>
                        </a:rPr>
                        <a:t>)</a:t>
                      </a:r>
                      <a:br>
                        <a:rPr lang="de-CH" sz="1400" b="1" dirty="0">
                          <a:solidFill>
                            <a:srgbClr val="495354"/>
                          </a:solidFill>
                          <a:effectLst/>
                        </a:rPr>
                      </a:br>
                      <a:br>
                        <a:rPr lang="de-CH" sz="1600" b="1" dirty="0">
                          <a:solidFill>
                            <a:schemeClr val="accent5">
                              <a:lumMod val="50000"/>
                            </a:schemeClr>
                          </a:solidFill>
                          <a:effectLst/>
                          <a:latin typeface="PlutoSansMedium"/>
                        </a:rPr>
                      </a:br>
                      <a:r>
                        <a:rPr lang="de-CH" sz="1600" b="1" dirty="0">
                          <a:solidFill>
                            <a:srgbClr val="0070C0"/>
                          </a:solidFill>
                          <a:effectLst/>
                        </a:rPr>
                        <a:t>Processing </a:t>
                      </a:r>
                      <a:r>
                        <a:rPr lang="de-CH" sz="1600" b="1" dirty="0" err="1">
                          <a:solidFill>
                            <a:srgbClr val="0070C0"/>
                          </a:solidFill>
                          <a:effectLst/>
                        </a:rPr>
                        <a:t>of</a:t>
                      </a:r>
                      <a:r>
                        <a:rPr lang="de-CH" sz="1600" b="1" dirty="0">
                          <a:solidFill>
                            <a:srgbClr val="0070C0"/>
                          </a:solidFill>
                          <a:effectLst/>
                        </a:rPr>
                        <a:t> </a:t>
                      </a:r>
                      <a:r>
                        <a:rPr lang="de-CH" sz="1600" b="1" dirty="0" err="1">
                          <a:solidFill>
                            <a:srgbClr val="0070C0"/>
                          </a:solidFill>
                          <a:effectLst/>
                        </a:rPr>
                        <a:t>somatosensory</a:t>
                      </a:r>
                      <a:r>
                        <a:rPr lang="de-CH" sz="1600" b="1" dirty="0">
                          <a:solidFill>
                            <a:srgbClr val="0070C0"/>
                          </a:solidFill>
                          <a:effectLst/>
                        </a:rPr>
                        <a:t> </a:t>
                      </a:r>
                      <a:r>
                        <a:rPr lang="de-CH" sz="1600" b="1" dirty="0" err="1">
                          <a:solidFill>
                            <a:srgbClr val="0070C0"/>
                          </a:solidFill>
                          <a:effectLst/>
                        </a:rPr>
                        <a:t>input</a:t>
                      </a:r>
                      <a:r>
                        <a:rPr lang="de-CH" sz="1600" b="1" dirty="0">
                          <a:solidFill>
                            <a:srgbClr val="0070C0"/>
                          </a:solidFill>
                          <a:effectLst/>
                        </a:rPr>
                        <a:t> (</a:t>
                      </a:r>
                      <a:r>
                        <a:rPr lang="de-CH" sz="1600" b="1" dirty="0" err="1">
                          <a:solidFill>
                            <a:srgbClr val="0070C0"/>
                          </a:solidFill>
                          <a:effectLst/>
                        </a:rPr>
                        <a:t>touch</a:t>
                      </a:r>
                      <a:r>
                        <a:rPr lang="de-CH" sz="1600" b="1" dirty="0">
                          <a:solidFill>
                            <a:srgbClr val="0070C0"/>
                          </a:solidFill>
                          <a:effectLst/>
                        </a:rPr>
                        <a:t>, </a:t>
                      </a:r>
                      <a:r>
                        <a:rPr lang="de-CH" sz="1600" b="1" dirty="0" err="1">
                          <a:solidFill>
                            <a:srgbClr val="0070C0"/>
                          </a:solidFill>
                          <a:effectLst/>
                        </a:rPr>
                        <a:t>pain</a:t>
                      </a:r>
                      <a:r>
                        <a:rPr lang="de-CH" sz="1600" b="1" dirty="0">
                          <a:solidFill>
                            <a:srgbClr val="0070C0"/>
                          </a:solidFill>
                          <a:effectLst/>
                        </a:rPr>
                        <a:t>, </a:t>
                      </a:r>
                      <a:r>
                        <a:rPr lang="de-CH" sz="1600" b="1" dirty="0" err="1">
                          <a:solidFill>
                            <a:srgbClr val="0070C0"/>
                          </a:solidFill>
                          <a:effectLst/>
                        </a:rPr>
                        <a:t>pressure</a:t>
                      </a:r>
                      <a:r>
                        <a:rPr lang="de-CH" sz="1600" b="1" dirty="0">
                          <a:solidFill>
                            <a:srgbClr val="0070C0"/>
                          </a:solidFill>
                          <a:effectLst/>
                        </a:rPr>
                        <a:t> and </a:t>
                      </a:r>
                      <a:r>
                        <a:rPr lang="de-CH" sz="1600" b="1" dirty="0" err="1">
                          <a:solidFill>
                            <a:srgbClr val="0070C0"/>
                          </a:solidFill>
                          <a:effectLst/>
                        </a:rPr>
                        <a:t>temperature</a:t>
                      </a:r>
                      <a:r>
                        <a:rPr lang="de-CH" sz="1600" b="1" dirty="0">
                          <a:solidFill>
                            <a:srgbClr val="0070C0"/>
                          </a:solidFill>
                          <a:effectLst/>
                        </a:rPr>
                        <a:t>), </a:t>
                      </a:r>
                      <a:r>
                        <a:rPr lang="de-CH" sz="1600" b="1" dirty="0" err="1">
                          <a:solidFill>
                            <a:srgbClr val="0070C0"/>
                          </a:solidFill>
                          <a:effectLst/>
                        </a:rPr>
                        <a:t>integration</a:t>
                      </a:r>
                      <a:r>
                        <a:rPr lang="de-CH" sz="1600" b="1" dirty="0">
                          <a:solidFill>
                            <a:srgbClr val="0070C0"/>
                          </a:solidFill>
                          <a:effectLst/>
                        </a:rPr>
                        <a:t> </a:t>
                      </a:r>
                      <a:r>
                        <a:rPr lang="de-CH" sz="1600" b="1" dirty="0" err="1">
                          <a:solidFill>
                            <a:srgbClr val="0070C0"/>
                          </a:solidFill>
                          <a:effectLst/>
                        </a:rPr>
                        <a:t>of</a:t>
                      </a:r>
                      <a:r>
                        <a:rPr lang="de-CH" sz="1600" b="1" dirty="0">
                          <a:solidFill>
                            <a:srgbClr val="0070C0"/>
                          </a:solidFill>
                          <a:effectLst/>
                        </a:rPr>
                        <a:t> </a:t>
                      </a:r>
                      <a:r>
                        <a:rPr lang="de-CH" sz="1600" b="1" dirty="0" err="1">
                          <a:solidFill>
                            <a:srgbClr val="0070C0"/>
                          </a:solidFill>
                          <a:effectLst/>
                        </a:rPr>
                        <a:t>other</a:t>
                      </a:r>
                      <a:r>
                        <a:rPr lang="de-CH" sz="1600" b="1" dirty="0">
                          <a:solidFill>
                            <a:srgbClr val="0070C0"/>
                          </a:solidFill>
                          <a:effectLst/>
                        </a:rPr>
                        <a:t> </a:t>
                      </a:r>
                      <a:r>
                        <a:rPr lang="de-CH" sz="1600" b="1" dirty="0" err="1">
                          <a:solidFill>
                            <a:srgbClr val="0070C0"/>
                          </a:solidFill>
                          <a:effectLst/>
                        </a:rPr>
                        <a:t>sensory</a:t>
                      </a:r>
                      <a:r>
                        <a:rPr lang="de-CH" sz="1600" b="1" dirty="0">
                          <a:solidFill>
                            <a:srgbClr val="0070C0"/>
                          </a:solidFill>
                          <a:effectLst/>
                        </a:rPr>
                        <a:t> </a:t>
                      </a:r>
                      <a:r>
                        <a:rPr lang="de-CH" sz="1600" b="1" dirty="0" err="1">
                          <a:solidFill>
                            <a:srgbClr val="0070C0"/>
                          </a:solidFill>
                          <a:effectLst/>
                        </a:rPr>
                        <a:t>input</a:t>
                      </a:r>
                      <a:r>
                        <a:rPr lang="de-CH" sz="1600" b="1" dirty="0">
                          <a:solidFill>
                            <a:srgbClr val="0070C0"/>
                          </a:solidFill>
                          <a:effectLst/>
                        </a:rPr>
                        <a:t> (taste, </a:t>
                      </a:r>
                      <a:r>
                        <a:rPr lang="de-CH" sz="1600" b="1" dirty="0" err="1">
                          <a:solidFill>
                            <a:srgbClr val="0070C0"/>
                          </a:solidFill>
                          <a:effectLst/>
                        </a:rPr>
                        <a:t>hearing</a:t>
                      </a:r>
                      <a:r>
                        <a:rPr lang="de-CH" sz="1600" b="1" dirty="0">
                          <a:solidFill>
                            <a:srgbClr val="0070C0"/>
                          </a:solidFill>
                          <a:effectLst/>
                        </a:rPr>
                        <a:t>, </a:t>
                      </a:r>
                      <a:r>
                        <a:rPr lang="de-CH" sz="1600" b="1" dirty="0" err="1">
                          <a:solidFill>
                            <a:srgbClr val="0070C0"/>
                          </a:solidFill>
                          <a:effectLst/>
                        </a:rPr>
                        <a:t>sight</a:t>
                      </a:r>
                      <a:r>
                        <a:rPr lang="de-CH" sz="1600" b="1" dirty="0">
                          <a:solidFill>
                            <a:srgbClr val="0070C0"/>
                          </a:solidFill>
                          <a:effectLst/>
                        </a:rPr>
                        <a:t>, and </a:t>
                      </a:r>
                      <a:r>
                        <a:rPr lang="de-CH" sz="1600" b="1" dirty="0" err="1">
                          <a:solidFill>
                            <a:srgbClr val="0070C0"/>
                          </a:solidFill>
                          <a:effectLst/>
                        </a:rPr>
                        <a:t>smell</a:t>
                      </a:r>
                      <a:r>
                        <a:rPr lang="de-CH" sz="1600" b="1" dirty="0">
                          <a:solidFill>
                            <a:srgbClr val="0070C0"/>
                          </a:solidFill>
                          <a:effectLst/>
                        </a:rPr>
                        <a:t>), </a:t>
                      </a:r>
                      <a:r>
                        <a:rPr lang="de-CH" sz="1600" b="1" dirty="0" err="1">
                          <a:solidFill>
                            <a:srgbClr val="0070C0"/>
                          </a:solidFill>
                          <a:effectLst/>
                        </a:rPr>
                        <a:t>visuospatial</a:t>
                      </a:r>
                      <a:r>
                        <a:rPr lang="de-CH" sz="1600" b="1" dirty="0">
                          <a:solidFill>
                            <a:srgbClr val="0070C0"/>
                          </a:solidFill>
                          <a:effectLst/>
                        </a:rPr>
                        <a:t> </a:t>
                      </a:r>
                      <a:r>
                        <a:rPr lang="de-CH" sz="1600" b="1" dirty="0" err="1">
                          <a:solidFill>
                            <a:srgbClr val="0070C0"/>
                          </a:solidFill>
                          <a:effectLst/>
                        </a:rPr>
                        <a:t>mapping</a:t>
                      </a:r>
                      <a:r>
                        <a:rPr lang="de-CH" sz="1600" b="1" dirty="0">
                          <a:solidFill>
                            <a:srgbClr val="0070C0"/>
                          </a:solidFill>
                          <a:effectLst/>
                        </a:rPr>
                        <a:t> and </a:t>
                      </a:r>
                      <a:r>
                        <a:rPr lang="de-CH" sz="1600" b="1" dirty="0" err="1">
                          <a:solidFill>
                            <a:srgbClr val="0070C0"/>
                          </a:solidFill>
                          <a:effectLst/>
                        </a:rPr>
                        <a:t>attention</a:t>
                      </a:r>
                      <a:r>
                        <a:rPr lang="de-CH" sz="1600" b="1" dirty="0">
                          <a:solidFill>
                            <a:srgbClr val="0070C0"/>
                          </a:solidFill>
                          <a:effectLst/>
                        </a:rPr>
                        <a:t>, </a:t>
                      </a:r>
                      <a:r>
                        <a:rPr lang="de-CH" sz="1600" b="1" dirty="0" err="1">
                          <a:solidFill>
                            <a:srgbClr val="0070C0"/>
                          </a:solidFill>
                          <a:effectLst/>
                        </a:rPr>
                        <a:t>processing</a:t>
                      </a:r>
                      <a:r>
                        <a:rPr lang="de-CH" sz="1600" b="1" dirty="0">
                          <a:solidFill>
                            <a:srgbClr val="0070C0"/>
                          </a:solidFill>
                          <a:effectLst/>
                        </a:rPr>
                        <a:t> </a:t>
                      </a:r>
                      <a:r>
                        <a:rPr lang="de-CH" sz="1600" b="1" dirty="0" err="1">
                          <a:solidFill>
                            <a:srgbClr val="0070C0"/>
                          </a:solidFill>
                          <a:effectLst/>
                        </a:rPr>
                        <a:t>language</a:t>
                      </a:r>
                      <a:r>
                        <a:rPr lang="de-CH" sz="1600" b="1" dirty="0">
                          <a:solidFill>
                            <a:srgbClr val="0070C0"/>
                          </a:solidFill>
                          <a:effectLst/>
                        </a:rPr>
                        <a:t> and </a:t>
                      </a:r>
                      <a:r>
                        <a:rPr lang="de-CH" sz="1600" b="1" dirty="0" err="1">
                          <a:solidFill>
                            <a:srgbClr val="0070C0"/>
                          </a:solidFill>
                          <a:effectLst/>
                        </a:rPr>
                        <a:t>numerical</a:t>
                      </a:r>
                      <a:r>
                        <a:rPr lang="de-CH" sz="1600" b="1" dirty="0">
                          <a:solidFill>
                            <a:srgbClr val="0070C0"/>
                          </a:solidFill>
                          <a:effectLst/>
                        </a:rPr>
                        <a:t> </a:t>
                      </a:r>
                      <a:r>
                        <a:rPr lang="de-CH" sz="1600" b="1" dirty="0" err="1">
                          <a:solidFill>
                            <a:srgbClr val="0070C0"/>
                          </a:solidFill>
                          <a:effectLst/>
                        </a:rPr>
                        <a:t>relationships</a:t>
                      </a:r>
                      <a:endParaRPr lang="de-CH" sz="1600" b="1" dirty="0">
                        <a:solidFill>
                          <a:srgbClr val="0070C0"/>
                        </a:solidFill>
                        <a:effectLst/>
                      </a:endParaRP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648319720"/>
                  </a:ext>
                </a:extLst>
              </a:tr>
              <a:tr h="925393">
                <a:tc>
                  <a:txBody>
                    <a:bodyPr/>
                    <a:lstStyle/>
                    <a:p>
                      <a:pPr fontAlgn="t">
                        <a:buNone/>
                      </a:pPr>
                      <a:r>
                        <a:rPr lang="de-CH" sz="1800" b="1" u="sng" dirty="0">
                          <a:solidFill>
                            <a:schemeClr val="accent6">
                              <a:lumMod val="50000"/>
                            </a:schemeClr>
                          </a:solidFill>
                          <a:effectLst/>
                          <a:latin typeface="PlutoSansMedium"/>
                        </a:rPr>
                        <a:t>Temporal lobe</a:t>
                      </a: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400" b="1" dirty="0">
                          <a:solidFill>
                            <a:srgbClr val="495354"/>
                          </a:solidFill>
                          <a:effectLst/>
                        </a:rPr>
                        <a:t>Lateral </a:t>
                      </a:r>
                      <a:r>
                        <a:rPr lang="de-CH" sz="1400" b="1" dirty="0" err="1">
                          <a:solidFill>
                            <a:srgbClr val="495354"/>
                          </a:solidFill>
                          <a:effectLst/>
                        </a:rPr>
                        <a:t>surface</a:t>
                      </a:r>
                      <a:r>
                        <a:rPr lang="de-CH" sz="1400" b="1" dirty="0">
                          <a:solidFill>
                            <a:srgbClr val="495354"/>
                          </a:solidFill>
                          <a:effectLst/>
                        </a:rPr>
                        <a:t> </a:t>
                      </a:r>
                      <a:r>
                        <a:rPr lang="de-CH" sz="1400" b="1" dirty="0" err="1">
                          <a:solidFill>
                            <a:srgbClr val="495354"/>
                          </a:solidFill>
                          <a:effectLst/>
                        </a:rPr>
                        <a:t>of</a:t>
                      </a:r>
                      <a:r>
                        <a:rPr lang="de-CH" sz="1400" b="1" dirty="0">
                          <a:solidFill>
                            <a:srgbClr val="495354"/>
                          </a:solidFill>
                          <a:effectLst/>
                        </a:rPr>
                        <a:t> </a:t>
                      </a:r>
                      <a:r>
                        <a:rPr lang="de-CH" sz="1400" b="1" dirty="0" err="1">
                          <a:solidFill>
                            <a:srgbClr val="495354"/>
                          </a:solidFill>
                          <a:effectLst/>
                        </a:rPr>
                        <a:t>cerebrum</a:t>
                      </a:r>
                      <a:r>
                        <a:rPr lang="de-CH" sz="1400" b="1" dirty="0">
                          <a:solidFill>
                            <a:srgbClr val="495354"/>
                          </a:solidFill>
                          <a:effectLst/>
                        </a:rPr>
                        <a:t>, inferior </a:t>
                      </a:r>
                      <a:r>
                        <a:rPr lang="de-CH" sz="1400" b="1" dirty="0" err="1">
                          <a:solidFill>
                            <a:srgbClr val="495354"/>
                          </a:solidFill>
                          <a:effectLst/>
                        </a:rPr>
                        <a:t>to</a:t>
                      </a:r>
                      <a:r>
                        <a:rPr lang="de-CH" sz="1400" b="1" dirty="0">
                          <a:solidFill>
                            <a:srgbClr val="495354"/>
                          </a:solidFill>
                          <a:effectLst/>
                        </a:rPr>
                        <a:t> lateral </a:t>
                      </a:r>
                      <a:r>
                        <a:rPr lang="de-CH" sz="1400" b="1" dirty="0" err="1">
                          <a:solidFill>
                            <a:srgbClr val="495354"/>
                          </a:solidFill>
                          <a:effectLst/>
                        </a:rPr>
                        <a:t>sulcus</a:t>
                      </a:r>
                      <a:br>
                        <a:rPr lang="de-CH" sz="1400" b="1" dirty="0">
                          <a:solidFill>
                            <a:srgbClr val="495354"/>
                          </a:solidFill>
                          <a:effectLst/>
                        </a:rPr>
                      </a:br>
                      <a:r>
                        <a:rPr lang="de-CH" sz="1400" b="1" dirty="0">
                          <a:solidFill>
                            <a:srgbClr val="495354"/>
                          </a:solidFill>
                          <a:effectLst/>
                        </a:rPr>
                        <a:t>Main </a:t>
                      </a:r>
                      <a:r>
                        <a:rPr lang="de-CH" sz="1400" b="1" dirty="0" err="1">
                          <a:solidFill>
                            <a:srgbClr val="495354"/>
                          </a:solidFill>
                          <a:effectLst/>
                        </a:rPr>
                        <a:t>gyri</a:t>
                      </a:r>
                      <a:r>
                        <a:rPr lang="de-CH" sz="1400" b="1" dirty="0">
                          <a:solidFill>
                            <a:srgbClr val="495354"/>
                          </a:solidFill>
                          <a:effectLst/>
                        </a:rPr>
                        <a:t>: Superior, </a:t>
                      </a:r>
                      <a:r>
                        <a:rPr lang="de-CH" sz="1400" b="1" dirty="0" err="1">
                          <a:solidFill>
                            <a:srgbClr val="495354"/>
                          </a:solidFill>
                          <a:effectLst/>
                        </a:rPr>
                        <a:t>middle</a:t>
                      </a:r>
                      <a:r>
                        <a:rPr lang="de-CH" sz="1400" b="1" dirty="0">
                          <a:solidFill>
                            <a:srgbClr val="495354"/>
                          </a:solidFill>
                          <a:effectLst/>
                        </a:rPr>
                        <a:t>, inferior temporal </a:t>
                      </a:r>
                      <a:r>
                        <a:rPr lang="de-CH" sz="1400" b="1" dirty="0" err="1">
                          <a:solidFill>
                            <a:srgbClr val="495354"/>
                          </a:solidFill>
                          <a:effectLst/>
                        </a:rPr>
                        <a:t>gyri</a:t>
                      </a:r>
                      <a:br>
                        <a:rPr lang="de-CH" sz="1400" b="1" dirty="0">
                          <a:solidFill>
                            <a:srgbClr val="495354"/>
                          </a:solidFill>
                          <a:effectLst/>
                        </a:rPr>
                      </a:br>
                      <a:r>
                        <a:rPr lang="de-CH" sz="1600" b="1" dirty="0">
                          <a:solidFill>
                            <a:srgbClr val="0070C0"/>
                          </a:solidFill>
                          <a:effectLst/>
                        </a:rPr>
                        <a:t>Decoding </a:t>
                      </a:r>
                      <a:r>
                        <a:rPr lang="de-CH" sz="1600" b="1" dirty="0" err="1">
                          <a:solidFill>
                            <a:srgbClr val="0070C0"/>
                          </a:solidFill>
                          <a:effectLst/>
                        </a:rPr>
                        <a:t>sensory</a:t>
                      </a:r>
                      <a:r>
                        <a:rPr lang="de-CH" sz="1600" b="1" dirty="0">
                          <a:solidFill>
                            <a:srgbClr val="0070C0"/>
                          </a:solidFill>
                          <a:effectLst/>
                        </a:rPr>
                        <a:t> </a:t>
                      </a:r>
                      <a:r>
                        <a:rPr lang="de-CH" sz="1600" b="1" dirty="0" err="1">
                          <a:solidFill>
                            <a:srgbClr val="0070C0"/>
                          </a:solidFill>
                          <a:effectLst/>
                        </a:rPr>
                        <a:t>input</a:t>
                      </a:r>
                      <a:r>
                        <a:rPr lang="de-CH" sz="1600" b="1" dirty="0">
                          <a:solidFill>
                            <a:srgbClr val="0070C0"/>
                          </a:solidFill>
                          <a:effectLst/>
                        </a:rPr>
                        <a:t> (</a:t>
                      </a:r>
                      <a:r>
                        <a:rPr lang="de-CH" sz="1600" b="1" dirty="0" err="1">
                          <a:solidFill>
                            <a:srgbClr val="0070C0"/>
                          </a:solidFill>
                          <a:effectLst/>
                        </a:rPr>
                        <a:t>visual</a:t>
                      </a:r>
                      <a:r>
                        <a:rPr lang="de-CH" sz="1600" b="1" dirty="0">
                          <a:solidFill>
                            <a:srgbClr val="0070C0"/>
                          </a:solidFill>
                          <a:effectLst/>
                        </a:rPr>
                        <a:t> and </a:t>
                      </a:r>
                      <a:r>
                        <a:rPr lang="de-CH" sz="1600" b="1" dirty="0" err="1">
                          <a:solidFill>
                            <a:srgbClr val="0070C0"/>
                          </a:solidFill>
                          <a:effectLst/>
                        </a:rPr>
                        <a:t>auditory</a:t>
                      </a:r>
                      <a:r>
                        <a:rPr lang="de-CH" sz="1600" b="1" dirty="0">
                          <a:solidFill>
                            <a:srgbClr val="0070C0"/>
                          </a:solidFill>
                          <a:effectLst/>
                        </a:rPr>
                        <a:t>) </a:t>
                      </a:r>
                      <a:r>
                        <a:rPr lang="de-CH" sz="1600" b="1" dirty="0" err="1">
                          <a:solidFill>
                            <a:srgbClr val="0070C0"/>
                          </a:solidFill>
                          <a:effectLst/>
                        </a:rPr>
                        <a:t>into</a:t>
                      </a:r>
                      <a:r>
                        <a:rPr lang="de-CH" sz="1600" b="1" dirty="0">
                          <a:solidFill>
                            <a:srgbClr val="0070C0"/>
                          </a:solidFill>
                          <a:effectLst/>
                        </a:rPr>
                        <a:t> </a:t>
                      </a:r>
                      <a:r>
                        <a:rPr lang="de-CH" sz="1600" b="1" dirty="0" err="1">
                          <a:solidFill>
                            <a:srgbClr val="0070C0"/>
                          </a:solidFill>
                          <a:effectLst/>
                        </a:rPr>
                        <a:t>derived</a:t>
                      </a:r>
                      <a:r>
                        <a:rPr lang="de-CH" sz="1600" b="1" dirty="0">
                          <a:solidFill>
                            <a:srgbClr val="0070C0"/>
                          </a:solidFill>
                          <a:effectLst/>
                        </a:rPr>
                        <a:t> </a:t>
                      </a:r>
                      <a:r>
                        <a:rPr lang="de-CH" sz="1600" b="1" dirty="0" err="1">
                          <a:solidFill>
                            <a:srgbClr val="0070C0"/>
                          </a:solidFill>
                          <a:effectLst/>
                        </a:rPr>
                        <a:t>meanings</a:t>
                      </a:r>
                      <a:r>
                        <a:rPr lang="de-CH" sz="1600" b="1" dirty="0">
                          <a:solidFill>
                            <a:srgbClr val="0070C0"/>
                          </a:solidFill>
                          <a:effectLst/>
                        </a:rPr>
                        <a:t> </a:t>
                      </a:r>
                      <a:r>
                        <a:rPr lang="de-CH" sz="1600" b="1" dirty="0" err="1">
                          <a:solidFill>
                            <a:srgbClr val="0070C0"/>
                          </a:solidFill>
                          <a:effectLst/>
                        </a:rPr>
                        <a:t>for</a:t>
                      </a:r>
                      <a:r>
                        <a:rPr lang="de-CH" sz="1600" b="1" dirty="0">
                          <a:solidFill>
                            <a:srgbClr val="0070C0"/>
                          </a:solidFill>
                          <a:effectLst/>
                        </a:rPr>
                        <a:t> </a:t>
                      </a:r>
                      <a:r>
                        <a:rPr lang="de-CH" sz="1600" b="1" dirty="0" err="1">
                          <a:solidFill>
                            <a:srgbClr val="0070C0"/>
                          </a:solidFill>
                          <a:effectLst/>
                        </a:rPr>
                        <a:t>retention</a:t>
                      </a:r>
                      <a:r>
                        <a:rPr lang="de-CH" sz="1600" b="1" dirty="0">
                          <a:solidFill>
                            <a:srgbClr val="0070C0"/>
                          </a:solidFill>
                          <a:effectLst/>
                        </a:rPr>
                        <a:t> </a:t>
                      </a:r>
                      <a:r>
                        <a:rPr lang="de-CH" sz="1600" b="1" dirty="0" err="1">
                          <a:solidFill>
                            <a:srgbClr val="0070C0"/>
                          </a:solidFill>
                          <a:effectLst/>
                        </a:rPr>
                        <a:t>of</a:t>
                      </a:r>
                      <a:r>
                        <a:rPr lang="de-CH" sz="1600" b="1" dirty="0">
                          <a:solidFill>
                            <a:srgbClr val="0070C0"/>
                          </a:solidFill>
                          <a:effectLst/>
                        </a:rPr>
                        <a:t> </a:t>
                      </a:r>
                      <a:r>
                        <a:rPr lang="de-CH" sz="1600" b="1" dirty="0" err="1">
                          <a:solidFill>
                            <a:srgbClr val="0070C0"/>
                          </a:solidFill>
                          <a:effectLst/>
                        </a:rPr>
                        <a:t>visual</a:t>
                      </a:r>
                      <a:r>
                        <a:rPr lang="de-CH" sz="1600" b="1" dirty="0">
                          <a:solidFill>
                            <a:srgbClr val="0070C0"/>
                          </a:solidFill>
                          <a:effectLst/>
                        </a:rPr>
                        <a:t> </a:t>
                      </a:r>
                      <a:r>
                        <a:rPr lang="de-CH" sz="1600" b="1" dirty="0" err="1">
                          <a:solidFill>
                            <a:srgbClr val="0070C0"/>
                          </a:solidFill>
                          <a:effectLst/>
                        </a:rPr>
                        <a:t>memory</a:t>
                      </a:r>
                      <a:r>
                        <a:rPr lang="de-CH" sz="1600" b="1" dirty="0">
                          <a:solidFill>
                            <a:srgbClr val="0070C0"/>
                          </a:solidFill>
                          <a:effectLst/>
                        </a:rPr>
                        <a:t> and </a:t>
                      </a:r>
                      <a:r>
                        <a:rPr lang="de-CH" sz="1600" b="1" dirty="0" err="1">
                          <a:solidFill>
                            <a:srgbClr val="0070C0"/>
                          </a:solidFill>
                          <a:effectLst/>
                        </a:rPr>
                        <a:t>language</a:t>
                      </a:r>
                      <a:r>
                        <a:rPr lang="de-CH" sz="1600" b="1" dirty="0">
                          <a:solidFill>
                            <a:srgbClr val="0070C0"/>
                          </a:solidFill>
                          <a:effectLst/>
                        </a:rPr>
                        <a:t> </a:t>
                      </a:r>
                      <a:r>
                        <a:rPr lang="de-CH" sz="1600" b="1" dirty="0" err="1">
                          <a:solidFill>
                            <a:srgbClr val="0070C0"/>
                          </a:solidFill>
                          <a:effectLst/>
                        </a:rPr>
                        <a:t>comprehension</a:t>
                      </a:r>
                      <a:br>
                        <a:rPr lang="de-CH" sz="1400" b="1" dirty="0">
                          <a:solidFill>
                            <a:srgbClr val="495354"/>
                          </a:solidFill>
                          <a:effectLst/>
                        </a:rPr>
                      </a:br>
                      <a:endParaRPr lang="de-CH" sz="1400" b="1" dirty="0">
                        <a:solidFill>
                          <a:srgbClr val="495354"/>
                        </a:solidFill>
                        <a:effectLst/>
                      </a:endParaRP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710535032"/>
                  </a:ext>
                </a:extLst>
              </a:tr>
              <a:tr h="922896">
                <a:tc>
                  <a:txBody>
                    <a:bodyPr/>
                    <a:lstStyle/>
                    <a:p>
                      <a:pPr fontAlgn="t">
                        <a:buNone/>
                      </a:pPr>
                      <a:r>
                        <a:rPr lang="de-CH" sz="1800" b="1" u="sng">
                          <a:solidFill>
                            <a:schemeClr val="accent6">
                              <a:lumMod val="50000"/>
                            </a:schemeClr>
                          </a:solidFill>
                          <a:effectLst/>
                          <a:latin typeface="PlutoSansMedium"/>
                        </a:rPr>
                        <a:t>Occipital lobe</a:t>
                      </a: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400" b="1" dirty="0" err="1">
                          <a:solidFill>
                            <a:srgbClr val="495354"/>
                          </a:solidFill>
                          <a:effectLst/>
                        </a:rPr>
                        <a:t>Posterior</a:t>
                      </a:r>
                      <a:r>
                        <a:rPr lang="de-CH" sz="1400" b="1" dirty="0">
                          <a:solidFill>
                            <a:srgbClr val="495354"/>
                          </a:solidFill>
                          <a:effectLst/>
                        </a:rPr>
                        <a:t> </a:t>
                      </a:r>
                      <a:r>
                        <a:rPr lang="de-CH" sz="1400" b="1" dirty="0" err="1">
                          <a:solidFill>
                            <a:srgbClr val="495354"/>
                          </a:solidFill>
                          <a:effectLst/>
                        </a:rPr>
                        <a:t>to</a:t>
                      </a:r>
                      <a:r>
                        <a:rPr lang="de-CH" sz="1400" b="1" dirty="0">
                          <a:solidFill>
                            <a:srgbClr val="495354"/>
                          </a:solidFill>
                          <a:effectLst/>
                        </a:rPr>
                        <a:t> parietal/temporal </a:t>
                      </a:r>
                      <a:r>
                        <a:rPr lang="de-CH" sz="1400" b="1" dirty="0" err="1">
                          <a:solidFill>
                            <a:srgbClr val="495354"/>
                          </a:solidFill>
                          <a:effectLst/>
                        </a:rPr>
                        <a:t>lobes</a:t>
                      </a:r>
                      <a:br>
                        <a:rPr lang="de-CH" sz="1400" b="1" dirty="0">
                          <a:solidFill>
                            <a:srgbClr val="495354"/>
                          </a:solidFill>
                          <a:effectLst/>
                        </a:rPr>
                      </a:br>
                      <a:r>
                        <a:rPr lang="de-CH" sz="1400" b="1" dirty="0">
                          <a:solidFill>
                            <a:srgbClr val="495354"/>
                          </a:solidFill>
                          <a:effectLst/>
                        </a:rPr>
                        <a:t>Main </a:t>
                      </a:r>
                      <a:r>
                        <a:rPr lang="de-CH" sz="1400" b="1" dirty="0" err="1">
                          <a:solidFill>
                            <a:srgbClr val="495354"/>
                          </a:solidFill>
                          <a:effectLst/>
                        </a:rPr>
                        <a:t>gyri</a:t>
                      </a:r>
                      <a:r>
                        <a:rPr lang="de-CH" sz="1400" b="1" dirty="0">
                          <a:solidFill>
                            <a:srgbClr val="495354"/>
                          </a:solidFill>
                          <a:effectLst/>
                        </a:rPr>
                        <a:t>: occipital </a:t>
                      </a:r>
                      <a:r>
                        <a:rPr lang="de-CH" sz="1400" b="1" dirty="0" err="1">
                          <a:solidFill>
                            <a:srgbClr val="495354"/>
                          </a:solidFill>
                          <a:effectLst/>
                        </a:rPr>
                        <a:t>gyri</a:t>
                      </a:r>
                      <a:br>
                        <a:rPr lang="de-CH" sz="1400" b="1" dirty="0">
                          <a:solidFill>
                            <a:srgbClr val="495354"/>
                          </a:solidFill>
                          <a:effectLst/>
                        </a:rPr>
                      </a:br>
                      <a:br>
                        <a:rPr lang="de-CH" sz="1400" b="1" dirty="0">
                          <a:solidFill>
                            <a:srgbClr val="495354"/>
                          </a:solidFill>
                          <a:effectLst/>
                        </a:rPr>
                      </a:br>
                      <a:r>
                        <a:rPr lang="de-CH" sz="1600" b="0" dirty="0">
                          <a:solidFill>
                            <a:srgbClr val="0070C0"/>
                          </a:solidFill>
                          <a:effectLst/>
                        </a:rPr>
                        <a:t>Center </a:t>
                      </a:r>
                      <a:r>
                        <a:rPr lang="de-CH" sz="1600" b="0" dirty="0" err="1">
                          <a:solidFill>
                            <a:srgbClr val="0070C0"/>
                          </a:solidFill>
                          <a:effectLst/>
                        </a:rPr>
                        <a:t>for</a:t>
                      </a:r>
                      <a:r>
                        <a:rPr lang="de-CH" sz="1600" b="0" dirty="0">
                          <a:solidFill>
                            <a:srgbClr val="0070C0"/>
                          </a:solidFill>
                          <a:effectLst/>
                        </a:rPr>
                        <a:t> </a:t>
                      </a:r>
                      <a:r>
                        <a:rPr lang="de-CH" sz="1600" b="0" dirty="0" err="1">
                          <a:solidFill>
                            <a:srgbClr val="0070C0"/>
                          </a:solidFill>
                          <a:effectLst/>
                        </a:rPr>
                        <a:t>visual</a:t>
                      </a:r>
                      <a:r>
                        <a:rPr lang="de-CH" sz="1600" b="0" dirty="0">
                          <a:solidFill>
                            <a:srgbClr val="0070C0"/>
                          </a:solidFill>
                          <a:effectLst/>
                        </a:rPr>
                        <a:t> </a:t>
                      </a:r>
                      <a:r>
                        <a:rPr lang="de-CH" sz="1600" b="0" dirty="0" err="1">
                          <a:solidFill>
                            <a:srgbClr val="0070C0"/>
                          </a:solidFill>
                          <a:effectLst/>
                        </a:rPr>
                        <a:t>processing</a:t>
                      </a:r>
                      <a:endParaRPr lang="de-CH" sz="1600" b="0" dirty="0">
                        <a:solidFill>
                          <a:srgbClr val="0070C0"/>
                        </a:solidFill>
                        <a:effectLst/>
                      </a:endParaRP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546698317"/>
                  </a:ext>
                </a:extLst>
              </a:tr>
              <a:tr h="1124111">
                <a:tc>
                  <a:txBody>
                    <a:bodyPr/>
                    <a:lstStyle/>
                    <a:p>
                      <a:pPr fontAlgn="t">
                        <a:buNone/>
                      </a:pPr>
                      <a:r>
                        <a:rPr lang="de-CH" sz="1800" b="1" u="sng">
                          <a:solidFill>
                            <a:schemeClr val="accent6">
                              <a:lumMod val="50000"/>
                            </a:schemeClr>
                          </a:solidFill>
                          <a:effectLst/>
                          <a:latin typeface="PlutoSansMedium"/>
                        </a:rPr>
                        <a:t>Insular lobe</a:t>
                      </a: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400" b="1" dirty="0">
                          <a:solidFill>
                            <a:srgbClr val="495354"/>
                          </a:solidFill>
                          <a:effectLst/>
                        </a:rPr>
                        <a:t>Deep </a:t>
                      </a:r>
                      <a:r>
                        <a:rPr lang="de-CH" sz="1400" b="1" dirty="0" err="1">
                          <a:solidFill>
                            <a:srgbClr val="495354"/>
                          </a:solidFill>
                          <a:effectLst/>
                        </a:rPr>
                        <a:t>to</a:t>
                      </a:r>
                      <a:r>
                        <a:rPr lang="de-CH" sz="1400" b="1" dirty="0">
                          <a:solidFill>
                            <a:srgbClr val="495354"/>
                          </a:solidFill>
                          <a:effectLst/>
                        </a:rPr>
                        <a:t> temporal/parietal/frontal </a:t>
                      </a:r>
                      <a:r>
                        <a:rPr lang="de-CH" sz="1400" b="1" dirty="0" err="1">
                          <a:solidFill>
                            <a:srgbClr val="495354"/>
                          </a:solidFill>
                          <a:effectLst/>
                        </a:rPr>
                        <a:t>lobes</a:t>
                      </a:r>
                      <a:br>
                        <a:rPr lang="de-CH" sz="1400" b="1" dirty="0">
                          <a:solidFill>
                            <a:srgbClr val="495354"/>
                          </a:solidFill>
                          <a:effectLst/>
                        </a:rPr>
                      </a:br>
                      <a:r>
                        <a:rPr lang="de-CH" sz="1400" b="1" dirty="0">
                          <a:solidFill>
                            <a:srgbClr val="495354"/>
                          </a:solidFill>
                          <a:effectLst/>
                        </a:rPr>
                        <a:t>Main </a:t>
                      </a:r>
                      <a:r>
                        <a:rPr lang="de-CH" sz="1400" b="1" dirty="0" err="1">
                          <a:solidFill>
                            <a:srgbClr val="495354"/>
                          </a:solidFill>
                          <a:effectLst/>
                        </a:rPr>
                        <a:t>gyri</a:t>
                      </a:r>
                      <a:r>
                        <a:rPr lang="de-CH" sz="1400" b="1" dirty="0">
                          <a:solidFill>
                            <a:srgbClr val="495354"/>
                          </a:solidFill>
                          <a:effectLst/>
                        </a:rPr>
                        <a:t>: Long/</a:t>
                      </a:r>
                      <a:r>
                        <a:rPr lang="de-CH" sz="1400" b="1" dirty="0" err="1">
                          <a:solidFill>
                            <a:srgbClr val="495354"/>
                          </a:solidFill>
                          <a:effectLst/>
                        </a:rPr>
                        <a:t>short</a:t>
                      </a:r>
                      <a:r>
                        <a:rPr lang="de-CH" sz="1400" b="1" dirty="0">
                          <a:solidFill>
                            <a:srgbClr val="495354"/>
                          </a:solidFill>
                          <a:effectLst/>
                        </a:rPr>
                        <a:t> </a:t>
                      </a:r>
                      <a:r>
                        <a:rPr lang="de-CH" sz="1400" b="1" dirty="0" err="1">
                          <a:solidFill>
                            <a:srgbClr val="495354"/>
                          </a:solidFill>
                          <a:effectLst/>
                        </a:rPr>
                        <a:t>gyri</a:t>
                      </a:r>
                      <a:r>
                        <a:rPr lang="de-CH" sz="1400" b="1" dirty="0">
                          <a:solidFill>
                            <a:srgbClr val="495354"/>
                          </a:solidFill>
                          <a:effectLst/>
                        </a:rPr>
                        <a:t> </a:t>
                      </a:r>
                      <a:r>
                        <a:rPr lang="de-CH" sz="1400" b="1" dirty="0" err="1">
                          <a:solidFill>
                            <a:srgbClr val="495354"/>
                          </a:solidFill>
                          <a:effectLst/>
                        </a:rPr>
                        <a:t>of</a:t>
                      </a:r>
                      <a:r>
                        <a:rPr lang="de-CH" sz="1400" b="1" dirty="0">
                          <a:solidFill>
                            <a:srgbClr val="495354"/>
                          </a:solidFill>
                          <a:effectLst/>
                        </a:rPr>
                        <a:t> </a:t>
                      </a:r>
                      <a:r>
                        <a:rPr lang="de-CH" sz="1400" b="1" dirty="0" err="1">
                          <a:solidFill>
                            <a:srgbClr val="495354"/>
                          </a:solidFill>
                          <a:effectLst/>
                        </a:rPr>
                        <a:t>insula</a:t>
                      </a:r>
                      <a:br>
                        <a:rPr lang="de-CH" sz="1400" b="1" dirty="0">
                          <a:solidFill>
                            <a:srgbClr val="495354"/>
                          </a:solidFill>
                          <a:effectLst/>
                        </a:rPr>
                      </a:br>
                      <a:br>
                        <a:rPr lang="de-CH" sz="1400" b="0" dirty="0">
                          <a:solidFill>
                            <a:srgbClr val="0070C0"/>
                          </a:solidFill>
                          <a:effectLst/>
                        </a:rPr>
                      </a:br>
                      <a:r>
                        <a:rPr lang="de-CH" sz="1600" b="0" dirty="0">
                          <a:solidFill>
                            <a:srgbClr val="0070C0"/>
                          </a:solidFill>
                          <a:effectLst/>
                        </a:rPr>
                        <a:t>Processing and </a:t>
                      </a:r>
                      <a:r>
                        <a:rPr lang="de-CH" sz="1600" b="0" dirty="0" err="1">
                          <a:solidFill>
                            <a:srgbClr val="0070C0"/>
                          </a:solidFill>
                          <a:effectLst/>
                        </a:rPr>
                        <a:t>integration</a:t>
                      </a:r>
                      <a:r>
                        <a:rPr lang="de-CH" sz="1600" b="0" dirty="0">
                          <a:solidFill>
                            <a:srgbClr val="0070C0"/>
                          </a:solidFill>
                          <a:effectLst/>
                        </a:rPr>
                        <a:t> </a:t>
                      </a:r>
                      <a:r>
                        <a:rPr lang="de-CH" sz="1600" b="0" dirty="0" err="1">
                          <a:solidFill>
                            <a:srgbClr val="0070C0"/>
                          </a:solidFill>
                          <a:effectLst/>
                        </a:rPr>
                        <a:t>of</a:t>
                      </a:r>
                      <a:r>
                        <a:rPr lang="de-CH" sz="1600" b="0" dirty="0">
                          <a:solidFill>
                            <a:srgbClr val="0070C0"/>
                          </a:solidFill>
                          <a:effectLst/>
                        </a:rPr>
                        <a:t> taste </a:t>
                      </a:r>
                      <a:r>
                        <a:rPr lang="de-CH" sz="1600" b="0" dirty="0" err="1">
                          <a:solidFill>
                            <a:srgbClr val="0070C0"/>
                          </a:solidFill>
                          <a:effectLst/>
                        </a:rPr>
                        <a:t>sensation</a:t>
                      </a:r>
                      <a:r>
                        <a:rPr lang="de-CH" sz="1600" b="0" dirty="0">
                          <a:solidFill>
                            <a:srgbClr val="0070C0"/>
                          </a:solidFill>
                          <a:effectLst/>
                        </a:rPr>
                        <a:t>, </a:t>
                      </a:r>
                      <a:r>
                        <a:rPr lang="de-CH" sz="1600" b="0" dirty="0" err="1">
                          <a:solidFill>
                            <a:srgbClr val="0070C0"/>
                          </a:solidFill>
                          <a:effectLst/>
                        </a:rPr>
                        <a:t>visceral</a:t>
                      </a:r>
                      <a:r>
                        <a:rPr lang="de-CH" sz="1600" b="0" dirty="0">
                          <a:solidFill>
                            <a:srgbClr val="0070C0"/>
                          </a:solidFill>
                          <a:effectLst/>
                        </a:rPr>
                        <a:t> and </a:t>
                      </a:r>
                      <a:r>
                        <a:rPr lang="de-CH" sz="1600" b="0" dirty="0" err="1">
                          <a:solidFill>
                            <a:srgbClr val="0070C0"/>
                          </a:solidFill>
                          <a:effectLst/>
                        </a:rPr>
                        <a:t>pain</a:t>
                      </a:r>
                      <a:r>
                        <a:rPr lang="de-CH" sz="1600" b="0" dirty="0">
                          <a:solidFill>
                            <a:srgbClr val="0070C0"/>
                          </a:solidFill>
                          <a:effectLst/>
                        </a:rPr>
                        <a:t> </a:t>
                      </a:r>
                      <a:r>
                        <a:rPr lang="de-CH" sz="1600" b="0" dirty="0" err="1">
                          <a:solidFill>
                            <a:srgbClr val="0070C0"/>
                          </a:solidFill>
                          <a:effectLst/>
                        </a:rPr>
                        <a:t>sensation</a:t>
                      </a:r>
                      <a:r>
                        <a:rPr lang="de-CH" sz="1600" b="0" dirty="0">
                          <a:solidFill>
                            <a:srgbClr val="0070C0"/>
                          </a:solidFill>
                          <a:effectLst/>
                        </a:rPr>
                        <a:t> and vestibular </a:t>
                      </a:r>
                      <a:r>
                        <a:rPr lang="de-CH" sz="1600" b="0" dirty="0" err="1">
                          <a:solidFill>
                            <a:srgbClr val="0070C0"/>
                          </a:solidFill>
                          <a:effectLst/>
                        </a:rPr>
                        <a:t>functions</a:t>
                      </a:r>
                      <a:br>
                        <a:rPr lang="de-CH" sz="1400" b="1" dirty="0">
                          <a:solidFill>
                            <a:srgbClr val="495354"/>
                          </a:solidFill>
                          <a:effectLst/>
                        </a:rPr>
                      </a:br>
                      <a:endParaRPr lang="de-CH" sz="1400" b="1" dirty="0">
                        <a:solidFill>
                          <a:srgbClr val="495354"/>
                        </a:solidFill>
                        <a:effectLst/>
                      </a:endParaRP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952633031"/>
                  </a:ext>
                </a:extLst>
              </a:tr>
              <a:tr h="962515">
                <a:tc>
                  <a:txBody>
                    <a:bodyPr/>
                    <a:lstStyle/>
                    <a:p>
                      <a:pPr fontAlgn="t">
                        <a:buNone/>
                      </a:pPr>
                      <a:r>
                        <a:rPr lang="de-CH" sz="1800" b="1" u="sng" dirty="0" err="1">
                          <a:solidFill>
                            <a:schemeClr val="accent6">
                              <a:lumMod val="50000"/>
                            </a:schemeClr>
                          </a:solidFill>
                          <a:effectLst/>
                          <a:latin typeface="PlutoSansMedium"/>
                        </a:rPr>
                        <a:t>Limbic</a:t>
                      </a:r>
                      <a:r>
                        <a:rPr lang="de-CH" sz="1800" b="1" u="sng" dirty="0">
                          <a:solidFill>
                            <a:schemeClr val="accent6">
                              <a:lumMod val="50000"/>
                            </a:schemeClr>
                          </a:solidFill>
                          <a:effectLst/>
                          <a:latin typeface="PlutoSansMedium"/>
                        </a:rPr>
                        <a:t> lobe</a:t>
                      </a: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400" b="1" dirty="0">
                          <a:solidFill>
                            <a:srgbClr val="495354"/>
                          </a:solidFill>
                          <a:effectLst/>
                        </a:rPr>
                        <a:t>Medial </a:t>
                      </a:r>
                      <a:r>
                        <a:rPr lang="de-CH" sz="1400" b="1" dirty="0" err="1">
                          <a:solidFill>
                            <a:srgbClr val="495354"/>
                          </a:solidFill>
                          <a:effectLst/>
                        </a:rPr>
                        <a:t>surface</a:t>
                      </a:r>
                      <a:r>
                        <a:rPr lang="de-CH" sz="1400" b="1" dirty="0">
                          <a:solidFill>
                            <a:srgbClr val="495354"/>
                          </a:solidFill>
                          <a:effectLst/>
                        </a:rPr>
                        <a:t> </a:t>
                      </a:r>
                      <a:r>
                        <a:rPr lang="de-CH" sz="1400" b="1" dirty="0" err="1">
                          <a:solidFill>
                            <a:srgbClr val="495354"/>
                          </a:solidFill>
                          <a:effectLst/>
                        </a:rPr>
                        <a:t>of</a:t>
                      </a:r>
                      <a:r>
                        <a:rPr lang="de-CH" sz="1400" b="1" dirty="0">
                          <a:solidFill>
                            <a:srgbClr val="495354"/>
                          </a:solidFill>
                          <a:effectLst/>
                        </a:rPr>
                        <a:t> </a:t>
                      </a:r>
                      <a:r>
                        <a:rPr lang="de-CH" sz="1400" b="1" dirty="0" err="1">
                          <a:solidFill>
                            <a:srgbClr val="495354"/>
                          </a:solidFill>
                          <a:effectLst/>
                        </a:rPr>
                        <a:t>each</a:t>
                      </a:r>
                      <a:r>
                        <a:rPr lang="de-CH" sz="1400" b="1" dirty="0">
                          <a:solidFill>
                            <a:srgbClr val="495354"/>
                          </a:solidFill>
                          <a:effectLst/>
                        </a:rPr>
                        <a:t> </a:t>
                      </a:r>
                      <a:r>
                        <a:rPr lang="de-CH" sz="1400" b="1" dirty="0" err="1">
                          <a:solidFill>
                            <a:srgbClr val="495354"/>
                          </a:solidFill>
                          <a:effectLst/>
                        </a:rPr>
                        <a:t>hemisphere</a:t>
                      </a:r>
                      <a:r>
                        <a:rPr lang="de-CH" sz="1400" b="1" dirty="0">
                          <a:solidFill>
                            <a:srgbClr val="495354"/>
                          </a:solidFill>
                          <a:effectLst/>
                        </a:rPr>
                        <a:t>, </a:t>
                      </a:r>
                      <a:r>
                        <a:rPr lang="de-CH" sz="1400" b="1" dirty="0" err="1">
                          <a:solidFill>
                            <a:srgbClr val="495354"/>
                          </a:solidFill>
                          <a:effectLst/>
                        </a:rPr>
                        <a:t>surrounding</a:t>
                      </a:r>
                      <a:r>
                        <a:rPr lang="de-CH" sz="1400" b="1" dirty="0">
                          <a:solidFill>
                            <a:srgbClr val="495354"/>
                          </a:solidFill>
                          <a:effectLst/>
                        </a:rPr>
                        <a:t> </a:t>
                      </a:r>
                      <a:r>
                        <a:rPr lang="de-CH" sz="1400" b="1" dirty="0" err="1">
                          <a:solidFill>
                            <a:srgbClr val="495354"/>
                          </a:solidFill>
                          <a:effectLst/>
                        </a:rPr>
                        <a:t>corpus</a:t>
                      </a:r>
                      <a:r>
                        <a:rPr lang="de-CH" sz="1400" b="1" dirty="0">
                          <a:solidFill>
                            <a:srgbClr val="495354"/>
                          </a:solidFill>
                          <a:effectLst/>
                        </a:rPr>
                        <a:t> callosum</a:t>
                      </a:r>
                      <a:br>
                        <a:rPr lang="de-CH" sz="1400" b="1" dirty="0">
                          <a:solidFill>
                            <a:srgbClr val="495354"/>
                          </a:solidFill>
                          <a:effectLst/>
                        </a:rPr>
                      </a:br>
                      <a:r>
                        <a:rPr lang="de-CH" sz="1400" b="1" dirty="0">
                          <a:solidFill>
                            <a:srgbClr val="495354"/>
                          </a:solidFill>
                          <a:effectLst/>
                        </a:rPr>
                        <a:t>Main </a:t>
                      </a:r>
                      <a:r>
                        <a:rPr lang="de-CH" sz="1400" b="1" dirty="0" err="1">
                          <a:solidFill>
                            <a:srgbClr val="495354"/>
                          </a:solidFill>
                          <a:effectLst/>
                        </a:rPr>
                        <a:t>gyri</a:t>
                      </a:r>
                      <a:r>
                        <a:rPr lang="de-CH" sz="1400" b="1" dirty="0">
                          <a:solidFill>
                            <a:srgbClr val="495354"/>
                          </a:solidFill>
                          <a:effectLst/>
                        </a:rPr>
                        <a:t>: paraterminal, </a:t>
                      </a:r>
                      <a:r>
                        <a:rPr lang="de-CH" sz="1400" b="1" dirty="0" err="1">
                          <a:solidFill>
                            <a:srgbClr val="495354"/>
                          </a:solidFill>
                          <a:effectLst/>
                        </a:rPr>
                        <a:t>cingulate</a:t>
                      </a:r>
                      <a:r>
                        <a:rPr lang="de-CH" sz="1400" b="1" dirty="0">
                          <a:solidFill>
                            <a:srgbClr val="495354"/>
                          </a:solidFill>
                          <a:effectLst/>
                        </a:rPr>
                        <a:t>, </a:t>
                      </a:r>
                      <a:r>
                        <a:rPr lang="de-CH" sz="1400" b="1" dirty="0" err="1">
                          <a:solidFill>
                            <a:srgbClr val="495354"/>
                          </a:solidFill>
                          <a:effectLst/>
                        </a:rPr>
                        <a:t>parahippocampal</a:t>
                      </a:r>
                      <a:r>
                        <a:rPr lang="de-CH" sz="1400" b="1" dirty="0">
                          <a:solidFill>
                            <a:srgbClr val="495354"/>
                          </a:solidFill>
                          <a:effectLst/>
                        </a:rPr>
                        <a:t> </a:t>
                      </a:r>
                      <a:r>
                        <a:rPr lang="de-CH" sz="1400" b="1" dirty="0" err="1">
                          <a:solidFill>
                            <a:srgbClr val="495354"/>
                          </a:solidFill>
                          <a:effectLst/>
                        </a:rPr>
                        <a:t>gyri</a:t>
                      </a:r>
                      <a:br>
                        <a:rPr lang="de-CH" sz="1400" b="1" dirty="0">
                          <a:solidFill>
                            <a:srgbClr val="495354"/>
                          </a:solidFill>
                          <a:effectLst/>
                        </a:rPr>
                      </a:br>
                      <a:br>
                        <a:rPr lang="de-CH" sz="1600" b="1" dirty="0">
                          <a:solidFill>
                            <a:srgbClr val="0070C0"/>
                          </a:solidFill>
                          <a:effectLst/>
                          <a:latin typeface="PlutoSansMedium"/>
                        </a:rPr>
                      </a:br>
                      <a:r>
                        <a:rPr lang="de-CH" sz="1600" b="1" dirty="0">
                          <a:solidFill>
                            <a:srgbClr val="0070C0"/>
                          </a:solidFill>
                          <a:effectLst/>
                        </a:rPr>
                        <a:t>Modulation </a:t>
                      </a:r>
                      <a:r>
                        <a:rPr lang="de-CH" sz="1600" b="1" dirty="0" err="1">
                          <a:solidFill>
                            <a:srgbClr val="0070C0"/>
                          </a:solidFill>
                          <a:effectLst/>
                        </a:rPr>
                        <a:t>of</a:t>
                      </a:r>
                      <a:r>
                        <a:rPr lang="de-CH" sz="1600" b="1" dirty="0">
                          <a:solidFill>
                            <a:srgbClr val="0070C0"/>
                          </a:solidFill>
                          <a:effectLst/>
                        </a:rPr>
                        <a:t> </a:t>
                      </a:r>
                      <a:r>
                        <a:rPr lang="de-CH" sz="1600" b="1" dirty="0" err="1">
                          <a:solidFill>
                            <a:srgbClr val="0070C0"/>
                          </a:solidFill>
                          <a:effectLst/>
                        </a:rPr>
                        <a:t>emotions</a:t>
                      </a:r>
                      <a:r>
                        <a:rPr lang="de-CH" sz="1600" b="1" dirty="0">
                          <a:solidFill>
                            <a:srgbClr val="0070C0"/>
                          </a:solidFill>
                          <a:effectLst/>
                        </a:rPr>
                        <a:t>, </a:t>
                      </a:r>
                      <a:r>
                        <a:rPr lang="de-CH" sz="1600" b="1" dirty="0" err="1">
                          <a:solidFill>
                            <a:srgbClr val="0070C0"/>
                          </a:solidFill>
                          <a:effectLst/>
                        </a:rPr>
                        <a:t>modulation</a:t>
                      </a:r>
                      <a:r>
                        <a:rPr lang="de-CH" sz="1600" b="1" dirty="0">
                          <a:solidFill>
                            <a:srgbClr val="0070C0"/>
                          </a:solidFill>
                          <a:effectLst/>
                        </a:rPr>
                        <a:t> </a:t>
                      </a:r>
                      <a:r>
                        <a:rPr lang="de-CH" sz="1600" b="1" dirty="0" err="1">
                          <a:solidFill>
                            <a:srgbClr val="0070C0"/>
                          </a:solidFill>
                          <a:effectLst/>
                        </a:rPr>
                        <a:t>of</a:t>
                      </a:r>
                      <a:r>
                        <a:rPr lang="de-CH" sz="1600" b="1" dirty="0">
                          <a:solidFill>
                            <a:srgbClr val="0070C0"/>
                          </a:solidFill>
                          <a:effectLst/>
                        </a:rPr>
                        <a:t> </a:t>
                      </a:r>
                      <a:r>
                        <a:rPr lang="de-CH" sz="1600" b="1" dirty="0" err="1">
                          <a:solidFill>
                            <a:srgbClr val="0070C0"/>
                          </a:solidFill>
                          <a:effectLst/>
                        </a:rPr>
                        <a:t>visceral</a:t>
                      </a:r>
                      <a:r>
                        <a:rPr lang="de-CH" sz="1600" b="1" dirty="0">
                          <a:solidFill>
                            <a:srgbClr val="0070C0"/>
                          </a:solidFill>
                          <a:effectLst/>
                        </a:rPr>
                        <a:t> and </a:t>
                      </a:r>
                      <a:r>
                        <a:rPr lang="de-CH" sz="1600" b="1" dirty="0" err="1">
                          <a:solidFill>
                            <a:srgbClr val="0070C0"/>
                          </a:solidFill>
                          <a:effectLst/>
                        </a:rPr>
                        <a:t>autonomic</a:t>
                      </a:r>
                      <a:r>
                        <a:rPr lang="de-CH" sz="1600" b="1" dirty="0">
                          <a:solidFill>
                            <a:srgbClr val="0070C0"/>
                          </a:solidFill>
                          <a:effectLst/>
                        </a:rPr>
                        <a:t> </a:t>
                      </a:r>
                      <a:r>
                        <a:rPr lang="de-CH" sz="1600" b="1" dirty="0" err="1">
                          <a:solidFill>
                            <a:srgbClr val="0070C0"/>
                          </a:solidFill>
                          <a:effectLst/>
                        </a:rPr>
                        <a:t>functions</a:t>
                      </a:r>
                      <a:r>
                        <a:rPr lang="de-CH" sz="1600" b="1" dirty="0">
                          <a:solidFill>
                            <a:srgbClr val="0070C0"/>
                          </a:solidFill>
                          <a:effectLst/>
                        </a:rPr>
                        <a:t>, </a:t>
                      </a:r>
                      <a:r>
                        <a:rPr lang="de-CH" sz="1600" b="1" dirty="0" err="1">
                          <a:solidFill>
                            <a:srgbClr val="0070C0"/>
                          </a:solidFill>
                          <a:effectLst/>
                        </a:rPr>
                        <a:t>learning</a:t>
                      </a:r>
                      <a:r>
                        <a:rPr lang="de-CH" sz="1600" b="1" dirty="0">
                          <a:solidFill>
                            <a:srgbClr val="0070C0"/>
                          </a:solidFill>
                          <a:effectLst/>
                        </a:rPr>
                        <a:t>, </a:t>
                      </a:r>
                      <a:r>
                        <a:rPr lang="de-CH" sz="1600" b="1" dirty="0" err="1">
                          <a:solidFill>
                            <a:srgbClr val="0070C0"/>
                          </a:solidFill>
                          <a:effectLst/>
                        </a:rPr>
                        <a:t>memory</a:t>
                      </a:r>
                      <a:endParaRPr lang="de-CH" sz="1600" b="1" dirty="0">
                        <a:solidFill>
                          <a:srgbClr val="0070C0"/>
                        </a:solidFill>
                        <a:effectLst/>
                      </a:endParaRPr>
                    </a:p>
                  </a:txBody>
                  <a:tcPr marL="34866" marR="34866" marT="23244" marB="2324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868826616"/>
                  </a:ext>
                </a:extLst>
              </a:tr>
            </a:tbl>
          </a:graphicData>
        </a:graphic>
      </p:graphicFrame>
    </p:spTree>
    <p:extLst>
      <p:ext uri="{BB962C8B-B14F-4D97-AF65-F5344CB8AC3E}">
        <p14:creationId xmlns:p14="http://schemas.microsoft.com/office/powerpoint/2010/main" val="1916160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097C68-B2A6-26FB-4ABA-04D1833409FE}"/>
              </a:ext>
            </a:extLst>
          </p:cNvPr>
          <p:cNvSpPr>
            <a:spLocks noGrp="1"/>
          </p:cNvSpPr>
          <p:nvPr>
            <p:ph type="title"/>
          </p:nvPr>
        </p:nvSpPr>
        <p:spPr>
          <a:xfrm>
            <a:off x="7303771" y="105508"/>
            <a:ext cx="4677214" cy="885092"/>
          </a:xfrm>
        </p:spPr>
        <p:txBody>
          <a:bodyPr>
            <a:noAutofit/>
          </a:bodyPr>
          <a:lstStyle/>
          <a:p>
            <a:pPr algn="ctr"/>
            <a:r>
              <a:rPr lang="de-CH" sz="3600" b="1" dirty="0" err="1">
                <a:solidFill>
                  <a:schemeClr val="accent6">
                    <a:lumMod val="75000"/>
                  </a:schemeClr>
                </a:solidFill>
              </a:rPr>
              <a:t>Oculomotor</a:t>
            </a:r>
            <a:r>
              <a:rPr lang="de-CH" sz="3600" b="1" dirty="0">
                <a:solidFill>
                  <a:schemeClr val="accent6">
                    <a:lumMod val="75000"/>
                  </a:schemeClr>
                </a:solidFill>
              </a:rPr>
              <a:t> nerve</a:t>
            </a:r>
            <a:endParaRPr lang="el-GR" sz="3600" b="1" dirty="0">
              <a:solidFill>
                <a:schemeClr val="accent6">
                  <a:lumMod val="75000"/>
                </a:schemeClr>
              </a:solidFill>
            </a:endParaRPr>
          </a:p>
        </p:txBody>
      </p:sp>
      <p:sp>
        <p:nvSpPr>
          <p:cNvPr id="3" name="Θέση περιεχομένου 2">
            <a:extLst>
              <a:ext uri="{FF2B5EF4-FFF2-40B4-BE49-F238E27FC236}">
                <a16:creationId xmlns:a16="http://schemas.microsoft.com/office/drawing/2014/main" id="{29D65930-BADB-B776-FE6A-4F9D4F862333}"/>
              </a:ext>
            </a:extLst>
          </p:cNvPr>
          <p:cNvSpPr>
            <a:spLocks noGrp="1"/>
          </p:cNvSpPr>
          <p:nvPr>
            <p:ph idx="1"/>
          </p:nvPr>
        </p:nvSpPr>
        <p:spPr>
          <a:xfrm>
            <a:off x="293077" y="105508"/>
            <a:ext cx="6896394" cy="6646984"/>
          </a:xfrm>
        </p:spPr>
        <p:txBody>
          <a:bodyPr>
            <a:noAutofit/>
          </a:bodyPr>
          <a:lstStyle/>
          <a:p>
            <a:pPr algn="just">
              <a:buFont typeface="Wingdings" pitchFamily="2" charset="2"/>
              <a:buChar char="Ø"/>
            </a:pPr>
            <a:r>
              <a:rPr lang="de-CH" sz="1800" dirty="0"/>
              <a:t>The </a:t>
            </a:r>
            <a:r>
              <a:rPr lang="de-CH" sz="1800" dirty="0" err="1"/>
              <a:t>oculomotor</a:t>
            </a:r>
            <a:r>
              <a:rPr lang="de-CH" sz="1800" dirty="0"/>
              <a:t> nerve (CN III) </a:t>
            </a:r>
            <a:r>
              <a:rPr lang="de-CH" sz="1800" dirty="0" err="1"/>
              <a:t>arises</a:t>
            </a:r>
            <a:r>
              <a:rPr lang="de-CH" sz="1800" dirty="0"/>
              <a:t> </a:t>
            </a:r>
            <a:r>
              <a:rPr lang="de-CH" sz="1800" dirty="0" err="1"/>
              <a:t>from</a:t>
            </a:r>
            <a:r>
              <a:rPr lang="de-CH" sz="1800" dirty="0"/>
              <a:t> </a:t>
            </a:r>
            <a:r>
              <a:rPr lang="de-CH" sz="1800" dirty="0" err="1"/>
              <a:t>the</a:t>
            </a:r>
            <a:r>
              <a:rPr lang="de-CH" sz="1800" dirty="0"/>
              <a:t> </a:t>
            </a:r>
            <a:r>
              <a:rPr lang="de-CH" sz="1800" dirty="0" err="1"/>
              <a:t>oculomotor</a:t>
            </a:r>
            <a:r>
              <a:rPr lang="de-CH" sz="1800" dirty="0"/>
              <a:t> </a:t>
            </a:r>
            <a:r>
              <a:rPr lang="de-CH" sz="1800" dirty="0" err="1"/>
              <a:t>complex</a:t>
            </a:r>
            <a:r>
              <a:rPr lang="de-CH" sz="1800" dirty="0"/>
              <a:t> </a:t>
            </a:r>
            <a:r>
              <a:rPr lang="de-CH" sz="1800" dirty="0" err="1"/>
              <a:t>located</a:t>
            </a:r>
            <a:r>
              <a:rPr lang="de-CH" sz="1800" dirty="0"/>
              <a:t> </a:t>
            </a:r>
            <a:r>
              <a:rPr lang="de-CH" sz="1800" b="1" dirty="0">
                <a:solidFill>
                  <a:schemeClr val="accent6">
                    <a:lumMod val="75000"/>
                  </a:schemeClr>
                </a:solidFill>
              </a:rPr>
              <a:t>in </a:t>
            </a:r>
            <a:r>
              <a:rPr lang="de-CH" sz="1800" b="1" dirty="0" err="1">
                <a:solidFill>
                  <a:schemeClr val="accent6">
                    <a:lumMod val="75000"/>
                  </a:schemeClr>
                </a:solidFill>
              </a:rPr>
              <a:t>the</a:t>
            </a:r>
            <a:r>
              <a:rPr lang="de-CH" sz="1800" b="1" dirty="0">
                <a:solidFill>
                  <a:schemeClr val="accent6">
                    <a:lumMod val="75000"/>
                  </a:schemeClr>
                </a:solidFill>
              </a:rPr>
              <a:t> </a:t>
            </a:r>
            <a:r>
              <a:rPr lang="de-CH" sz="1800" b="1" dirty="0" err="1">
                <a:solidFill>
                  <a:schemeClr val="accent6">
                    <a:lumMod val="75000"/>
                  </a:schemeClr>
                </a:solidFill>
              </a:rPr>
              <a:t>midbrain</a:t>
            </a:r>
            <a:r>
              <a:rPr lang="de-CH" sz="1800" dirty="0"/>
              <a:t> at </a:t>
            </a:r>
            <a:r>
              <a:rPr lang="de-CH" sz="1800" dirty="0" err="1"/>
              <a:t>the</a:t>
            </a:r>
            <a:r>
              <a:rPr lang="de-CH" sz="1800" dirty="0"/>
              <a:t> </a:t>
            </a:r>
            <a:r>
              <a:rPr lang="de-CH" sz="1800" dirty="0" err="1"/>
              <a:t>level</a:t>
            </a:r>
            <a:r>
              <a:rPr lang="de-CH" sz="1800" dirty="0"/>
              <a:t> </a:t>
            </a:r>
            <a:r>
              <a:rPr lang="de-CH" sz="1800" dirty="0" err="1"/>
              <a:t>of</a:t>
            </a:r>
            <a:r>
              <a:rPr lang="de-CH" sz="1800" dirty="0"/>
              <a:t> </a:t>
            </a:r>
            <a:r>
              <a:rPr lang="de-CH" sz="1800" dirty="0" err="1"/>
              <a:t>the</a:t>
            </a:r>
            <a:r>
              <a:rPr lang="de-CH" sz="1800" dirty="0"/>
              <a:t> superior </a:t>
            </a:r>
            <a:r>
              <a:rPr lang="de-CH" sz="1800" dirty="0" err="1"/>
              <a:t>colliculus</a:t>
            </a:r>
            <a:r>
              <a:rPr lang="de-CH" sz="1800" dirty="0"/>
              <a:t>. </a:t>
            </a:r>
          </a:p>
          <a:p>
            <a:pPr algn="just">
              <a:buFont typeface="Wingdings" pitchFamily="2" charset="2"/>
              <a:buChar char="Ø"/>
            </a:pPr>
            <a:r>
              <a:rPr lang="de-CH" sz="1800" dirty="0" err="1"/>
              <a:t>It</a:t>
            </a:r>
            <a:r>
              <a:rPr lang="de-CH" sz="1800" dirty="0"/>
              <a:t> </a:t>
            </a:r>
            <a:r>
              <a:rPr lang="de-CH" sz="1800" dirty="0" err="1"/>
              <a:t>is</a:t>
            </a:r>
            <a:r>
              <a:rPr lang="de-CH" sz="1800" dirty="0"/>
              <a:t> </a:t>
            </a:r>
            <a:r>
              <a:rPr lang="de-CH" sz="1800" dirty="0" err="1"/>
              <a:t>comprised</a:t>
            </a:r>
            <a:r>
              <a:rPr lang="de-CH" sz="1800" dirty="0"/>
              <a:t> </a:t>
            </a:r>
            <a:r>
              <a:rPr lang="de-CH" sz="1800" dirty="0" err="1"/>
              <a:t>of</a:t>
            </a:r>
            <a:r>
              <a:rPr lang="de-CH" sz="1800" dirty="0"/>
              <a:t> </a:t>
            </a:r>
            <a:r>
              <a:rPr lang="de-CH" sz="1800" dirty="0" err="1"/>
              <a:t>two</a:t>
            </a:r>
            <a:r>
              <a:rPr lang="de-CH" sz="1800" dirty="0"/>
              <a:t> </a:t>
            </a:r>
            <a:r>
              <a:rPr lang="de-CH" sz="1800" dirty="0" err="1"/>
              <a:t>nuclei</a:t>
            </a:r>
            <a:r>
              <a:rPr lang="de-CH" sz="1800" dirty="0"/>
              <a:t>: </a:t>
            </a:r>
            <a:r>
              <a:rPr lang="de-CH" sz="1800" b="1" dirty="0" err="1">
                <a:solidFill>
                  <a:schemeClr val="accent6">
                    <a:lumMod val="75000"/>
                  </a:schemeClr>
                </a:solidFill>
              </a:rPr>
              <a:t>the</a:t>
            </a:r>
            <a:r>
              <a:rPr lang="de-CH" sz="1800" b="1" dirty="0">
                <a:solidFill>
                  <a:schemeClr val="accent6">
                    <a:lumMod val="75000"/>
                  </a:schemeClr>
                </a:solidFill>
              </a:rPr>
              <a:t> </a:t>
            </a:r>
            <a:r>
              <a:rPr lang="de-CH" sz="1800" b="1" dirty="0" err="1">
                <a:solidFill>
                  <a:schemeClr val="accent6">
                    <a:lumMod val="75000"/>
                  </a:schemeClr>
                </a:solidFill>
              </a:rPr>
              <a:t>nucleus</a:t>
            </a:r>
            <a:r>
              <a:rPr lang="de-CH" sz="1800" b="1" dirty="0">
                <a:solidFill>
                  <a:schemeClr val="accent6">
                    <a:lumMod val="75000"/>
                  </a:schemeClr>
                </a:solidFill>
              </a:rPr>
              <a:t> </a:t>
            </a:r>
            <a:r>
              <a:rPr lang="de-CH" sz="1800" b="1" dirty="0" err="1">
                <a:solidFill>
                  <a:schemeClr val="accent6">
                    <a:lumMod val="75000"/>
                  </a:schemeClr>
                </a:solidFill>
              </a:rPr>
              <a:t>of</a:t>
            </a:r>
            <a:r>
              <a:rPr lang="de-CH" sz="1800" b="1" dirty="0">
                <a:solidFill>
                  <a:schemeClr val="accent6">
                    <a:lumMod val="75000"/>
                  </a:schemeClr>
                </a:solidFill>
              </a:rPr>
              <a:t> </a:t>
            </a:r>
            <a:r>
              <a:rPr lang="de-CH" sz="1800" b="1" dirty="0" err="1">
                <a:solidFill>
                  <a:schemeClr val="accent6">
                    <a:lumMod val="75000"/>
                  </a:schemeClr>
                </a:solidFill>
              </a:rPr>
              <a:t>oculomotor</a:t>
            </a:r>
            <a:r>
              <a:rPr lang="de-CH" sz="1800" b="1" dirty="0">
                <a:solidFill>
                  <a:schemeClr val="accent6">
                    <a:lumMod val="75000"/>
                  </a:schemeClr>
                </a:solidFill>
              </a:rPr>
              <a:t> nerve </a:t>
            </a:r>
            <a:r>
              <a:rPr lang="de-CH" sz="1800" dirty="0"/>
              <a:t>(</a:t>
            </a:r>
            <a:r>
              <a:rPr lang="de-CH" sz="1800" dirty="0" err="1"/>
              <a:t>contains</a:t>
            </a:r>
            <a:r>
              <a:rPr lang="de-CH" sz="1800" dirty="0"/>
              <a:t> </a:t>
            </a:r>
            <a:r>
              <a:rPr lang="de-CH" sz="1800" dirty="0" err="1"/>
              <a:t>cell</a:t>
            </a:r>
            <a:r>
              <a:rPr lang="de-CH" sz="1800" dirty="0"/>
              <a:t> </a:t>
            </a:r>
            <a:r>
              <a:rPr lang="de-CH" sz="1800" dirty="0" err="1"/>
              <a:t>bodies</a:t>
            </a:r>
            <a:r>
              <a:rPr lang="de-CH" sz="1800" dirty="0"/>
              <a:t> </a:t>
            </a:r>
            <a:r>
              <a:rPr lang="de-CH" sz="1800" dirty="0" err="1"/>
              <a:t>of</a:t>
            </a:r>
            <a:r>
              <a:rPr lang="de-CH" sz="1800" dirty="0"/>
              <a:t> </a:t>
            </a:r>
            <a:r>
              <a:rPr lang="de-CH" sz="1800" dirty="0" err="1"/>
              <a:t>general</a:t>
            </a:r>
            <a:r>
              <a:rPr lang="de-CH" sz="1800" dirty="0"/>
              <a:t> </a:t>
            </a:r>
            <a:r>
              <a:rPr lang="de-CH" sz="1800" dirty="0" err="1"/>
              <a:t>somatic</a:t>
            </a:r>
            <a:r>
              <a:rPr lang="de-CH" sz="1800" dirty="0"/>
              <a:t> efferent (GSE, </a:t>
            </a:r>
            <a:r>
              <a:rPr lang="de-CH" sz="1800" dirty="0" err="1"/>
              <a:t>motor</a:t>
            </a:r>
            <a:r>
              <a:rPr lang="de-CH" sz="1800" dirty="0"/>
              <a:t>) </a:t>
            </a:r>
            <a:r>
              <a:rPr lang="de-CH" sz="1800" dirty="0" err="1"/>
              <a:t>neurons</a:t>
            </a:r>
            <a:r>
              <a:rPr lang="de-CH" sz="1800" dirty="0"/>
              <a:t>), and </a:t>
            </a:r>
            <a:r>
              <a:rPr lang="de-CH" sz="1800" b="1" dirty="0" err="1">
                <a:solidFill>
                  <a:schemeClr val="accent6">
                    <a:lumMod val="75000"/>
                  </a:schemeClr>
                </a:solidFill>
              </a:rPr>
              <a:t>the</a:t>
            </a:r>
            <a:r>
              <a:rPr lang="de-CH" sz="1800" b="1" dirty="0">
                <a:solidFill>
                  <a:schemeClr val="accent6">
                    <a:lumMod val="75000"/>
                  </a:schemeClr>
                </a:solidFill>
              </a:rPr>
              <a:t> </a:t>
            </a:r>
            <a:r>
              <a:rPr lang="de-CH" sz="1800" b="1" dirty="0" err="1">
                <a:solidFill>
                  <a:schemeClr val="accent6">
                    <a:lumMod val="75000"/>
                  </a:schemeClr>
                </a:solidFill>
              </a:rPr>
              <a:t>accessory</a:t>
            </a:r>
            <a:r>
              <a:rPr lang="de-CH" sz="1800" b="1" dirty="0">
                <a:solidFill>
                  <a:schemeClr val="accent6">
                    <a:lumMod val="75000"/>
                  </a:schemeClr>
                </a:solidFill>
              </a:rPr>
              <a:t> </a:t>
            </a:r>
            <a:r>
              <a:rPr lang="de-CH" sz="1800" b="1" dirty="0" err="1">
                <a:solidFill>
                  <a:schemeClr val="accent6">
                    <a:lumMod val="75000"/>
                  </a:schemeClr>
                </a:solidFill>
              </a:rPr>
              <a:t>nucleus</a:t>
            </a:r>
            <a:r>
              <a:rPr lang="de-CH" sz="1800" b="1" dirty="0">
                <a:solidFill>
                  <a:schemeClr val="accent6">
                    <a:lumMod val="75000"/>
                  </a:schemeClr>
                </a:solidFill>
              </a:rPr>
              <a:t> </a:t>
            </a:r>
            <a:r>
              <a:rPr lang="de-CH" sz="1800" b="1" dirty="0" err="1">
                <a:solidFill>
                  <a:schemeClr val="accent6">
                    <a:lumMod val="75000"/>
                  </a:schemeClr>
                </a:solidFill>
              </a:rPr>
              <a:t>of</a:t>
            </a:r>
            <a:r>
              <a:rPr lang="de-CH" sz="1800" b="1" dirty="0">
                <a:solidFill>
                  <a:schemeClr val="accent6">
                    <a:lumMod val="75000"/>
                  </a:schemeClr>
                </a:solidFill>
              </a:rPr>
              <a:t> </a:t>
            </a:r>
            <a:r>
              <a:rPr lang="de-CH" sz="1800" b="1" dirty="0" err="1">
                <a:solidFill>
                  <a:schemeClr val="accent6">
                    <a:lumMod val="75000"/>
                  </a:schemeClr>
                </a:solidFill>
              </a:rPr>
              <a:t>oculomotor</a:t>
            </a:r>
            <a:r>
              <a:rPr lang="de-CH" sz="1800" b="1" dirty="0">
                <a:solidFill>
                  <a:schemeClr val="accent6">
                    <a:lumMod val="75000"/>
                  </a:schemeClr>
                </a:solidFill>
              </a:rPr>
              <a:t> nerve (Edinger-Westphal</a:t>
            </a:r>
            <a:r>
              <a:rPr lang="de-CH" sz="1800" dirty="0"/>
              <a:t>, </a:t>
            </a:r>
            <a:r>
              <a:rPr lang="de-CH" sz="1800" dirty="0" err="1"/>
              <a:t>contains</a:t>
            </a:r>
            <a:r>
              <a:rPr lang="de-CH" sz="1800" dirty="0"/>
              <a:t> </a:t>
            </a:r>
            <a:r>
              <a:rPr lang="de-CH" sz="1800" dirty="0" err="1"/>
              <a:t>cell</a:t>
            </a:r>
            <a:r>
              <a:rPr lang="de-CH" sz="1800" dirty="0"/>
              <a:t> </a:t>
            </a:r>
            <a:r>
              <a:rPr lang="de-CH" sz="1800" dirty="0" err="1"/>
              <a:t>bodies</a:t>
            </a:r>
            <a:r>
              <a:rPr lang="de-CH" sz="1800" dirty="0"/>
              <a:t> </a:t>
            </a:r>
            <a:r>
              <a:rPr lang="de-CH" sz="1800" dirty="0" err="1"/>
              <a:t>of</a:t>
            </a:r>
            <a:r>
              <a:rPr lang="de-CH" sz="1800" dirty="0"/>
              <a:t> </a:t>
            </a:r>
            <a:r>
              <a:rPr lang="de-CH" sz="1800" dirty="0" err="1"/>
              <a:t>general</a:t>
            </a:r>
            <a:r>
              <a:rPr lang="de-CH" sz="1800" dirty="0"/>
              <a:t> </a:t>
            </a:r>
            <a:r>
              <a:rPr lang="de-CH" sz="1800" dirty="0" err="1"/>
              <a:t>visceral</a:t>
            </a:r>
            <a:r>
              <a:rPr lang="de-CH" sz="1800" dirty="0"/>
              <a:t> efferent (GVE, </a:t>
            </a:r>
            <a:r>
              <a:rPr lang="de-CH" sz="1800" dirty="0" err="1"/>
              <a:t>parasympathetic</a:t>
            </a:r>
            <a:r>
              <a:rPr lang="de-CH" sz="1800" dirty="0"/>
              <a:t>) </a:t>
            </a:r>
            <a:r>
              <a:rPr lang="de-CH" sz="1800" dirty="0" err="1"/>
              <a:t>neurons</a:t>
            </a:r>
            <a:r>
              <a:rPr lang="de-CH" sz="1800" dirty="0"/>
              <a:t>). </a:t>
            </a:r>
          </a:p>
          <a:p>
            <a:pPr algn="just">
              <a:buFont typeface="Wingdings" pitchFamily="2" charset="2"/>
              <a:buChar char="Ø"/>
            </a:pPr>
            <a:r>
              <a:rPr lang="de-CH" sz="1800" dirty="0" err="1"/>
              <a:t>From</a:t>
            </a:r>
            <a:r>
              <a:rPr lang="de-CH" sz="1800" dirty="0"/>
              <a:t> </a:t>
            </a:r>
            <a:r>
              <a:rPr lang="de-CH" sz="1800" dirty="0" err="1"/>
              <a:t>here</a:t>
            </a:r>
            <a:r>
              <a:rPr lang="de-CH" sz="1800" dirty="0"/>
              <a:t>, </a:t>
            </a:r>
            <a:r>
              <a:rPr lang="de-CH" sz="1800" dirty="0" err="1"/>
              <a:t>it</a:t>
            </a:r>
            <a:r>
              <a:rPr lang="de-CH" sz="1800" dirty="0"/>
              <a:t> </a:t>
            </a:r>
            <a:r>
              <a:rPr lang="de-CH" sz="1800" dirty="0" err="1"/>
              <a:t>enters</a:t>
            </a:r>
            <a:r>
              <a:rPr lang="de-CH" sz="1800" dirty="0"/>
              <a:t> </a:t>
            </a:r>
            <a:r>
              <a:rPr lang="de-CH" sz="1800" dirty="0" err="1"/>
              <a:t>the</a:t>
            </a:r>
            <a:r>
              <a:rPr lang="de-CH" sz="1800" dirty="0"/>
              <a:t> </a:t>
            </a:r>
            <a:r>
              <a:rPr lang="de-CH" sz="1800" dirty="0" err="1"/>
              <a:t>orbit</a:t>
            </a:r>
            <a:r>
              <a:rPr lang="de-CH" sz="1800" dirty="0"/>
              <a:t> </a:t>
            </a:r>
            <a:r>
              <a:rPr lang="de-CH" sz="1800" dirty="0">
                <a:solidFill>
                  <a:schemeClr val="accent6">
                    <a:lumMod val="75000"/>
                  </a:schemeClr>
                </a:solidFill>
              </a:rPr>
              <a:t>via </a:t>
            </a:r>
            <a:r>
              <a:rPr lang="de-CH" sz="1800" dirty="0" err="1">
                <a:solidFill>
                  <a:schemeClr val="accent6">
                    <a:lumMod val="75000"/>
                  </a:schemeClr>
                </a:solidFill>
              </a:rPr>
              <a:t>the</a:t>
            </a:r>
            <a:r>
              <a:rPr lang="de-CH" sz="1800" dirty="0">
                <a:solidFill>
                  <a:schemeClr val="accent6">
                    <a:lumMod val="75000"/>
                  </a:schemeClr>
                </a:solidFill>
              </a:rPr>
              <a:t> superior orbital </a:t>
            </a:r>
            <a:r>
              <a:rPr lang="de-CH" sz="1800" dirty="0" err="1">
                <a:solidFill>
                  <a:schemeClr val="accent6">
                    <a:lumMod val="75000"/>
                  </a:schemeClr>
                </a:solidFill>
              </a:rPr>
              <a:t>fissure</a:t>
            </a:r>
            <a:r>
              <a:rPr lang="de-CH" sz="1800" dirty="0"/>
              <a:t> </a:t>
            </a:r>
            <a:r>
              <a:rPr lang="de-CH" sz="1800" dirty="0" err="1"/>
              <a:t>as</a:t>
            </a:r>
            <a:r>
              <a:rPr lang="de-CH" sz="1800" dirty="0"/>
              <a:t> </a:t>
            </a:r>
            <a:r>
              <a:rPr lang="de-CH" sz="1800" dirty="0" err="1"/>
              <a:t>two</a:t>
            </a:r>
            <a:r>
              <a:rPr lang="de-CH" sz="1800" dirty="0"/>
              <a:t> </a:t>
            </a:r>
            <a:r>
              <a:rPr lang="de-CH" sz="1800" dirty="0" err="1"/>
              <a:t>branches</a:t>
            </a:r>
            <a:r>
              <a:rPr lang="de-CH" sz="1800" dirty="0"/>
              <a:t> </a:t>
            </a:r>
            <a:r>
              <a:rPr lang="de-CH" sz="1800" dirty="0" err="1"/>
              <a:t>which</a:t>
            </a:r>
            <a:r>
              <a:rPr lang="de-CH" sz="1800" dirty="0"/>
              <a:t> </a:t>
            </a:r>
            <a:r>
              <a:rPr lang="de-CH" sz="1800" dirty="0" err="1"/>
              <a:t>innervate</a:t>
            </a:r>
            <a:r>
              <a:rPr lang="de-CH" sz="1800" dirty="0"/>
              <a:t> </a:t>
            </a:r>
            <a:r>
              <a:rPr lang="de-CH" sz="1800" dirty="0" err="1"/>
              <a:t>the</a:t>
            </a:r>
            <a:r>
              <a:rPr lang="de-CH" sz="1800" dirty="0"/>
              <a:t> </a:t>
            </a:r>
            <a:r>
              <a:rPr lang="de-CH" sz="1800" dirty="0" err="1"/>
              <a:t>majority</a:t>
            </a:r>
            <a:r>
              <a:rPr lang="de-CH" sz="1800" dirty="0"/>
              <a:t> </a:t>
            </a:r>
            <a:r>
              <a:rPr lang="de-CH" sz="1800" dirty="0" err="1"/>
              <a:t>of</a:t>
            </a:r>
            <a:r>
              <a:rPr lang="de-CH" sz="1800" dirty="0"/>
              <a:t> </a:t>
            </a:r>
            <a:r>
              <a:rPr lang="de-CH" sz="1800" dirty="0" err="1"/>
              <a:t>the</a:t>
            </a:r>
            <a:r>
              <a:rPr lang="de-CH" sz="1800" dirty="0"/>
              <a:t> </a:t>
            </a:r>
            <a:r>
              <a:rPr lang="de-CH" sz="1800" dirty="0" err="1"/>
              <a:t>extraocular</a:t>
            </a:r>
            <a:r>
              <a:rPr lang="de-CH" sz="1800" dirty="0"/>
              <a:t> </a:t>
            </a:r>
            <a:r>
              <a:rPr lang="de-CH" sz="1800" dirty="0" err="1"/>
              <a:t>muscles</a:t>
            </a:r>
            <a:r>
              <a:rPr lang="de-CH" sz="1800" dirty="0"/>
              <a:t>:</a:t>
            </a:r>
          </a:p>
          <a:p>
            <a:pPr algn="just">
              <a:buFont typeface="Wingdings" pitchFamily="2" charset="2"/>
              <a:buChar char="Ø"/>
            </a:pPr>
            <a:br>
              <a:rPr lang="de-CH" b="1" dirty="0"/>
            </a:br>
            <a:r>
              <a:rPr lang="de-CH" b="1" dirty="0"/>
              <a:t>- Superior </a:t>
            </a:r>
            <a:r>
              <a:rPr lang="de-CH" b="1" dirty="0" err="1"/>
              <a:t>branch</a:t>
            </a:r>
            <a:r>
              <a:rPr lang="de-CH" b="1" dirty="0"/>
              <a:t>: superior rectus and levator </a:t>
            </a:r>
            <a:r>
              <a:rPr lang="de-CH" b="1" dirty="0" err="1"/>
              <a:t>palpebrae</a:t>
            </a:r>
            <a:r>
              <a:rPr lang="de-CH" b="1" dirty="0"/>
              <a:t> superioris </a:t>
            </a:r>
            <a:r>
              <a:rPr lang="de-CH" b="1" dirty="0" err="1"/>
              <a:t>muscles</a:t>
            </a:r>
            <a:r>
              <a:rPr lang="de-CH" b="1" dirty="0"/>
              <a:t>.</a:t>
            </a:r>
            <a:br>
              <a:rPr lang="de-CH" b="1" dirty="0"/>
            </a:br>
            <a:r>
              <a:rPr lang="de-CH" b="1" dirty="0"/>
              <a:t>- Inferior </a:t>
            </a:r>
            <a:r>
              <a:rPr lang="de-CH" b="1" dirty="0" err="1"/>
              <a:t>branch</a:t>
            </a:r>
            <a:r>
              <a:rPr lang="de-CH" b="1" dirty="0"/>
              <a:t>: medial rectus, inferior rectus and inferior oblique </a:t>
            </a:r>
            <a:r>
              <a:rPr lang="de-CH" b="1" dirty="0" err="1"/>
              <a:t>muscles</a:t>
            </a:r>
            <a:r>
              <a:rPr lang="de-CH" b="1" dirty="0"/>
              <a:t>.</a:t>
            </a:r>
            <a:br>
              <a:rPr lang="de-CH" sz="1800" dirty="0"/>
            </a:br>
            <a:endParaRPr lang="de-CH" sz="1800" dirty="0"/>
          </a:p>
          <a:p>
            <a:pPr algn="just">
              <a:buFont typeface="Wingdings" pitchFamily="2" charset="2"/>
              <a:buChar char="Ø"/>
            </a:pPr>
            <a:r>
              <a:rPr lang="de-CH" sz="1800" dirty="0"/>
              <a:t>The inferior </a:t>
            </a:r>
            <a:r>
              <a:rPr lang="de-CH" sz="1800" dirty="0" err="1"/>
              <a:t>branch</a:t>
            </a:r>
            <a:r>
              <a:rPr lang="de-CH" sz="1800" dirty="0"/>
              <a:t> also </a:t>
            </a:r>
            <a:r>
              <a:rPr lang="de-CH" sz="1800" dirty="0" err="1"/>
              <a:t>carries</a:t>
            </a:r>
            <a:r>
              <a:rPr lang="de-CH" sz="1800" dirty="0"/>
              <a:t> </a:t>
            </a:r>
            <a:r>
              <a:rPr lang="de-CH" sz="1800" dirty="0" err="1"/>
              <a:t>preganglionic</a:t>
            </a:r>
            <a:r>
              <a:rPr lang="de-CH" sz="1800" dirty="0"/>
              <a:t> </a:t>
            </a:r>
            <a:r>
              <a:rPr lang="de-CH" sz="1800" dirty="0" err="1"/>
              <a:t>parasympathetic</a:t>
            </a:r>
            <a:r>
              <a:rPr lang="de-CH" sz="1800" dirty="0"/>
              <a:t> </a:t>
            </a:r>
            <a:r>
              <a:rPr lang="de-CH" sz="1800" dirty="0" err="1"/>
              <a:t>fibers</a:t>
            </a:r>
            <a:r>
              <a:rPr lang="de-CH" sz="1800" dirty="0"/>
              <a:t> </a:t>
            </a:r>
            <a:r>
              <a:rPr lang="de-CH" sz="1800" dirty="0" err="1"/>
              <a:t>which</a:t>
            </a:r>
            <a:r>
              <a:rPr lang="de-CH" sz="1800" dirty="0"/>
              <a:t> </a:t>
            </a:r>
            <a:r>
              <a:rPr lang="de-CH" sz="1800" dirty="0" err="1"/>
              <a:t>synapse</a:t>
            </a:r>
            <a:r>
              <a:rPr lang="de-CH" sz="1800" dirty="0"/>
              <a:t> </a:t>
            </a:r>
            <a:r>
              <a:rPr lang="de-CH" sz="1800" dirty="0" err="1"/>
              <a:t>with</a:t>
            </a:r>
            <a:r>
              <a:rPr lang="de-CH" sz="1800" dirty="0"/>
              <a:t> </a:t>
            </a:r>
            <a:r>
              <a:rPr lang="de-CH" sz="1800" dirty="0" err="1"/>
              <a:t>postganglionic</a:t>
            </a:r>
            <a:r>
              <a:rPr lang="de-CH" sz="1800" dirty="0"/>
              <a:t> </a:t>
            </a:r>
            <a:r>
              <a:rPr lang="de-CH" sz="1800" dirty="0" err="1"/>
              <a:t>neurons</a:t>
            </a:r>
            <a:r>
              <a:rPr lang="de-CH" sz="1800" dirty="0"/>
              <a:t> in </a:t>
            </a:r>
            <a:r>
              <a:rPr lang="de-CH" sz="1800" dirty="0" err="1"/>
              <a:t>the</a:t>
            </a:r>
            <a:r>
              <a:rPr lang="de-CH" sz="1800" dirty="0"/>
              <a:t> </a:t>
            </a:r>
            <a:r>
              <a:rPr lang="de-CH" sz="1800" dirty="0" err="1"/>
              <a:t>ciliary</a:t>
            </a:r>
            <a:r>
              <a:rPr lang="de-CH" sz="1800" dirty="0"/>
              <a:t> </a:t>
            </a:r>
            <a:r>
              <a:rPr lang="de-CH" sz="1800" dirty="0" err="1"/>
              <a:t>ganglion</a:t>
            </a:r>
            <a:r>
              <a:rPr lang="de-CH" sz="1800" dirty="0"/>
              <a:t>; </a:t>
            </a:r>
            <a:r>
              <a:rPr lang="de-CH" sz="1800" dirty="0" err="1"/>
              <a:t>these</a:t>
            </a:r>
            <a:r>
              <a:rPr lang="de-CH" sz="1800" dirty="0"/>
              <a:t> </a:t>
            </a:r>
            <a:r>
              <a:rPr lang="de-CH" sz="1800" dirty="0" err="1"/>
              <a:t>fibers</a:t>
            </a:r>
            <a:r>
              <a:rPr lang="de-CH" sz="1800" dirty="0"/>
              <a:t> </a:t>
            </a:r>
            <a:r>
              <a:rPr lang="de-CH" sz="1800" dirty="0" err="1"/>
              <a:t>provide</a:t>
            </a:r>
            <a:r>
              <a:rPr lang="de-CH" sz="1800" dirty="0"/>
              <a:t> </a:t>
            </a:r>
            <a:r>
              <a:rPr lang="de-CH" sz="1800" b="1" dirty="0" err="1">
                <a:solidFill>
                  <a:schemeClr val="accent6">
                    <a:lumMod val="75000"/>
                  </a:schemeClr>
                </a:solidFill>
              </a:rPr>
              <a:t>parasympathetic</a:t>
            </a:r>
            <a:r>
              <a:rPr lang="de-CH" sz="1800" b="1" dirty="0">
                <a:solidFill>
                  <a:schemeClr val="accent6">
                    <a:lumMod val="75000"/>
                  </a:schemeClr>
                </a:solidFill>
              </a:rPr>
              <a:t> </a:t>
            </a:r>
            <a:r>
              <a:rPr lang="de-CH" sz="1800" b="1" dirty="0" err="1">
                <a:solidFill>
                  <a:schemeClr val="accent6">
                    <a:lumMod val="75000"/>
                  </a:schemeClr>
                </a:solidFill>
              </a:rPr>
              <a:t>innervation</a:t>
            </a:r>
            <a:r>
              <a:rPr lang="de-CH" sz="1800" b="1" dirty="0">
                <a:solidFill>
                  <a:schemeClr val="accent6">
                    <a:lumMod val="75000"/>
                  </a:schemeClr>
                </a:solidFill>
              </a:rPr>
              <a:t> </a:t>
            </a:r>
            <a:r>
              <a:rPr lang="de-CH" sz="1800" b="1" dirty="0" err="1">
                <a:solidFill>
                  <a:schemeClr val="accent6">
                    <a:lumMod val="75000"/>
                  </a:schemeClr>
                </a:solidFill>
              </a:rPr>
              <a:t>to</a:t>
            </a:r>
            <a:r>
              <a:rPr lang="de-CH" sz="1800" b="1" dirty="0">
                <a:solidFill>
                  <a:schemeClr val="accent6">
                    <a:lumMod val="75000"/>
                  </a:schemeClr>
                </a:solidFill>
              </a:rPr>
              <a:t> </a:t>
            </a:r>
            <a:r>
              <a:rPr lang="de-CH" sz="1800" b="1" dirty="0" err="1">
                <a:solidFill>
                  <a:schemeClr val="accent6">
                    <a:lumMod val="75000"/>
                  </a:schemeClr>
                </a:solidFill>
              </a:rPr>
              <a:t>the</a:t>
            </a:r>
            <a:r>
              <a:rPr lang="de-CH" sz="1800" b="1" dirty="0">
                <a:solidFill>
                  <a:schemeClr val="accent6">
                    <a:lumMod val="75000"/>
                  </a:schemeClr>
                </a:solidFill>
              </a:rPr>
              <a:t> </a:t>
            </a:r>
            <a:r>
              <a:rPr lang="de-CH" sz="1800" b="1" dirty="0" err="1">
                <a:solidFill>
                  <a:schemeClr val="accent6">
                    <a:lumMod val="75000"/>
                  </a:schemeClr>
                </a:solidFill>
              </a:rPr>
              <a:t>ciliary</a:t>
            </a:r>
            <a:r>
              <a:rPr lang="de-CH" sz="1800" b="1" dirty="0">
                <a:solidFill>
                  <a:schemeClr val="accent6">
                    <a:lumMod val="75000"/>
                  </a:schemeClr>
                </a:solidFill>
              </a:rPr>
              <a:t> and </a:t>
            </a:r>
            <a:r>
              <a:rPr lang="de-CH" sz="1800" b="1" dirty="0" err="1">
                <a:solidFill>
                  <a:schemeClr val="accent6">
                    <a:lumMod val="75000"/>
                  </a:schemeClr>
                </a:solidFill>
              </a:rPr>
              <a:t>sphincter</a:t>
            </a:r>
            <a:r>
              <a:rPr lang="de-CH" sz="1800" b="1" dirty="0">
                <a:solidFill>
                  <a:schemeClr val="accent6">
                    <a:lumMod val="75000"/>
                  </a:schemeClr>
                </a:solidFill>
              </a:rPr>
              <a:t> </a:t>
            </a:r>
            <a:r>
              <a:rPr lang="de-CH" sz="1800" b="1" dirty="0" err="1">
                <a:solidFill>
                  <a:schemeClr val="accent6">
                    <a:lumMod val="75000"/>
                  </a:schemeClr>
                </a:solidFill>
              </a:rPr>
              <a:t>pupillae</a:t>
            </a:r>
            <a:r>
              <a:rPr lang="de-CH" sz="1800" b="1" dirty="0">
                <a:solidFill>
                  <a:schemeClr val="accent6">
                    <a:lumMod val="75000"/>
                  </a:schemeClr>
                </a:solidFill>
              </a:rPr>
              <a:t> </a:t>
            </a:r>
            <a:r>
              <a:rPr lang="de-CH" sz="1800" b="1" dirty="0" err="1">
                <a:solidFill>
                  <a:schemeClr val="accent6">
                    <a:lumMod val="75000"/>
                  </a:schemeClr>
                </a:solidFill>
              </a:rPr>
              <a:t>muscles</a:t>
            </a:r>
            <a:r>
              <a:rPr lang="de-CH" sz="1800" b="1" dirty="0">
                <a:solidFill>
                  <a:schemeClr val="accent6">
                    <a:lumMod val="75000"/>
                  </a:schemeClr>
                </a:solidFill>
              </a:rPr>
              <a:t> </a:t>
            </a:r>
            <a:r>
              <a:rPr lang="de-CH" sz="1800" b="1" dirty="0" err="1">
                <a:solidFill>
                  <a:schemeClr val="accent6">
                    <a:lumMod val="75000"/>
                  </a:schemeClr>
                </a:solidFill>
              </a:rPr>
              <a:t>responsible</a:t>
            </a:r>
            <a:r>
              <a:rPr lang="de-CH" sz="1800" b="1" dirty="0">
                <a:solidFill>
                  <a:schemeClr val="accent6">
                    <a:lumMod val="75000"/>
                  </a:schemeClr>
                </a:solidFill>
              </a:rPr>
              <a:t> </a:t>
            </a:r>
            <a:r>
              <a:rPr lang="de-CH" sz="1800" b="1" dirty="0" err="1">
                <a:solidFill>
                  <a:schemeClr val="accent6">
                    <a:lumMod val="75000"/>
                  </a:schemeClr>
                </a:solidFill>
              </a:rPr>
              <a:t>for</a:t>
            </a:r>
            <a:r>
              <a:rPr lang="de-CH" sz="1800" b="1" dirty="0">
                <a:solidFill>
                  <a:schemeClr val="accent6">
                    <a:lumMod val="75000"/>
                  </a:schemeClr>
                </a:solidFill>
              </a:rPr>
              <a:t> </a:t>
            </a:r>
            <a:r>
              <a:rPr lang="de-CH" sz="1800" b="1" dirty="0" err="1">
                <a:solidFill>
                  <a:schemeClr val="accent6">
                    <a:lumMod val="75000"/>
                  </a:schemeClr>
                </a:solidFill>
              </a:rPr>
              <a:t>accommodation</a:t>
            </a:r>
            <a:r>
              <a:rPr lang="de-CH" sz="1800" b="1" dirty="0">
                <a:solidFill>
                  <a:schemeClr val="accent6">
                    <a:lumMod val="75000"/>
                  </a:schemeClr>
                </a:solidFill>
              </a:rPr>
              <a:t> and </a:t>
            </a:r>
            <a:r>
              <a:rPr lang="de-CH" sz="1800" b="1" dirty="0" err="1">
                <a:solidFill>
                  <a:schemeClr val="accent6">
                    <a:lumMod val="75000"/>
                  </a:schemeClr>
                </a:solidFill>
              </a:rPr>
              <a:t>pupillary</a:t>
            </a:r>
            <a:r>
              <a:rPr lang="de-CH" sz="1800" b="1" dirty="0">
                <a:solidFill>
                  <a:schemeClr val="accent6">
                    <a:lumMod val="75000"/>
                  </a:schemeClr>
                </a:solidFill>
              </a:rPr>
              <a:t> </a:t>
            </a:r>
            <a:r>
              <a:rPr lang="de-CH" sz="1800" b="1" dirty="0" err="1">
                <a:solidFill>
                  <a:schemeClr val="accent6">
                    <a:lumMod val="75000"/>
                  </a:schemeClr>
                </a:solidFill>
              </a:rPr>
              <a:t>constriction</a:t>
            </a:r>
            <a:r>
              <a:rPr lang="de-CH" sz="1800" b="1" dirty="0">
                <a:solidFill>
                  <a:schemeClr val="accent6">
                    <a:lumMod val="75000"/>
                  </a:schemeClr>
                </a:solidFill>
              </a:rPr>
              <a:t>,</a:t>
            </a:r>
            <a:r>
              <a:rPr lang="de-CH" sz="1800" dirty="0"/>
              <a:t> via </a:t>
            </a:r>
            <a:r>
              <a:rPr lang="de-CH" sz="1800" dirty="0" err="1"/>
              <a:t>the</a:t>
            </a:r>
            <a:r>
              <a:rPr lang="de-CH" sz="1800" dirty="0"/>
              <a:t> </a:t>
            </a:r>
            <a:r>
              <a:rPr lang="de-CH" sz="1800" dirty="0" err="1"/>
              <a:t>short</a:t>
            </a:r>
            <a:r>
              <a:rPr lang="de-CH" sz="1800" dirty="0"/>
              <a:t> </a:t>
            </a:r>
            <a:r>
              <a:rPr lang="de-CH" sz="1800" dirty="0" err="1"/>
              <a:t>ciliary</a:t>
            </a:r>
            <a:r>
              <a:rPr lang="de-CH" sz="1800" dirty="0"/>
              <a:t> </a:t>
            </a:r>
            <a:r>
              <a:rPr lang="de-CH" sz="1800" dirty="0" err="1"/>
              <a:t>nerves</a:t>
            </a:r>
            <a:r>
              <a:rPr lang="de-CH" sz="1800" dirty="0"/>
              <a:t> (</a:t>
            </a:r>
            <a:r>
              <a:rPr lang="de-CH" sz="1800" dirty="0" err="1"/>
              <a:t>branch</a:t>
            </a:r>
            <a:r>
              <a:rPr lang="de-CH" sz="1800" dirty="0"/>
              <a:t> </a:t>
            </a:r>
            <a:r>
              <a:rPr lang="de-CH" sz="1800" dirty="0" err="1"/>
              <a:t>of</a:t>
            </a:r>
            <a:r>
              <a:rPr lang="de-CH" sz="1800" dirty="0"/>
              <a:t> CN V1).</a:t>
            </a:r>
            <a:endParaRPr lang="el-GR" sz="1800" dirty="0"/>
          </a:p>
        </p:txBody>
      </p:sp>
      <p:pic>
        <p:nvPicPr>
          <p:cNvPr id="13314" name="Picture 2" descr="Oculomotor, abducens, and trochlear nerves (lateral-left view)">
            <a:extLst>
              <a:ext uri="{FF2B5EF4-FFF2-40B4-BE49-F238E27FC236}">
                <a16:creationId xmlns:a16="http://schemas.microsoft.com/office/drawing/2014/main" id="{F3E18916-F54A-1263-7443-13B359635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771" y="1101969"/>
            <a:ext cx="4888230" cy="575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180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239D4B8-B910-3212-B765-9C47F4FCDD5C}"/>
              </a:ext>
            </a:extLst>
          </p:cNvPr>
          <p:cNvSpPr/>
          <p:nvPr/>
        </p:nvSpPr>
        <p:spPr>
          <a:xfrm>
            <a:off x="914400" y="694103"/>
            <a:ext cx="106211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 sz="3200" b="1" dirty="0">
                <a:solidFill>
                  <a:schemeClr val="accent4"/>
                </a:solidFill>
              </a:rPr>
              <a:t>Lesion #1: Compression of the oculomotor nerve</a:t>
            </a:r>
            <a:endParaRPr lang="el-GR" sz="3200" b="1" dirty="0">
              <a:ln/>
              <a:solidFill>
                <a:schemeClr val="accent4"/>
              </a:solidFill>
            </a:endParaRPr>
          </a:p>
        </p:txBody>
      </p:sp>
      <p:sp>
        <p:nvSpPr>
          <p:cNvPr id="5" name="TextBox 4">
            <a:extLst>
              <a:ext uri="{FF2B5EF4-FFF2-40B4-BE49-F238E27FC236}">
                <a16:creationId xmlns:a16="http://schemas.microsoft.com/office/drawing/2014/main" id="{4D80F152-C898-6F15-A507-91966A29C830}"/>
              </a:ext>
            </a:extLst>
          </p:cNvPr>
          <p:cNvSpPr txBox="1"/>
          <p:nvPr/>
        </p:nvSpPr>
        <p:spPr>
          <a:xfrm>
            <a:off x="808892" y="1433760"/>
            <a:ext cx="11136923" cy="1323439"/>
          </a:xfrm>
          <a:prstGeom prst="rect">
            <a:avLst/>
          </a:prstGeom>
          <a:noFill/>
        </p:spPr>
        <p:txBody>
          <a:bodyPr wrap="square" rtlCol="0">
            <a:spAutoFit/>
          </a:bodyPr>
          <a:lstStyle/>
          <a:p>
            <a:pPr marL="342900" indent="-342900">
              <a:buFont typeface="Arial" panose="020B0604020202020204" pitchFamily="34" charset="0"/>
              <a:buChar char="•"/>
            </a:pPr>
            <a:r>
              <a:rPr lang="en" sz="2000" dirty="0"/>
              <a:t>Raised intracranial pressure  </a:t>
            </a:r>
          </a:p>
          <a:p>
            <a:pPr marL="342900" indent="-342900">
              <a:buFont typeface="Arial" panose="020B0604020202020204" pitchFamily="34" charset="0"/>
              <a:buChar char="•"/>
            </a:pPr>
            <a:r>
              <a:rPr lang="en" sz="2000" dirty="0"/>
              <a:t>compression of CN III against the ridge of the petrous temporal bone </a:t>
            </a:r>
          </a:p>
          <a:p>
            <a:pPr marL="342900" indent="-342900">
              <a:buFont typeface="Arial" panose="020B0604020202020204" pitchFamily="34" charset="0"/>
              <a:buChar char="•"/>
            </a:pPr>
            <a:r>
              <a:rPr lang="en" sz="2000" dirty="0"/>
              <a:t>pupil dilation (mydriasis). </a:t>
            </a:r>
          </a:p>
          <a:p>
            <a:pPr marL="342900" indent="-342900">
              <a:buFont typeface="Arial" panose="020B0604020202020204" pitchFamily="34" charset="0"/>
              <a:buChar char="•"/>
            </a:pPr>
            <a:r>
              <a:rPr lang="en" sz="2000" dirty="0"/>
              <a:t>Ipsilateral sluggish pupillary light reflex.</a:t>
            </a:r>
          </a:p>
        </p:txBody>
      </p:sp>
      <p:sp>
        <p:nvSpPr>
          <p:cNvPr id="9" name="Ορθογώνιο 8">
            <a:extLst>
              <a:ext uri="{FF2B5EF4-FFF2-40B4-BE49-F238E27FC236}">
                <a16:creationId xmlns:a16="http://schemas.microsoft.com/office/drawing/2014/main" id="{C02CB828-A8C5-AAC6-FAAE-4C781516D208}"/>
              </a:ext>
            </a:extLst>
          </p:cNvPr>
          <p:cNvSpPr/>
          <p:nvPr/>
        </p:nvSpPr>
        <p:spPr>
          <a:xfrm>
            <a:off x="539262" y="3537911"/>
            <a:ext cx="11265876"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 sz="3200" b="1" dirty="0">
                <a:solidFill>
                  <a:schemeClr val="accent4"/>
                </a:solidFill>
              </a:rPr>
              <a:t>Lesion #2: Aneurysm of the posterior cerebral or superior cerebellar artery</a:t>
            </a:r>
            <a:endParaRPr lang="el-GR" sz="3200" b="1" dirty="0">
              <a:ln/>
              <a:solidFill>
                <a:schemeClr val="accent4"/>
              </a:solidFill>
            </a:endParaRPr>
          </a:p>
        </p:txBody>
      </p:sp>
      <p:sp>
        <p:nvSpPr>
          <p:cNvPr id="10" name="TextBox 9">
            <a:extLst>
              <a:ext uri="{FF2B5EF4-FFF2-40B4-BE49-F238E27FC236}">
                <a16:creationId xmlns:a16="http://schemas.microsoft.com/office/drawing/2014/main" id="{5515BE0A-573B-93E7-6EB7-CF7BBD8FA937}"/>
              </a:ext>
            </a:extLst>
          </p:cNvPr>
          <p:cNvSpPr txBox="1"/>
          <p:nvPr/>
        </p:nvSpPr>
        <p:spPr>
          <a:xfrm>
            <a:off x="914400" y="4783015"/>
            <a:ext cx="11031415" cy="707886"/>
          </a:xfrm>
          <a:prstGeom prst="rect">
            <a:avLst/>
          </a:prstGeom>
          <a:noFill/>
        </p:spPr>
        <p:txBody>
          <a:bodyPr wrap="square" rtlCol="0">
            <a:spAutoFit/>
          </a:bodyPr>
          <a:lstStyle/>
          <a:p>
            <a:pPr marL="342900" indent="-342900">
              <a:buFont typeface="Arial" panose="020B0604020202020204" pitchFamily="34" charset="0"/>
              <a:buChar char="•"/>
            </a:pPr>
            <a:r>
              <a:rPr lang="en" sz="2000" dirty="0"/>
              <a:t>Compression on CN III as it passes between vessels. </a:t>
            </a:r>
          </a:p>
          <a:p>
            <a:pPr marL="342900" indent="-342900">
              <a:buFont typeface="Arial" panose="020B0604020202020204" pitchFamily="34" charset="0"/>
              <a:buChar char="•"/>
            </a:pPr>
            <a:r>
              <a:rPr lang="en" sz="2000" dirty="0"/>
              <a:t>Cavernous sinus lesions or infections can also affect CN III.</a:t>
            </a:r>
          </a:p>
        </p:txBody>
      </p:sp>
    </p:spTree>
    <p:extLst>
      <p:ext uri="{BB962C8B-B14F-4D97-AF65-F5344CB8AC3E}">
        <p14:creationId xmlns:p14="http://schemas.microsoft.com/office/powerpoint/2010/main" val="3854830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4136BAF9-4795-C3D2-E223-8083744B1213}"/>
              </a:ext>
            </a:extLst>
          </p:cNvPr>
          <p:cNvSpPr/>
          <p:nvPr/>
        </p:nvSpPr>
        <p:spPr>
          <a:xfrm>
            <a:off x="3259105" y="271595"/>
            <a:ext cx="5488683" cy="923330"/>
          </a:xfrm>
          <a:prstGeom prst="rect">
            <a:avLst/>
          </a:prstGeom>
          <a:noFill/>
        </p:spPr>
        <p:txBody>
          <a:bodyPr wrap="none" lIns="91440" tIns="45720" rIns="91440" bIns="45720">
            <a:spAutoFit/>
          </a:bodyPr>
          <a:lstStyle/>
          <a:p>
            <a:pPr algn="ctr"/>
            <a:r>
              <a:rPr lang="el-GR" sz="5400" b="0" cap="none" spc="0" dirty="0">
                <a:ln w="0"/>
                <a:solidFill>
                  <a:schemeClr val="accent1"/>
                </a:solidFill>
                <a:effectLst>
                  <a:outerShdw blurRad="38100" dist="25400" dir="5400000" algn="ctr" rotWithShape="0">
                    <a:srgbClr val="6E747A">
                      <a:alpha val="43000"/>
                    </a:srgbClr>
                  </a:outerShdw>
                </a:effectLst>
              </a:rPr>
              <a:t>Ι</a:t>
            </a:r>
            <a:r>
              <a:rPr lang="en-US" sz="5400" b="0" cap="none" spc="0" dirty="0">
                <a:ln w="0"/>
                <a:solidFill>
                  <a:schemeClr val="accent1"/>
                </a:solidFill>
                <a:effectLst>
                  <a:outerShdw blurRad="38100" dist="25400" dir="5400000" algn="ctr" rotWithShape="0">
                    <a:srgbClr val="6E747A">
                      <a:alpha val="43000"/>
                    </a:srgbClr>
                  </a:outerShdw>
                </a:effectLst>
              </a:rPr>
              <a:t>V</a:t>
            </a:r>
            <a:r>
              <a:rPr lang="el-GR" sz="5400" b="0" cap="none" spc="0" dirty="0">
                <a:ln w="0"/>
                <a:solidFill>
                  <a:schemeClr val="accent1"/>
                </a:solidFill>
                <a:effectLst>
                  <a:outerShdw blurRad="38100" dist="25400" dir="5400000" algn="ctr" rotWithShape="0">
                    <a:srgbClr val="6E747A">
                      <a:alpha val="43000"/>
                    </a:srgbClr>
                  </a:outerShdw>
                </a:effectLst>
              </a:rPr>
              <a:t>.</a:t>
            </a:r>
            <a:r>
              <a:rPr lang="en-US" sz="5400" b="0" cap="none" spc="0" dirty="0">
                <a:ln w="0"/>
                <a:solidFill>
                  <a:schemeClr val="accent1"/>
                </a:solidFill>
                <a:effectLst>
                  <a:outerShdw blurRad="38100" dist="25400" dir="5400000" algn="ctr" rotWithShape="0">
                    <a:srgbClr val="6E747A">
                      <a:alpha val="43000"/>
                    </a:srgbClr>
                  </a:outerShdw>
                </a:effectLst>
              </a:rPr>
              <a:t> Trochlear Nerve</a:t>
            </a:r>
            <a:endParaRPr lang="el-GR" sz="5400" b="0" cap="none" spc="0" dirty="0">
              <a:ln w="0"/>
              <a:solidFill>
                <a:schemeClr val="accent1"/>
              </a:solidFill>
              <a:effectLst>
                <a:outerShdw blurRad="38100" dist="25400" dir="5400000" algn="ctr" rotWithShape="0">
                  <a:srgbClr val="6E747A">
                    <a:alpha val="43000"/>
                  </a:srgbClr>
                </a:outerShdw>
              </a:effectLst>
            </a:endParaRPr>
          </a:p>
        </p:txBody>
      </p:sp>
      <p:grpSp>
        <p:nvGrpSpPr>
          <p:cNvPr id="2" name="Group 1">
            <a:extLst>
              <a:ext uri="{FF2B5EF4-FFF2-40B4-BE49-F238E27FC236}">
                <a16:creationId xmlns:a16="http://schemas.microsoft.com/office/drawing/2014/main" id="{44B44A70-AB81-2996-0E53-F4E8EC0F9BC5}"/>
              </a:ext>
            </a:extLst>
          </p:cNvPr>
          <p:cNvGrpSpPr/>
          <p:nvPr/>
        </p:nvGrpSpPr>
        <p:grpSpPr>
          <a:xfrm>
            <a:off x="658068" y="1417232"/>
            <a:ext cx="11008655" cy="5273456"/>
            <a:chOff x="1395881" y="2410150"/>
            <a:chExt cx="10069978" cy="4288884"/>
          </a:xfrm>
        </p:grpSpPr>
        <p:pic>
          <p:nvPicPr>
            <p:cNvPr id="3" name="Εικόνα 2">
              <a:extLst>
                <a:ext uri="{FF2B5EF4-FFF2-40B4-BE49-F238E27FC236}">
                  <a16:creationId xmlns:a16="http://schemas.microsoft.com/office/drawing/2014/main" id="{DEB7D513-EBF4-613D-C3CC-94C893551574}"/>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30" name="Ευθεία γραμμή σύνδεσης 29">
              <a:extLst>
                <a:ext uri="{FF2B5EF4-FFF2-40B4-BE49-F238E27FC236}">
                  <a16:creationId xmlns:a16="http://schemas.microsoft.com/office/drawing/2014/main" id="{8A4EA247-16D7-5A37-9D05-7BA58350D988}"/>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9DEFD10D-B036-F020-7414-A3D3BAB0884C}"/>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5776D5EE-C888-928E-4F38-5730E9ADE7BD}"/>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169DCF25-DD41-3DFD-D7D6-2F9763CFDD2E}"/>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6078E9FF-E12F-14D3-D02F-8E046F875DB0}"/>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4F438C07-E193-55E7-AF3F-254DADA96101}"/>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01CE1F1F-3237-4BB2-F8C4-EF5DC5A842AB}"/>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ACC9EC91-A680-C18B-1841-091B2680577D}"/>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D1440D50-CE90-9188-668E-C94CDB1B6DF7}"/>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5B38C6CE-0942-E14E-6E6E-A7004E83C3A9}"/>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520258DB-EDF3-4C1C-13F9-5CA1275C4B13}"/>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429C5494-7283-0DBC-96F4-23F59A2298EA}"/>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C8EC01A-1BF3-3ABF-C2F9-AB24602CED28}"/>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43" name="TextBox 42">
              <a:extLst>
                <a:ext uri="{FF2B5EF4-FFF2-40B4-BE49-F238E27FC236}">
                  <a16:creationId xmlns:a16="http://schemas.microsoft.com/office/drawing/2014/main" id="{6DB59581-66F4-2A45-A6D9-0EB987A4612E}"/>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44" name="TextBox 43">
              <a:extLst>
                <a:ext uri="{FF2B5EF4-FFF2-40B4-BE49-F238E27FC236}">
                  <a16:creationId xmlns:a16="http://schemas.microsoft.com/office/drawing/2014/main" id="{879C1573-46BE-0FF8-7B13-69531ACA5546}"/>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45" name="TextBox 44">
              <a:extLst>
                <a:ext uri="{FF2B5EF4-FFF2-40B4-BE49-F238E27FC236}">
                  <a16:creationId xmlns:a16="http://schemas.microsoft.com/office/drawing/2014/main" id="{F86B4582-D0A8-4948-7183-7B666F3E5DAF}"/>
                </a:ext>
              </a:extLst>
            </p:cNvPr>
            <p:cNvSpPr txBox="1"/>
            <p:nvPr/>
          </p:nvSpPr>
          <p:spPr>
            <a:xfrm>
              <a:off x="2551170" y="4178605"/>
              <a:ext cx="1461247" cy="275345"/>
            </a:xfrm>
            <a:prstGeom prst="rect">
              <a:avLst/>
            </a:prstGeom>
            <a:noFill/>
          </p:spPr>
          <p:txBody>
            <a:bodyPr wrap="square" rtlCol="0">
              <a:spAutoFit/>
            </a:bodyPr>
            <a:lstStyle/>
            <a:p>
              <a:r>
                <a:rPr lang="el-GR" sz="1600" b="1" dirty="0"/>
                <a:t>Ι</a:t>
              </a:r>
              <a:r>
                <a:rPr lang="en-US" sz="1600" b="1" dirty="0"/>
                <a:t>V. Trochlear n</a:t>
              </a:r>
              <a:r>
                <a:rPr lang="en-US" sz="1600" dirty="0"/>
                <a:t>.</a:t>
              </a:r>
              <a:endParaRPr lang="el-GR" sz="1600" dirty="0"/>
            </a:p>
          </p:txBody>
        </p:sp>
        <p:sp>
          <p:nvSpPr>
            <p:cNvPr id="46" name="TextBox 45">
              <a:extLst>
                <a:ext uri="{FF2B5EF4-FFF2-40B4-BE49-F238E27FC236}">
                  <a16:creationId xmlns:a16="http://schemas.microsoft.com/office/drawing/2014/main" id="{A96469A3-22C4-D4C0-39CA-FBF105235F24}"/>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47" name="TextBox 46">
              <a:extLst>
                <a:ext uri="{FF2B5EF4-FFF2-40B4-BE49-F238E27FC236}">
                  <a16:creationId xmlns:a16="http://schemas.microsoft.com/office/drawing/2014/main" id="{E02EF5FD-679D-3364-285F-6F5B9ADF9CED}"/>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48" name="TextBox 47">
              <a:extLst>
                <a:ext uri="{FF2B5EF4-FFF2-40B4-BE49-F238E27FC236}">
                  <a16:creationId xmlns:a16="http://schemas.microsoft.com/office/drawing/2014/main" id="{B8DCB647-96A6-A1F8-0F17-6EDF7F23C1AF}"/>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49" name="TextBox 48">
              <a:extLst>
                <a:ext uri="{FF2B5EF4-FFF2-40B4-BE49-F238E27FC236}">
                  <a16:creationId xmlns:a16="http://schemas.microsoft.com/office/drawing/2014/main" id="{6FBF0E71-19EC-1468-4AC0-2CCF51D71C17}"/>
                </a:ext>
              </a:extLst>
            </p:cNvPr>
            <p:cNvSpPr txBox="1"/>
            <p:nvPr/>
          </p:nvSpPr>
          <p:spPr>
            <a:xfrm>
              <a:off x="1447428" y="4841994"/>
              <a:ext cx="2169459" cy="275345"/>
            </a:xfrm>
            <a:prstGeom prst="rect">
              <a:avLst/>
            </a:prstGeom>
            <a:noFill/>
          </p:spPr>
          <p:txBody>
            <a:bodyPr wrap="square" rtlCol="0">
              <a:spAutoFit/>
            </a:bodyPr>
            <a:lstStyle/>
            <a:p>
              <a:r>
                <a:rPr lang="en-US" sz="1600" dirty="0"/>
                <a:t>VIII. Vestibulocochlear n.</a:t>
              </a:r>
              <a:endParaRPr lang="el-GR" sz="1600" dirty="0"/>
            </a:p>
          </p:txBody>
        </p:sp>
        <p:sp>
          <p:nvSpPr>
            <p:cNvPr id="50" name="TextBox 49">
              <a:extLst>
                <a:ext uri="{FF2B5EF4-FFF2-40B4-BE49-F238E27FC236}">
                  <a16:creationId xmlns:a16="http://schemas.microsoft.com/office/drawing/2014/main" id="{5F21F932-C75A-40AF-FE7F-A5742D2E9707}"/>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51" name="TextBox 50">
              <a:extLst>
                <a:ext uri="{FF2B5EF4-FFF2-40B4-BE49-F238E27FC236}">
                  <a16:creationId xmlns:a16="http://schemas.microsoft.com/office/drawing/2014/main" id="{53C02B4E-F560-CE70-0997-6E7D3D12366A}"/>
                </a:ext>
              </a:extLst>
            </p:cNvPr>
            <p:cNvSpPr txBox="1"/>
            <p:nvPr/>
          </p:nvSpPr>
          <p:spPr>
            <a:xfrm>
              <a:off x="1576739" y="5095909"/>
              <a:ext cx="1867132"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52" name="TextBox 51">
              <a:extLst>
                <a:ext uri="{FF2B5EF4-FFF2-40B4-BE49-F238E27FC236}">
                  <a16:creationId xmlns:a16="http://schemas.microsoft.com/office/drawing/2014/main" id="{607BE981-07C1-5BB6-8014-C56F111B40A3}"/>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53" name="TextBox 52">
              <a:extLst>
                <a:ext uri="{FF2B5EF4-FFF2-40B4-BE49-F238E27FC236}">
                  <a16:creationId xmlns:a16="http://schemas.microsoft.com/office/drawing/2014/main" id="{A80E0AF8-3F97-18A6-EBC6-727153E449D4}"/>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2510153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C2ADAFAE-CFFE-F19A-BE01-D48257421E2D}"/>
              </a:ext>
            </a:extLst>
          </p:cNvPr>
          <p:cNvSpPr/>
          <p:nvPr/>
        </p:nvSpPr>
        <p:spPr>
          <a:xfrm>
            <a:off x="993012" y="720464"/>
            <a:ext cx="11198987"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dirty="0">
                <a:ln/>
                <a:solidFill>
                  <a:schemeClr val="accent3"/>
                </a:solidFill>
              </a:rPr>
              <a:t>Function</a:t>
            </a:r>
            <a:r>
              <a:rPr lang="el-GR" sz="3200" b="1" dirty="0">
                <a:ln/>
                <a:solidFill>
                  <a:schemeClr val="accent3"/>
                </a:solidFill>
              </a:rPr>
              <a:t>: </a:t>
            </a:r>
            <a:r>
              <a:rPr lang="en" sz="3200" b="1" dirty="0"/>
              <a:t>innervation of superior oblique muscle</a:t>
            </a:r>
            <a:endParaRPr lang="el-GR" sz="3200" b="1" cap="none" spc="0" dirty="0">
              <a:ln/>
              <a:solidFill>
                <a:schemeClr val="accent3"/>
              </a:solidFill>
              <a:effectLst/>
            </a:endParaRPr>
          </a:p>
        </p:txBody>
      </p:sp>
      <p:sp>
        <p:nvSpPr>
          <p:cNvPr id="2" name="Ορθογώνιο 1">
            <a:extLst>
              <a:ext uri="{FF2B5EF4-FFF2-40B4-BE49-F238E27FC236}">
                <a16:creationId xmlns:a16="http://schemas.microsoft.com/office/drawing/2014/main" id="{AFDC9178-D3E7-BF85-A824-788B41E339C2}"/>
              </a:ext>
            </a:extLst>
          </p:cNvPr>
          <p:cNvSpPr/>
          <p:nvPr/>
        </p:nvSpPr>
        <p:spPr>
          <a:xfrm>
            <a:off x="1079686" y="3747323"/>
            <a:ext cx="10584776" cy="10772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chemeClr val="accent3"/>
                </a:solidFill>
                <a:effectLst/>
              </a:rPr>
              <a:t>Nucleus</a:t>
            </a:r>
            <a:r>
              <a:rPr lang="el-GR" sz="3200" b="1" cap="none" spc="0" dirty="0">
                <a:ln/>
                <a:solidFill>
                  <a:schemeClr val="accent3"/>
                </a:solidFill>
                <a:effectLst/>
              </a:rPr>
              <a:t>: </a:t>
            </a:r>
            <a:r>
              <a:rPr lang="en" sz="3200" b="1" dirty="0"/>
              <a:t>trochlear nerve nucleus (caudal to oculomotor nucleus in the midbrain)</a:t>
            </a:r>
            <a:endParaRPr lang="el-GR" sz="3200" b="1" cap="none" spc="0" dirty="0">
              <a:ln/>
              <a:solidFill>
                <a:schemeClr val="accent3"/>
              </a:solidFill>
              <a:effectLst/>
            </a:endParaRPr>
          </a:p>
        </p:txBody>
      </p:sp>
      <p:pic>
        <p:nvPicPr>
          <p:cNvPr id="5" name="Εικόνα 4">
            <a:extLst>
              <a:ext uri="{FF2B5EF4-FFF2-40B4-BE49-F238E27FC236}">
                <a16:creationId xmlns:a16="http://schemas.microsoft.com/office/drawing/2014/main" id="{D6A45F31-0EEA-008E-2C20-6D5AB5B00653}"/>
              </a:ext>
            </a:extLst>
          </p:cNvPr>
          <p:cNvPicPr>
            <a:picLocks noChangeAspect="1"/>
          </p:cNvPicPr>
          <p:nvPr/>
        </p:nvPicPr>
        <p:blipFill rotWithShape="1">
          <a:blip r:embed="rId2"/>
          <a:srcRect l="26586" t="63609" r="24582" b="9850"/>
          <a:stretch/>
        </p:blipFill>
        <p:spPr>
          <a:xfrm>
            <a:off x="1079686" y="1826552"/>
            <a:ext cx="5027200" cy="1586120"/>
          </a:xfrm>
          <a:prstGeom prst="rect">
            <a:avLst/>
          </a:prstGeom>
        </p:spPr>
      </p:pic>
      <p:sp>
        <p:nvSpPr>
          <p:cNvPr id="6" name="Ορθογώνιο 5">
            <a:extLst>
              <a:ext uri="{FF2B5EF4-FFF2-40B4-BE49-F238E27FC236}">
                <a16:creationId xmlns:a16="http://schemas.microsoft.com/office/drawing/2014/main" id="{5D0F2B85-C35A-13DB-5ED0-69F015EFE58A}"/>
              </a:ext>
            </a:extLst>
          </p:cNvPr>
          <p:cNvSpPr/>
          <p:nvPr/>
        </p:nvSpPr>
        <p:spPr>
          <a:xfrm>
            <a:off x="1178182" y="5212097"/>
            <a:ext cx="8917756" cy="876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000" dirty="0"/>
              <a:t>all nerve with the longest intracranial (subarachnoid) course of all cranial nerves.</a:t>
            </a:r>
            <a:endParaRPr lang="el-GR" sz="2000" dirty="0"/>
          </a:p>
        </p:txBody>
      </p:sp>
    </p:spTree>
    <p:extLst>
      <p:ext uri="{BB962C8B-B14F-4D97-AF65-F5344CB8AC3E}">
        <p14:creationId xmlns:p14="http://schemas.microsoft.com/office/powerpoint/2010/main" val="627700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18B7F64D-D3AB-1F40-990B-8D0787D7EA88}"/>
              </a:ext>
            </a:extLst>
          </p:cNvPr>
          <p:cNvSpPr/>
          <p:nvPr/>
        </p:nvSpPr>
        <p:spPr>
          <a:xfrm>
            <a:off x="1043354" y="199292"/>
            <a:ext cx="4336482" cy="10772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a:solidFill>
                  <a:schemeClr val="accent3"/>
                </a:solidFill>
              </a:rPr>
              <a:t>Emergence</a:t>
            </a:r>
            <a:r>
              <a:rPr lang="el-GR" sz="3200" b="1" dirty="0">
                <a:ln/>
                <a:solidFill>
                  <a:schemeClr val="accent3"/>
                </a:solidFill>
              </a:rPr>
              <a:t>: </a:t>
            </a:r>
            <a:r>
              <a:rPr lang="en" sz="3200" b="1" dirty="0"/>
              <a:t>midbrain (dorsally)</a:t>
            </a:r>
            <a:endParaRPr lang="el-GR" sz="3200" b="1" cap="none" spc="0" dirty="0">
              <a:ln/>
              <a:solidFill>
                <a:schemeClr val="accent3"/>
              </a:solidFill>
              <a:effectLst/>
            </a:endParaRPr>
          </a:p>
        </p:txBody>
      </p:sp>
      <p:sp>
        <p:nvSpPr>
          <p:cNvPr id="5" name="Ορθογώνιο 4">
            <a:extLst>
              <a:ext uri="{FF2B5EF4-FFF2-40B4-BE49-F238E27FC236}">
                <a16:creationId xmlns:a16="http://schemas.microsoft.com/office/drawing/2014/main" id="{951853AD-0199-45E7-78A9-901C56342047}"/>
              </a:ext>
            </a:extLst>
          </p:cNvPr>
          <p:cNvSpPr/>
          <p:nvPr/>
        </p:nvSpPr>
        <p:spPr>
          <a:xfrm>
            <a:off x="902678" y="1500554"/>
            <a:ext cx="5204208" cy="544764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a:ln/>
                <a:solidFill>
                  <a:schemeClr val="accent3"/>
                </a:solidFill>
                <a:effectLst/>
              </a:rPr>
              <a:t>Course</a:t>
            </a:r>
            <a:r>
              <a:rPr lang="el-GR" sz="3200" b="1" cap="none" spc="0" dirty="0">
                <a:ln/>
                <a:solidFill>
                  <a:schemeClr val="accent3"/>
                </a:solidFill>
                <a:effectLst/>
              </a:rPr>
              <a:t>: </a:t>
            </a:r>
            <a:endParaRPr lang="en-US" sz="3200" b="1" cap="none" spc="0" dirty="0">
              <a:ln/>
              <a:solidFill>
                <a:schemeClr val="accent3"/>
              </a:solidFill>
              <a:effectLst/>
            </a:endParaRPr>
          </a:p>
          <a:p>
            <a:r>
              <a:rPr lang="en" sz="3200" dirty="0"/>
              <a:t>dorsal midbrain surface → around the brainstem → pierces the dura at the free edge of the tentorium cerebelli → lateral wall of cavernous sinus → superior orbital fissure → orbit (note: the only cranial nerve that emerges dorsally)</a:t>
            </a:r>
          </a:p>
          <a:p>
            <a:endParaRPr lang="el-GR" sz="2800" b="1" cap="none" spc="0" dirty="0">
              <a:ln/>
              <a:solidFill>
                <a:schemeClr val="accent3"/>
              </a:solidFill>
              <a:effectLst/>
            </a:endParaRPr>
          </a:p>
        </p:txBody>
      </p:sp>
      <p:pic>
        <p:nvPicPr>
          <p:cNvPr id="6" name="Εικόνα 3">
            <a:extLst>
              <a:ext uri="{FF2B5EF4-FFF2-40B4-BE49-F238E27FC236}">
                <a16:creationId xmlns:a16="http://schemas.microsoft.com/office/drawing/2014/main" id="{FFC4C035-80B7-E6FB-FE62-B2CC3621E942}"/>
              </a:ext>
            </a:extLst>
          </p:cNvPr>
          <p:cNvPicPr>
            <a:picLocks noChangeAspect="1"/>
          </p:cNvPicPr>
          <p:nvPr/>
        </p:nvPicPr>
        <p:blipFill>
          <a:blip r:embed="rId2"/>
          <a:stretch>
            <a:fillRect/>
          </a:stretch>
        </p:blipFill>
        <p:spPr>
          <a:xfrm>
            <a:off x="6544235" y="0"/>
            <a:ext cx="5647765" cy="6858000"/>
          </a:xfrm>
          <a:prstGeom prst="rect">
            <a:avLst/>
          </a:prstGeom>
        </p:spPr>
      </p:pic>
    </p:spTree>
    <p:extLst>
      <p:ext uri="{BB962C8B-B14F-4D97-AF65-F5344CB8AC3E}">
        <p14:creationId xmlns:p14="http://schemas.microsoft.com/office/powerpoint/2010/main" val="3451544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239D4B8-B910-3212-B765-9C47F4FCDD5C}"/>
              </a:ext>
            </a:extLst>
          </p:cNvPr>
          <p:cNvSpPr/>
          <p:nvPr/>
        </p:nvSpPr>
        <p:spPr>
          <a:xfrm>
            <a:off x="971550" y="564620"/>
            <a:ext cx="9723664"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3600" b="1" dirty="0">
                <a:ln/>
                <a:solidFill>
                  <a:schemeClr val="accent4"/>
                </a:solidFill>
              </a:rPr>
              <a:t>Lesions</a:t>
            </a:r>
            <a:endParaRPr lang="el-GR" sz="3600" b="1" dirty="0">
              <a:ln/>
              <a:solidFill>
                <a:schemeClr val="accent4"/>
              </a:solidFill>
            </a:endParaRPr>
          </a:p>
        </p:txBody>
      </p:sp>
      <p:sp>
        <p:nvSpPr>
          <p:cNvPr id="3" name="TextBox 2">
            <a:extLst>
              <a:ext uri="{FF2B5EF4-FFF2-40B4-BE49-F238E27FC236}">
                <a16:creationId xmlns:a16="http://schemas.microsoft.com/office/drawing/2014/main" id="{75EA895B-CC4D-7339-0813-0B7898ED5503}"/>
              </a:ext>
            </a:extLst>
          </p:cNvPr>
          <p:cNvSpPr txBox="1"/>
          <p:nvPr/>
        </p:nvSpPr>
        <p:spPr>
          <a:xfrm>
            <a:off x="899923" y="1726671"/>
            <a:ext cx="8418136" cy="4401205"/>
          </a:xfrm>
          <a:prstGeom prst="rect">
            <a:avLst/>
          </a:prstGeom>
          <a:noFill/>
        </p:spPr>
        <p:txBody>
          <a:bodyPr wrap="square" rtlCol="0">
            <a:spAutoFit/>
          </a:bodyPr>
          <a:lstStyle/>
          <a:p>
            <a:pPr marL="457200" indent="-457200" algn="just">
              <a:buFont typeface="Wingdings" pitchFamily="2" charset="2"/>
              <a:buChar char="ü"/>
            </a:pPr>
            <a:r>
              <a:rPr lang="en" sz="2800" dirty="0"/>
              <a:t>Rare as an isolated palsy. </a:t>
            </a:r>
          </a:p>
          <a:p>
            <a:pPr marL="457200" indent="-457200" algn="just">
              <a:buFont typeface="Wingdings" pitchFamily="2" charset="2"/>
              <a:buChar char="ü"/>
            </a:pPr>
            <a:r>
              <a:rPr lang="en" sz="2800" dirty="0"/>
              <a:t>Long intracranial course → vulnerable to stretch with raised intracranial pressure → trochlear nerve transection </a:t>
            </a:r>
          </a:p>
          <a:p>
            <a:pPr marL="457200" indent="-457200" algn="just">
              <a:buFont typeface="Wingdings" pitchFamily="2" charset="2"/>
              <a:buChar char="ü"/>
            </a:pPr>
            <a:r>
              <a:rPr lang="en" sz="2800" b="1" dirty="0">
                <a:solidFill>
                  <a:schemeClr val="accent6">
                    <a:lumMod val="50000"/>
                  </a:schemeClr>
                </a:solidFill>
              </a:rPr>
              <a:t>diplopia (double vision), especially when looking down.</a:t>
            </a:r>
          </a:p>
          <a:p>
            <a:pPr marL="457200" indent="-457200" algn="just">
              <a:buFont typeface="Wingdings" pitchFamily="2" charset="2"/>
              <a:buChar char="ü"/>
            </a:pPr>
            <a:r>
              <a:rPr lang="en" sz="2800" dirty="0"/>
              <a:t>Normally the superior oblique assists the inferior rectus when the eye is adducted.</a:t>
            </a:r>
          </a:p>
          <a:p>
            <a:pPr marL="457200" indent="-457200" algn="just">
              <a:buFont typeface="Wingdings" pitchFamily="2" charset="2"/>
              <a:buChar char="ü"/>
            </a:pPr>
            <a:r>
              <a:rPr lang="en" sz="2800" dirty="0"/>
              <a:t> Compensatory head tilt to the opposite side of the lesion reduces diplopia.</a:t>
            </a:r>
            <a:endParaRPr lang="el-GR" sz="2800" dirty="0"/>
          </a:p>
        </p:txBody>
      </p:sp>
    </p:spTree>
    <p:extLst>
      <p:ext uri="{BB962C8B-B14F-4D97-AF65-F5344CB8AC3E}">
        <p14:creationId xmlns:p14="http://schemas.microsoft.com/office/powerpoint/2010/main" val="2394501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FC1C9F-85E8-6177-02CF-6D6DE54F43D1}"/>
              </a:ext>
            </a:extLst>
          </p:cNvPr>
          <p:cNvSpPr>
            <a:spLocks noGrp="1"/>
          </p:cNvSpPr>
          <p:nvPr>
            <p:ph type="title"/>
          </p:nvPr>
        </p:nvSpPr>
        <p:spPr>
          <a:xfrm>
            <a:off x="832337" y="0"/>
            <a:ext cx="11265877" cy="990600"/>
          </a:xfrm>
        </p:spPr>
        <p:txBody>
          <a:bodyPr>
            <a:normAutofit/>
          </a:bodyPr>
          <a:lstStyle/>
          <a:p>
            <a:r>
              <a:rPr lang="de-CH" sz="3600" b="1" dirty="0" err="1">
                <a:solidFill>
                  <a:schemeClr val="accent6">
                    <a:lumMod val="75000"/>
                  </a:schemeClr>
                </a:solidFill>
              </a:rPr>
              <a:t>Trochlear</a:t>
            </a:r>
            <a:r>
              <a:rPr lang="de-CH" sz="3600" b="1" dirty="0">
                <a:solidFill>
                  <a:schemeClr val="accent6">
                    <a:lumMod val="75000"/>
                  </a:schemeClr>
                </a:solidFill>
              </a:rPr>
              <a:t> and </a:t>
            </a:r>
            <a:r>
              <a:rPr lang="de-CH" sz="3600" b="1" dirty="0" err="1">
                <a:solidFill>
                  <a:schemeClr val="accent6">
                    <a:lumMod val="75000"/>
                  </a:schemeClr>
                </a:solidFill>
              </a:rPr>
              <a:t>abducens</a:t>
            </a:r>
            <a:r>
              <a:rPr lang="de-CH" sz="3600" b="1" dirty="0">
                <a:solidFill>
                  <a:schemeClr val="accent6">
                    <a:lumMod val="75000"/>
                  </a:schemeClr>
                </a:solidFill>
              </a:rPr>
              <a:t> </a:t>
            </a:r>
            <a:r>
              <a:rPr lang="de-CH" sz="3600" b="1" dirty="0" err="1">
                <a:solidFill>
                  <a:schemeClr val="accent6">
                    <a:lumMod val="75000"/>
                  </a:schemeClr>
                </a:solidFill>
              </a:rPr>
              <a:t>nerves</a:t>
            </a:r>
            <a:endParaRPr lang="el-GR" sz="3600" b="1" dirty="0">
              <a:solidFill>
                <a:schemeClr val="accent6">
                  <a:lumMod val="75000"/>
                </a:schemeClr>
              </a:solidFill>
            </a:endParaRPr>
          </a:p>
        </p:txBody>
      </p:sp>
      <p:sp>
        <p:nvSpPr>
          <p:cNvPr id="3" name="Θέση περιεχομένου 2">
            <a:extLst>
              <a:ext uri="{FF2B5EF4-FFF2-40B4-BE49-F238E27FC236}">
                <a16:creationId xmlns:a16="http://schemas.microsoft.com/office/drawing/2014/main" id="{222272EC-E734-2ACF-C616-0B20E20358BB}"/>
              </a:ext>
            </a:extLst>
          </p:cNvPr>
          <p:cNvSpPr>
            <a:spLocks noGrp="1"/>
          </p:cNvSpPr>
          <p:nvPr>
            <p:ph idx="1"/>
          </p:nvPr>
        </p:nvSpPr>
        <p:spPr>
          <a:xfrm>
            <a:off x="328247" y="715109"/>
            <a:ext cx="7584830" cy="6025660"/>
          </a:xfrm>
        </p:spPr>
        <p:txBody>
          <a:bodyPr>
            <a:noAutofit/>
          </a:bodyPr>
          <a:lstStyle/>
          <a:p>
            <a:pPr algn="just">
              <a:buFont typeface="Wingdings" pitchFamily="2" charset="2"/>
              <a:buChar char="Ø"/>
            </a:pPr>
            <a:r>
              <a:rPr lang="de-CH" dirty="0"/>
              <a:t>The </a:t>
            </a:r>
            <a:r>
              <a:rPr lang="de-CH" dirty="0" err="1"/>
              <a:t>trochlear</a:t>
            </a:r>
            <a:r>
              <a:rPr lang="de-CH" dirty="0"/>
              <a:t> nerve (CN IV) </a:t>
            </a:r>
            <a:r>
              <a:rPr lang="de-CH" b="1" dirty="0" err="1">
                <a:solidFill>
                  <a:schemeClr val="accent6">
                    <a:lumMod val="50000"/>
                  </a:schemeClr>
                </a:solidFill>
              </a:rPr>
              <a:t>arises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nucleus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trochlear</a:t>
            </a:r>
            <a:r>
              <a:rPr lang="de-CH" b="1" dirty="0">
                <a:solidFill>
                  <a:schemeClr val="accent6">
                    <a:lumMod val="50000"/>
                  </a:schemeClr>
                </a:solidFill>
              </a:rPr>
              <a:t> nerve </a:t>
            </a:r>
            <a:r>
              <a:rPr lang="de-CH" dirty="0"/>
              <a:t>(</a:t>
            </a:r>
            <a:r>
              <a:rPr lang="de-CH" dirty="0" err="1"/>
              <a:t>containing</a:t>
            </a:r>
            <a:r>
              <a:rPr lang="de-CH" dirty="0"/>
              <a:t> </a:t>
            </a:r>
            <a:r>
              <a:rPr lang="de-CH" dirty="0" err="1"/>
              <a:t>general</a:t>
            </a:r>
            <a:r>
              <a:rPr lang="de-CH" dirty="0"/>
              <a:t> </a:t>
            </a:r>
            <a:r>
              <a:rPr lang="de-CH" dirty="0" err="1"/>
              <a:t>somatic</a:t>
            </a:r>
            <a:r>
              <a:rPr lang="de-CH" dirty="0"/>
              <a:t> efferent (GSE) </a:t>
            </a:r>
            <a:r>
              <a:rPr lang="de-CH" dirty="0" err="1"/>
              <a:t>neurons</a:t>
            </a:r>
            <a:r>
              <a:rPr lang="de-CH" dirty="0"/>
              <a:t>), </a:t>
            </a:r>
            <a:r>
              <a:rPr lang="de-CH" dirty="0" err="1"/>
              <a:t>which</a:t>
            </a:r>
            <a:r>
              <a:rPr lang="de-CH" dirty="0"/>
              <a:t> </a:t>
            </a:r>
            <a:r>
              <a:rPr lang="de-CH" dirty="0" err="1"/>
              <a:t>is</a:t>
            </a:r>
            <a:r>
              <a:rPr lang="de-CH" dirty="0"/>
              <a:t> </a:t>
            </a:r>
            <a:r>
              <a:rPr lang="de-CH" dirty="0" err="1"/>
              <a:t>located</a:t>
            </a:r>
            <a:r>
              <a:rPr lang="de-CH" dirty="0"/>
              <a:t> in </a:t>
            </a:r>
            <a:r>
              <a:rPr lang="de-CH" dirty="0" err="1"/>
              <a:t>the</a:t>
            </a:r>
            <a:r>
              <a:rPr lang="de-CH" dirty="0"/>
              <a:t> </a:t>
            </a:r>
            <a:r>
              <a:rPr lang="de-CH" b="1" dirty="0">
                <a:solidFill>
                  <a:schemeClr val="accent6">
                    <a:lumMod val="50000"/>
                  </a:schemeClr>
                </a:solidFill>
              </a:rPr>
              <a:t>caudal </a:t>
            </a:r>
            <a:r>
              <a:rPr lang="de-CH" b="1" dirty="0" err="1">
                <a:solidFill>
                  <a:schemeClr val="accent6">
                    <a:lumMod val="50000"/>
                  </a:schemeClr>
                </a:solidFill>
              </a:rPr>
              <a:t>midbrain</a:t>
            </a:r>
            <a:r>
              <a:rPr lang="de-CH" dirty="0"/>
              <a:t>.  </a:t>
            </a:r>
            <a:r>
              <a:rPr lang="de-CH" dirty="0" err="1"/>
              <a:t>From</a:t>
            </a:r>
            <a:r>
              <a:rPr lang="de-CH" dirty="0"/>
              <a:t> </a:t>
            </a:r>
            <a:r>
              <a:rPr lang="de-CH" dirty="0" err="1"/>
              <a:t>here</a:t>
            </a:r>
            <a:r>
              <a:rPr lang="de-CH" dirty="0"/>
              <a:t>, </a:t>
            </a:r>
            <a:r>
              <a:rPr lang="de-CH" dirty="0" err="1"/>
              <a:t>the</a:t>
            </a:r>
            <a:r>
              <a:rPr lang="de-CH" dirty="0"/>
              <a:t> </a:t>
            </a:r>
            <a:r>
              <a:rPr lang="de-CH" dirty="0" err="1"/>
              <a:t>trochlear</a:t>
            </a:r>
            <a:r>
              <a:rPr lang="de-CH" dirty="0"/>
              <a:t> nerve </a:t>
            </a:r>
            <a:r>
              <a:rPr lang="de-CH" dirty="0" err="1"/>
              <a:t>curves</a:t>
            </a:r>
            <a:r>
              <a:rPr lang="de-CH" dirty="0"/>
              <a:t> </a:t>
            </a:r>
            <a:r>
              <a:rPr lang="de-CH" dirty="0" err="1"/>
              <a:t>around</a:t>
            </a:r>
            <a:r>
              <a:rPr lang="de-CH" dirty="0"/>
              <a:t> </a:t>
            </a:r>
            <a:r>
              <a:rPr lang="de-CH" dirty="0" err="1"/>
              <a:t>the</a:t>
            </a:r>
            <a:r>
              <a:rPr lang="de-CH" dirty="0"/>
              <a:t> </a:t>
            </a:r>
            <a:r>
              <a:rPr lang="de-CH" dirty="0" err="1"/>
              <a:t>midbrain</a:t>
            </a:r>
            <a:r>
              <a:rPr lang="de-CH" dirty="0"/>
              <a:t>, </a:t>
            </a:r>
            <a:r>
              <a:rPr lang="de-CH" dirty="0" err="1"/>
              <a:t>passing</a:t>
            </a:r>
            <a:r>
              <a:rPr lang="de-CH" dirty="0"/>
              <a:t> </a:t>
            </a:r>
            <a:r>
              <a:rPr lang="de-CH" dirty="0" err="1"/>
              <a:t>through</a:t>
            </a:r>
            <a:r>
              <a:rPr lang="de-CH" dirty="0"/>
              <a:t> </a:t>
            </a:r>
            <a:r>
              <a:rPr lang="de-CH" dirty="0" err="1"/>
              <a:t>the</a:t>
            </a:r>
            <a:r>
              <a:rPr lang="de-CH" dirty="0"/>
              <a:t> lateral wall </a:t>
            </a:r>
            <a:r>
              <a:rPr lang="de-CH" dirty="0" err="1"/>
              <a:t>of</a:t>
            </a:r>
            <a:r>
              <a:rPr lang="de-CH" dirty="0"/>
              <a:t> </a:t>
            </a:r>
            <a:r>
              <a:rPr lang="de-CH" dirty="0" err="1"/>
              <a:t>the</a:t>
            </a:r>
            <a:r>
              <a:rPr lang="de-CH" dirty="0"/>
              <a:t> </a:t>
            </a:r>
            <a:r>
              <a:rPr lang="de-CH" dirty="0" err="1"/>
              <a:t>cavernous</a:t>
            </a:r>
            <a:r>
              <a:rPr lang="de-CH" dirty="0"/>
              <a:t> </a:t>
            </a:r>
            <a:r>
              <a:rPr lang="de-CH" dirty="0" err="1"/>
              <a:t>sinus</a:t>
            </a:r>
            <a:r>
              <a:rPr lang="de-CH" dirty="0"/>
              <a:t>, superior and lateral </a:t>
            </a:r>
            <a:r>
              <a:rPr lang="de-CH" dirty="0" err="1"/>
              <a:t>to</a:t>
            </a:r>
            <a:r>
              <a:rPr lang="de-CH" dirty="0"/>
              <a:t> </a:t>
            </a:r>
            <a:r>
              <a:rPr lang="de-CH" dirty="0" err="1"/>
              <a:t>the</a:t>
            </a:r>
            <a:r>
              <a:rPr lang="de-CH" dirty="0"/>
              <a:t> </a:t>
            </a:r>
            <a:r>
              <a:rPr lang="de-CH" dirty="0" err="1"/>
              <a:t>oculomotor</a:t>
            </a:r>
            <a:r>
              <a:rPr lang="de-CH" dirty="0"/>
              <a:t> nerve. </a:t>
            </a:r>
            <a:r>
              <a:rPr lang="de-CH" dirty="0" err="1"/>
              <a:t>It</a:t>
            </a:r>
            <a:r>
              <a:rPr lang="de-CH" dirty="0"/>
              <a:t> </a:t>
            </a:r>
            <a:r>
              <a:rPr lang="de-CH" dirty="0" err="1"/>
              <a:t>continues</a:t>
            </a:r>
            <a:r>
              <a:rPr lang="de-CH" dirty="0"/>
              <a:t> </a:t>
            </a:r>
            <a:r>
              <a:rPr lang="de-CH" b="1" dirty="0" err="1">
                <a:solidFill>
                  <a:schemeClr val="accent6">
                    <a:lumMod val="50000"/>
                  </a:schemeClr>
                </a:solidFill>
              </a:rPr>
              <a:t>into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orbit</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superior orbital </a:t>
            </a:r>
            <a:r>
              <a:rPr lang="de-CH" b="1" dirty="0" err="1">
                <a:solidFill>
                  <a:schemeClr val="accent6">
                    <a:lumMod val="50000"/>
                  </a:schemeClr>
                </a:solidFill>
              </a:rPr>
              <a:t>fissure</a:t>
            </a:r>
            <a:r>
              <a:rPr lang="de-CH" dirty="0"/>
              <a:t>, external </a:t>
            </a:r>
            <a:r>
              <a:rPr lang="de-CH" dirty="0" err="1"/>
              <a:t>to</a:t>
            </a:r>
            <a:r>
              <a:rPr lang="de-CH" dirty="0"/>
              <a:t> </a:t>
            </a:r>
            <a:r>
              <a:rPr lang="de-CH" dirty="0" err="1"/>
              <a:t>the</a:t>
            </a:r>
            <a:r>
              <a:rPr lang="de-CH" dirty="0"/>
              <a:t> </a:t>
            </a:r>
            <a:r>
              <a:rPr lang="de-CH" dirty="0" err="1"/>
              <a:t>common</a:t>
            </a:r>
            <a:r>
              <a:rPr lang="de-CH" dirty="0"/>
              <a:t> </a:t>
            </a:r>
            <a:r>
              <a:rPr lang="de-CH" dirty="0" err="1"/>
              <a:t>tendinous</a:t>
            </a:r>
            <a:r>
              <a:rPr lang="de-CH" dirty="0"/>
              <a:t> ring, </a:t>
            </a:r>
            <a:r>
              <a:rPr lang="de-CH" dirty="0" err="1"/>
              <a:t>before</a:t>
            </a:r>
            <a:r>
              <a:rPr lang="de-CH" dirty="0"/>
              <a:t> </a:t>
            </a:r>
            <a:r>
              <a:rPr lang="de-CH" b="1" dirty="0" err="1">
                <a:solidFill>
                  <a:schemeClr val="accent6">
                    <a:lumMod val="50000"/>
                  </a:schemeClr>
                </a:solidFill>
              </a:rPr>
              <a:t>terminating</a:t>
            </a:r>
            <a:r>
              <a:rPr lang="de-CH" b="1" dirty="0">
                <a:solidFill>
                  <a:schemeClr val="accent6">
                    <a:lumMod val="50000"/>
                  </a:schemeClr>
                </a:solidFill>
              </a:rPr>
              <a:t> in </a:t>
            </a:r>
            <a:r>
              <a:rPr lang="de-CH" b="1" dirty="0" err="1">
                <a:solidFill>
                  <a:schemeClr val="accent6">
                    <a:lumMod val="50000"/>
                  </a:schemeClr>
                </a:solidFill>
              </a:rPr>
              <a:t>the</a:t>
            </a:r>
            <a:r>
              <a:rPr lang="de-CH" b="1" dirty="0">
                <a:solidFill>
                  <a:schemeClr val="accent6">
                    <a:lumMod val="50000"/>
                  </a:schemeClr>
                </a:solidFill>
              </a:rPr>
              <a:t> superior oblique </a:t>
            </a:r>
            <a:r>
              <a:rPr lang="de-CH" b="1" dirty="0" err="1">
                <a:solidFill>
                  <a:schemeClr val="accent6">
                    <a:lumMod val="50000"/>
                  </a:schemeClr>
                </a:solidFill>
              </a:rPr>
              <a:t>muscle</a:t>
            </a:r>
            <a:r>
              <a:rPr lang="de-CH" b="1" dirty="0">
                <a:solidFill>
                  <a:schemeClr val="accent6">
                    <a:lumMod val="50000"/>
                  </a:schemeClr>
                </a:solidFill>
              </a:rPr>
              <a:t>.</a:t>
            </a:r>
          </a:p>
          <a:p>
            <a:pPr algn="just">
              <a:buFont typeface="Wingdings" pitchFamily="2" charset="2"/>
              <a:buChar char="Ø"/>
            </a:pPr>
            <a:r>
              <a:rPr lang="de-CH" dirty="0"/>
              <a:t>The </a:t>
            </a:r>
            <a:r>
              <a:rPr lang="de-CH" dirty="0" err="1"/>
              <a:t>abducens</a:t>
            </a:r>
            <a:r>
              <a:rPr lang="de-CH" dirty="0"/>
              <a:t> nerve (CN VI) </a:t>
            </a:r>
            <a:r>
              <a:rPr lang="de-CH" b="1" dirty="0" err="1">
                <a:solidFill>
                  <a:schemeClr val="accent6">
                    <a:lumMod val="50000"/>
                  </a:schemeClr>
                </a:solidFill>
              </a:rPr>
              <a:t>arises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nucleus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abducens</a:t>
            </a:r>
            <a:r>
              <a:rPr lang="de-CH" b="1" dirty="0">
                <a:solidFill>
                  <a:schemeClr val="accent6">
                    <a:lumMod val="50000"/>
                  </a:schemeClr>
                </a:solidFill>
              </a:rPr>
              <a:t> nerve</a:t>
            </a:r>
            <a:r>
              <a:rPr lang="de-CH" dirty="0"/>
              <a:t>, </a:t>
            </a:r>
            <a:r>
              <a:rPr lang="de-CH" dirty="0" err="1"/>
              <a:t>which</a:t>
            </a:r>
            <a:r>
              <a:rPr lang="de-CH" dirty="0"/>
              <a:t> also </a:t>
            </a:r>
            <a:r>
              <a:rPr lang="de-CH" dirty="0" err="1"/>
              <a:t>contains</a:t>
            </a:r>
            <a:r>
              <a:rPr lang="de-CH" dirty="0"/>
              <a:t> </a:t>
            </a:r>
            <a:r>
              <a:rPr lang="de-CH" dirty="0" err="1"/>
              <a:t>general</a:t>
            </a:r>
            <a:r>
              <a:rPr lang="de-CH" dirty="0"/>
              <a:t> </a:t>
            </a:r>
            <a:r>
              <a:rPr lang="de-CH" dirty="0" err="1"/>
              <a:t>somatic</a:t>
            </a:r>
            <a:r>
              <a:rPr lang="de-CH" dirty="0"/>
              <a:t> efferent (GSE) </a:t>
            </a:r>
            <a:r>
              <a:rPr lang="de-CH" dirty="0" err="1"/>
              <a:t>neurons</a:t>
            </a:r>
            <a:r>
              <a:rPr lang="de-CH" dirty="0"/>
              <a:t> and </a:t>
            </a:r>
            <a:r>
              <a:rPr lang="de-CH" dirty="0" err="1"/>
              <a:t>is</a:t>
            </a:r>
            <a:r>
              <a:rPr lang="de-CH" dirty="0"/>
              <a:t> </a:t>
            </a:r>
            <a:r>
              <a:rPr lang="de-CH" dirty="0" err="1"/>
              <a:t>located</a:t>
            </a:r>
            <a:r>
              <a:rPr lang="de-CH" dirty="0"/>
              <a:t> </a:t>
            </a:r>
            <a:r>
              <a:rPr lang="de-CH" dirty="0" err="1"/>
              <a:t>near</a:t>
            </a:r>
            <a:r>
              <a:rPr lang="de-CH" dirty="0"/>
              <a:t> </a:t>
            </a:r>
            <a:r>
              <a:rPr lang="de-CH" dirty="0" err="1"/>
              <a:t>the</a:t>
            </a:r>
            <a:r>
              <a:rPr lang="de-CH" dirty="0"/>
              <a:t> </a:t>
            </a:r>
            <a:r>
              <a:rPr lang="de-CH" dirty="0" err="1"/>
              <a:t>rhomboid</a:t>
            </a:r>
            <a:r>
              <a:rPr lang="de-CH" dirty="0"/>
              <a:t> </a:t>
            </a:r>
            <a:r>
              <a:rPr lang="de-CH" dirty="0" err="1"/>
              <a:t>fossa</a:t>
            </a:r>
            <a:r>
              <a:rPr lang="de-CH" dirty="0"/>
              <a:t>/</a:t>
            </a:r>
            <a:r>
              <a:rPr lang="de-CH" dirty="0" err="1"/>
              <a:t>floor</a:t>
            </a:r>
            <a:r>
              <a:rPr lang="de-CH" dirty="0"/>
              <a:t> </a:t>
            </a:r>
            <a:r>
              <a:rPr lang="de-CH" dirty="0" err="1"/>
              <a:t>of</a:t>
            </a:r>
            <a:r>
              <a:rPr lang="de-CH" dirty="0"/>
              <a:t> </a:t>
            </a:r>
            <a:r>
              <a:rPr lang="de-CH" dirty="0" err="1"/>
              <a:t>the</a:t>
            </a:r>
            <a:r>
              <a:rPr lang="de-CH" dirty="0"/>
              <a:t> </a:t>
            </a:r>
            <a:r>
              <a:rPr lang="de-CH" dirty="0" err="1"/>
              <a:t>fourth</a:t>
            </a:r>
            <a:r>
              <a:rPr lang="de-CH" dirty="0"/>
              <a:t> </a:t>
            </a:r>
            <a:r>
              <a:rPr lang="de-CH" dirty="0" err="1"/>
              <a:t>ventricle</a:t>
            </a:r>
            <a:r>
              <a:rPr lang="de-CH" dirty="0"/>
              <a:t>. </a:t>
            </a:r>
            <a:r>
              <a:rPr lang="de-CH" dirty="0" err="1"/>
              <a:t>Fibers</a:t>
            </a:r>
            <a:r>
              <a:rPr lang="de-CH" dirty="0"/>
              <a:t> </a:t>
            </a:r>
            <a:r>
              <a:rPr lang="de-CH" dirty="0" err="1"/>
              <a:t>from</a:t>
            </a:r>
            <a:r>
              <a:rPr lang="de-CH" dirty="0"/>
              <a:t> </a:t>
            </a:r>
            <a:r>
              <a:rPr lang="de-CH" dirty="0" err="1"/>
              <a:t>this</a:t>
            </a:r>
            <a:r>
              <a:rPr lang="de-CH" dirty="0"/>
              <a:t> </a:t>
            </a:r>
            <a:r>
              <a:rPr lang="de-CH" dirty="0" err="1"/>
              <a:t>nucleus</a:t>
            </a:r>
            <a:r>
              <a:rPr lang="de-CH" dirty="0"/>
              <a:t> </a:t>
            </a:r>
            <a:r>
              <a:rPr lang="de-CH" dirty="0" err="1"/>
              <a:t>exit</a:t>
            </a:r>
            <a:r>
              <a:rPr lang="de-CH" dirty="0"/>
              <a:t> </a:t>
            </a:r>
            <a:r>
              <a:rPr lang="de-CH" dirty="0" err="1"/>
              <a:t>the</a:t>
            </a:r>
            <a:r>
              <a:rPr lang="de-CH" dirty="0"/>
              <a:t> </a:t>
            </a:r>
            <a:r>
              <a:rPr lang="de-CH" dirty="0" err="1"/>
              <a:t>brainstem</a:t>
            </a:r>
            <a:r>
              <a:rPr lang="de-CH" dirty="0"/>
              <a:t> at </a:t>
            </a:r>
            <a:r>
              <a:rPr lang="de-CH" dirty="0" err="1"/>
              <a:t>the</a:t>
            </a:r>
            <a:r>
              <a:rPr lang="de-CH" dirty="0"/>
              <a:t> </a:t>
            </a:r>
            <a:r>
              <a:rPr lang="de-CH" dirty="0" err="1"/>
              <a:t>medullopontine</a:t>
            </a:r>
            <a:r>
              <a:rPr lang="de-CH" dirty="0"/>
              <a:t> </a:t>
            </a:r>
            <a:r>
              <a:rPr lang="de-CH" dirty="0" err="1"/>
              <a:t>sulcus</a:t>
            </a:r>
            <a:r>
              <a:rPr lang="de-CH" dirty="0"/>
              <a:t> </a:t>
            </a:r>
            <a:r>
              <a:rPr lang="de-CH" b="1" dirty="0">
                <a:solidFill>
                  <a:schemeClr val="accent6">
                    <a:lumMod val="50000"/>
                  </a:schemeClr>
                </a:solidFill>
              </a:rPr>
              <a:t>(</a:t>
            </a:r>
            <a:r>
              <a:rPr lang="de-CH" b="1" dirty="0" err="1">
                <a:solidFill>
                  <a:schemeClr val="accent6">
                    <a:lumMod val="50000"/>
                  </a:schemeClr>
                </a:solidFill>
              </a:rPr>
              <a:t>pontomedullary</a:t>
            </a:r>
            <a:r>
              <a:rPr lang="de-CH" b="1" dirty="0">
                <a:solidFill>
                  <a:schemeClr val="accent6">
                    <a:lumMod val="50000"/>
                  </a:schemeClr>
                </a:solidFill>
              </a:rPr>
              <a:t> </a:t>
            </a:r>
            <a:r>
              <a:rPr lang="de-CH" b="1" dirty="0" err="1">
                <a:solidFill>
                  <a:schemeClr val="accent6">
                    <a:lumMod val="50000"/>
                  </a:schemeClr>
                </a:solidFill>
              </a:rPr>
              <a:t>junction</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abducens</a:t>
            </a:r>
            <a:r>
              <a:rPr lang="de-CH" b="1" dirty="0">
                <a:solidFill>
                  <a:schemeClr val="accent6">
                    <a:lumMod val="50000"/>
                  </a:schemeClr>
                </a:solidFill>
              </a:rPr>
              <a:t> nerve,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courses</a:t>
            </a:r>
            <a:r>
              <a:rPr lang="de-CH" b="1" dirty="0">
                <a:solidFill>
                  <a:schemeClr val="accent6">
                    <a:lumMod val="50000"/>
                  </a:schemeClr>
                </a:solidFill>
              </a:rPr>
              <a:t> </a:t>
            </a:r>
            <a:r>
              <a:rPr lang="de-CH" b="1" dirty="0" err="1">
                <a:solidFill>
                  <a:schemeClr val="accent6">
                    <a:lumMod val="50000"/>
                  </a:schemeClr>
                </a:solidFill>
              </a:rPr>
              <a:t>through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cavernous</a:t>
            </a:r>
            <a:r>
              <a:rPr lang="de-CH" b="1" dirty="0">
                <a:solidFill>
                  <a:schemeClr val="accent6">
                    <a:lumMod val="50000"/>
                  </a:schemeClr>
                </a:solidFill>
              </a:rPr>
              <a:t> </a:t>
            </a:r>
            <a:r>
              <a:rPr lang="de-CH" b="1" dirty="0" err="1">
                <a:solidFill>
                  <a:schemeClr val="accent6">
                    <a:lumMod val="50000"/>
                  </a:schemeClr>
                </a:solidFill>
              </a:rPr>
              <a:t>sinus</a:t>
            </a:r>
            <a:r>
              <a:rPr lang="de-CH" b="1" dirty="0">
                <a:solidFill>
                  <a:schemeClr val="accent6">
                    <a:lumMod val="50000"/>
                  </a:schemeClr>
                </a:solidFill>
              </a:rPr>
              <a:t> (</a:t>
            </a:r>
            <a:r>
              <a:rPr lang="de-CH" b="1" dirty="0" err="1">
                <a:solidFill>
                  <a:schemeClr val="accent6">
                    <a:lumMod val="50000"/>
                  </a:schemeClr>
                </a:solidFill>
              </a:rPr>
              <a:t>along</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internal </a:t>
            </a:r>
            <a:r>
              <a:rPr lang="de-CH" b="1" dirty="0" err="1">
                <a:solidFill>
                  <a:schemeClr val="accent6">
                    <a:lumMod val="50000"/>
                  </a:schemeClr>
                </a:solidFill>
              </a:rPr>
              <a:t>carotid</a:t>
            </a:r>
            <a:r>
              <a:rPr lang="de-CH" b="1" dirty="0">
                <a:solidFill>
                  <a:schemeClr val="accent6">
                    <a:lumMod val="50000"/>
                  </a:schemeClr>
                </a:solidFill>
              </a:rPr>
              <a:t> </a:t>
            </a:r>
            <a:r>
              <a:rPr lang="de-CH" b="1" dirty="0" err="1">
                <a:solidFill>
                  <a:schemeClr val="accent6">
                    <a:lumMod val="50000"/>
                  </a:schemeClr>
                </a:solidFill>
              </a:rPr>
              <a:t>artery</a:t>
            </a:r>
            <a:r>
              <a:rPr lang="de-CH" b="1" dirty="0">
                <a:solidFill>
                  <a:schemeClr val="accent6">
                    <a:lumMod val="50000"/>
                  </a:schemeClr>
                </a:solidFill>
              </a:rPr>
              <a:t>). </a:t>
            </a:r>
            <a:r>
              <a:rPr lang="de-CH" b="1" dirty="0" err="1">
                <a:solidFill>
                  <a:schemeClr val="accent6">
                    <a:lumMod val="50000"/>
                  </a:schemeClr>
                </a:solidFill>
              </a:rPr>
              <a:t>It</a:t>
            </a:r>
            <a:r>
              <a:rPr lang="de-CH" b="1" dirty="0">
                <a:solidFill>
                  <a:schemeClr val="accent6">
                    <a:lumMod val="50000"/>
                  </a:schemeClr>
                </a:solidFill>
              </a:rPr>
              <a:t> </a:t>
            </a:r>
            <a:r>
              <a:rPr lang="de-CH" b="1" dirty="0" err="1">
                <a:solidFill>
                  <a:schemeClr val="accent6">
                    <a:lumMod val="50000"/>
                  </a:schemeClr>
                </a:solidFill>
              </a:rPr>
              <a:t>then</a:t>
            </a:r>
            <a:r>
              <a:rPr lang="de-CH" b="1" dirty="0">
                <a:solidFill>
                  <a:schemeClr val="accent6">
                    <a:lumMod val="50000"/>
                  </a:schemeClr>
                </a:solidFill>
              </a:rPr>
              <a:t> </a:t>
            </a:r>
            <a:r>
              <a:rPr lang="de-CH" b="1" dirty="0" err="1">
                <a:solidFill>
                  <a:schemeClr val="accent6">
                    <a:lumMod val="50000"/>
                  </a:schemeClr>
                </a:solidFill>
              </a:rPr>
              <a:t>enters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orbit</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superior orbital </a:t>
            </a:r>
            <a:r>
              <a:rPr lang="de-CH" b="1" dirty="0" err="1">
                <a:solidFill>
                  <a:schemeClr val="accent6">
                    <a:lumMod val="50000"/>
                  </a:schemeClr>
                </a:solidFill>
              </a:rPr>
              <a:t>fissure</a:t>
            </a:r>
            <a:r>
              <a:rPr lang="de-CH" dirty="0"/>
              <a:t>. The </a:t>
            </a:r>
            <a:r>
              <a:rPr lang="de-CH" dirty="0" err="1"/>
              <a:t>abducens</a:t>
            </a:r>
            <a:r>
              <a:rPr lang="de-CH" dirty="0"/>
              <a:t> nerve </a:t>
            </a:r>
            <a:r>
              <a:rPr lang="de-CH" dirty="0" err="1"/>
              <a:t>then</a:t>
            </a:r>
            <a:r>
              <a:rPr lang="de-CH" dirty="0"/>
              <a:t> </a:t>
            </a:r>
            <a:r>
              <a:rPr lang="de-CH" dirty="0" err="1"/>
              <a:t>penetrates</a:t>
            </a:r>
            <a:r>
              <a:rPr lang="de-CH" dirty="0"/>
              <a:t> </a:t>
            </a:r>
            <a:r>
              <a:rPr lang="de-CH" dirty="0" err="1"/>
              <a:t>the</a:t>
            </a:r>
            <a:r>
              <a:rPr lang="de-CH" dirty="0"/>
              <a:t> medial </a:t>
            </a:r>
            <a:r>
              <a:rPr lang="de-CH" dirty="0" err="1"/>
              <a:t>surface</a:t>
            </a:r>
            <a:r>
              <a:rPr lang="de-CH" dirty="0"/>
              <a:t> </a:t>
            </a:r>
            <a:r>
              <a:rPr lang="de-CH" dirty="0" err="1"/>
              <a:t>of</a:t>
            </a:r>
            <a:r>
              <a:rPr lang="de-CH" dirty="0"/>
              <a:t> </a:t>
            </a:r>
            <a:r>
              <a:rPr lang="de-CH" dirty="0" err="1"/>
              <a:t>the</a:t>
            </a:r>
            <a:r>
              <a:rPr lang="de-CH" dirty="0"/>
              <a:t> </a:t>
            </a:r>
            <a:r>
              <a:rPr lang="de-CH" b="1" dirty="0">
                <a:solidFill>
                  <a:schemeClr val="accent6">
                    <a:lumMod val="50000"/>
                  </a:schemeClr>
                </a:solidFill>
              </a:rPr>
              <a:t>lateral rectus </a:t>
            </a:r>
            <a:r>
              <a:rPr lang="de-CH" b="1" dirty="0" err="1">
                <a:solidFill>
                  <a:schemeClr val="accent6">
                    <a:lumMod val="50000"/>
                  </a:schemeClr>
                </a:solidFill>
              </a:rPr>
              <a:t>muscle</a:t>
            </a:r>
            <a:r>
              <a:rPr lang="de-CH" dirty="0"/>
              <a:t>, </a:t>
            </a:r>
            <a:r>
              <a:rPr lang="de-CH" dirty="0" err="1"/>
              <a:t>which</a:t>
            </a:r>
            <a:r>
              <a:rPr lang="de-CH" dirty="0"/>
              <a:t> </a:t>
            </a:r>
            <a:r>
              <a:rPr lang="de-CH" dirty="0" err="1"/>
              <a:t>functions</a:t>
            </a:r>
            <a:r>
              <a:rPr lang="de-CH" dirty="0"/>
              <a:t> </a:t>
            </a:r>
            <a:r>
              <a:rPr lang="de-CH" dirty="0" err="1"/>
              <a:t>as</a:t>
            </a:r>
            <a:r>
              <a:rPr lang="de-CH" dirty="0"/>
              <a:t> an </a:t>
            </a:r>
            <a:r>
              <a:rPr lang="de-CH" dirty="0" err="1"/>
              <a:t>abductor</a:t>
            </a:r>
            <a:r>
              <a:rPr lang="de-CH" dirty="0"/>
              <a:t> </a:t>
            </a:r>
            <a:r>
              <a:rPr lang="de-CH" dirty="0" err="1"/>
              <a:t>of</a:t>
            </a:r>
            <a:r>
              <a:rPr lang="de-CH" dirty="0"/>
              <a:t> </a:t>
            </a:r>
            <a:r>
              <a:rPr lang="de-CH" dirty="0" err="1"/>
              <a:t>the</a:t>
            </a:r>
            <a:r>
              <a:rPr lang="de-CH" dirty="0"/>
              <a:t> </a:t>
            </a:r>
            <a:r>
              <a:rPr lang="de-CH" dirty="0" err="1"/>
              <a:t>eyeball</a:t>
            </a:r>
            <a:r>
              <a:rPr lang="de-CH" dirty="0"/>
              <a:t>.</a:t>
            </a:r>
            <a:endParaRPr lang="el-GR" dirty="0"/>
          </a:p>
        </p:txBody>
      </p:sp>
      <p:pic>
        <p:nvPicPr>
          <p:cNvPr id="14338" name="Picture 2" descr="Trochlear and abducens nerve (lateral view)">
            <a:extLst>
              <a:ext uri="{FF2B5EF4-FFF2-40B4-BE49-F238E27FC236}">
                <a16:creationId xmlns:a16="http://schemas.microsoft.com/office/drawing/2014/main" id="{A13F973B-FF9E-2C4A-9966-7BC4C3E30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3077" y="562708"/>
            <a:ext cx="4185137" cy="629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167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A1B931-DF18-8BA7-ED9B-BC30AE9765E0}"/>
              </a:ext>
            </a:extLst>
          </p:cNvPr>
          <p:cNvSpPr>
            <a:spLocks noGrp="1"/>
          </p:cNvSpPr>
          <p:nvPr>
            <p:ph type="title"/>
          </p:nvPr>
        </p:nvSpPr>
        <p:spPr>
          <a:xfrm>
            <a:off x="726831" y="0"/>
            <a:ext cx="11465169" cy="1418492"/>
          </a:xfrm>
        </p:spPr>
        <p:txBody>
          <a:bodyPr>
            <a:normAutofit/>
          </a:bodyPr>
          <a:lstStyle/>
          <a:p>
            <a:pPr algn="ctr"/>
            <a:r>
              <a:rPr lang="de-CH" sz="2400" b="1" dirty="0">
                <a:solidFill>
                  <a:schemeClr val="accent6">
                    <a:lumMod val="75000"/>
                  </a:schemeClr>
                </a:solidFill>
              </a:rPr>
              <a:t>Nucleus </a:t>
            </a:r>
            <a:r>
              <a:rPr lang="de-CH" sz="2400" b="1" dirty="0" err="1">
                <a:solidFill>
                  <a:schemeClr val="accent6">
                    <a:lumMod val="75000"/>
                  </a:schemeClr>
                </a:solidFill>
              </a:rPr>
              <a:t>of</a:t>
            </a:r>
            <a:r>
              <a:rPr lang="de-CH" sz="2400" b="1" dirty="0">
                <a:solidFill>
                  <a:schemeClr val="accent6">
                    <a:lumMod val="75000"/>
                  </a:schemeClr>
                </a:solidFill>
              </a:rPr>
              <a:t> </a:t>
            </a:r>
            <a:r>
              <a:rPr lang="de-CH" sz="2400" b="1" dirty="0" err="1">
                <a:solidFill>
                  <a:schemeClr val="accent6">
                    <a:lumMod val="75000"/>
                  </a:schemeClr>
                </a:solidFill>
              </a:rPr>
              <a:t>oculomotor</a:t>
            </a:r>
            <a:r>
              <a:rPr lang="de-CH" sz="2400" b="1" dirty="0">
                <a:solidFill>
                  <a:schemeClr val="accent6">
                    <a:lumMod val="75000"/>
                  </a:schemeClr>
                </a:solidFill>
              </a:rPr>
              <a:t> nerve, </a:t>
            </a:r>
            <a:r>
              <a:rPr lang="de-CH" sz="2400" b="1" dirty="0" err="1">
                <a:solidFill>
                  <a:schemeClr val="accent6">
                    <a:lumMod val="75000"/>
                  </a:schemeClr>
                </a:solidFill>
              </a:rPr>
              <a:t>accessory</a:t>
            </a:r>
            <a:r>
              <a:rPr lang="de-CH" sz="2400" b="1" dirty="0">
                <a:solidFill>
                  <a:schemeClr val="accent6">
                    <a:lumMod val="75000"/>
                  </a:schemeClr>
                </a:solidFill>
              </a:rPr>
              <a:t> </a:t>
            </a:r>
            <a:r>
              <a:rPr lang="de-CH" sz="2400" b="1" dirty="0" err="1">
                <a:solidFill>
                  <a:schemeClr val="accent6">
                    <a:lumMod val="75000"/>
                  </a:schemeClr>
                </a:solidFill>
              </a:rPr>
              <a:t>nucleus</a:t>
            </a:r>
            <a:r>
              <a:rPr lang="de-CH" sz="2400" b="1" dirty="0">
                <a:solidFill>
                  <a:schemeClr val="accent6">
                    <a:lumMod val="75000"/>
                  </a:schemeClr>
                </a:solidFill>
              </a:rPr>
              <a:t> </a:t>
            </a:r>
            <a:r>
              <a:rPr lang="de-CH" sz="2400" b="1" dirty="0" err="1">
                <a:solidFill>
                  <a:schemeClr val="accent6">
                    <a:lumMod val="75000"/>
                  </a:schemeClr>
                </a:solidFill>
              </a:rPr>
              <a:t>of</a:t>
            </a:r>
            <a:r>
              <a:rPr lang="de-CH" sz="2400" b="1" dirty="0">
                <a:solidFill>
                  <a:schemeClr val="accent6">
                    <a:lumMod val="75000"/>
                  </a:schemeClr>
                </a:solidFill>
              </a:rPr>
              <a:t> </a:t>
            </a:r>
            <a:r>
              <a:rPr lang="de-CH" sz="2400" b="1" dirty="0" err="1">
                <a:solidFill>
                  <a:schemeClr val="accent6">
                    <a:lumMod val="75000"/>
                  </a:schemeClr>
                </a:solidFill>
              </a:rPr>
              <a:t>oculomotor</a:t>
            </a:r>
            <a:r>
              <a:rPr lang="de-CH" sz="2400" b="1" dirty="0">
                <a:solidFill>
                  <a:schemeClr val="accent6">
                    <a:lumMod val="75000"/>
                  </a:schemeClr>
                </a:solidFill>
              </a:rPr>
              <a:t> nerve, </a:t>
            </a:r>
            <a:r>
              <a:rPr lang="de-CH" sz="2400" b="1" dirty="0" err="1">
                <a:solidFill>
                  <a:schemeClr val="accent6">
                    <a:lumMod val="75000"/>
                  </a:schemeClr>
                </a:solidFill>
              </a:rPr>
              <a:t>oculomotor</a:t>
            </a:r>
            <a:r>
              <a:rPr lang="de-CH" sz="2400" b="1" dirty="0">
                <a:solidFill>
                  <a:schemeClr val="accent6">
                    <a:lumMod val="75000"/>
                  </a:schemeClr>
                </a:solidFill>
              </a:rPr>
              <a:t> nerve, superior rectus </a:t>
            </a:r>
            <a:r>
              <a:rPr lang="de-CH" sz="2400" b="1" dirty="0" err="1">
                <a:solidFill>
                  <a:schemeClr val="accent6">
                    <a:lumMod val="75000"/>
                  </a:schemeClr>
                </a:solidFill>
              </a:rPr>
              <a:t>muscle</a:t>
            </a:r>
            <a:r>
              <a:rPr lang="de-CH" sz="2400" b="1" dirty="0">
                <a:solidFill>
                  <a:schemeClr val="accent6">
                    <a:lumMod val="75000"/>
                  </a:schemeClr>
                </a:solidFill>
              </a:rPr>
              <a:t>, levator </a:t>
            </a:r>
            <a:r>
              <a:rPr lang="de-CH" sz="2400" b="1" dirty="0" err="1">
                <a:solidFill>
                  <a:schemeClr val="accent6">
                    <a:lumMod val="75000"/>
                  </a:schemeClr>
                </a:solidFill>
              </a:rPr>
              <a:t>palpebrae</a:t>
            </a:r>
            <a:r>
              <a:rPr lang="de-CH" sz="2400" b="1" dirty="0">
                <a:solidFill>
                  <a:schemeClr val="accent6">
                    <a:lumMod val="75000"/>
                  </a:schemeClr>
                </a:solidFill>
              </a:rPr>
              <a:t> superioris </a:t>
            </a:r>
            <a:r>
              <a:rPr lang="de-CH" sz="2400" b="1" dirty="0" err="1">
                <a:solidFill>
                  <a:schemeClr val="accent6">
                    <a:lumMod val="75000"/>
                  </a:schemeClr>
                </a:solidFill>
              </a:rPr>
              <a:t>muscle</a:t>
            </a:r>
            <a:r>
              <a:rPr lang="de-CH" sz="2400" b="1" dirty="0">
                <a:solidFill>
                  <a:schemeClr val="accent6">
                    <a:lumMod val="75000"/>
                  </a:schemeClr>
                </a:solidFill>
              </a:rPr>
              <a:t>, medial rectus </a:t>
            </a:r>
            <a:r>
              <a:rPr lang="de-CH" sz="2400" b="1" dirty="0" err="1">
                <a:solidFill>
                  <a:schemeClr val="accent6">
                    <a:lumMod val="75000"/>
                  </a:schemeClr>
                </a:solidFill>
              </a:rPr>
              <a:t>muscle</a:t>
            </a:r>
            <a:r>
              <a:rPr lang="de-CH" sz="2400" b="1" dirty="0">
                <a:solidFill>
                  <a:schemeClr val="accent6">
                    <a:lumMod val="75000"/>
                  </a:schemeClr>
                </a:solidFill>
              </a:rPr>
              <a:t>, inferior rectus </a:t>
            </a:r>
            <a:r>
              <a:rPr lang="de-CH" sz="2400" b="1" dirty="0" err="1">
                <a:solidFill>
                  <a:schemeClr val="accent6">
                    <a:lumMod val="75000"/>
                  </a:schemeClr>
                </a:solidFill>
              </a:rPr>
              <a:t>muscle</a:t>
            </a:r>
            <a:r>
              <a:rPr lang="de-CH" sz="2400" b="1" dirty="0">
                <a:solidFill>
                  <a:schemeClr val="accent6">
                    <a:lumMod val="75000"/>
                  </a:schemeClr>
                </a:solidFill>
              </a:rPr>
              <a:t>,   inferior oblique </a:t>
            </a:r>
            <a:r>
              <a:rPr lang="de-CH" sz="2400" b="1" dirty="0" err="1">
                <a:solidFill>
                  <a:schemeClr val="accent6">
                    <a:lumMod val="75000"/>
                  </a:schemeClr>
                </a:solidFill>
              </a:rPr>
              <a:t>muscle</a:t>
            </a:r>
            <a:endParaRPr lang="el-GR" sz="2400" b="1" dirty="0">
              <a:solidFill>
                <a:schemeClr val="accent6">
                  <a:lumMod val="75000"/>
                </a:schemeClr>
              </a:solidFill>
            </a:endParaRPr>
          </a:p>
        </p:txBody>
      </p:sp>
      <p:pic>
        <p:nvPicPr>
          <p:cNvPr id="15362" name="Picture 2" descr="Nucleus of oculomotor nerve (Nucleus nervi oculomotorii); Image: Paul Kim">
            <a:extLst>
              <a:ext uri="{FF2B5EF4-FFF2-40B4-BE49-F238E27FC236}">
                <a16:creationId xmlns:a16="http://schemas.microsoft.com/office/drawing/2014/main" id="{D1678D81-A363-2BAB-0E58-04C5B03620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99037"/>
            <a:ext cx="2891937" cy="264941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Accessory nucleus of oculomotor nerve (Nucleus accessorius nervi oculomotorii); Image: Paul Kim">
            <a:extLst>
              <a:ext uri="{FF2B5EF4-FFF2-40B4-BE49-F238E27FC236}">
                <a16:creationId xmlns:a16="http://schemas.microsoft.com/office/drawing/2014/main" id="{0CB75135-92CB-D6EA-73E3-C867AA63B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937" y="1107830"/>
            <a:ext cx="2653078" cy="263183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Oculomotor nerve (Nervus oculomotorius); Image: Paul Kim">
            <a:extLst>
              <a:ext uri="{FF2B5EF4-FFF2-40B4-BE49-F238E27FC236}">
                <a16:creationId xmlns:a16="http://schemas.microsoft.com/office/drawing/2014/main" id="{3416623D-A15E-2EF5-A22F-9C7ACC698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015" y="1107830"/>
            <a:ext cx="3399694" cy="2649417"/>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Superior rectus muscle (Musculus rectus superior); Image: Paul Kim">
            <a:extLst>
              <a:ext uri="{FF2B5EF4-FFF2-40B4-BE49-F238E27FC236}">
                <a16:creationId xmlns:a16="http://schemas.microsoft.com/office/drawing/2014/main" id="{8C29F6A1-29E5-33C2-443C-6E0EAD29C1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4708" y="1099036"/>
            <a:ext cx="3247291" cy="2658211"/>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Levator palpebrae superioris muscle (Musculus levator palpebrae superioris); Image: Paul Kim">
            <a:extLst>
              <a:ext uri="{FF2B5EF4-FFF2-40B4-BE49-F238E27FC236}">
                <a16:creationId xmlns:a16="http://schemas.microsoft.com/office/drawing/2014/main" id="{B8508023-B776-3010-C2A9-159CB13FCF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66041"/>
            <a:ext cx="3083169" cy="309196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Medial rectus muscle (Musculus rectus medialis); Image: Paul Kim">
            <a:extLst>
              <a:ext uri="{FF2B5EF4-FFF2-40B4-BE49-F238E27FC236}">
                <a16:creationId xmlns:a16="http://schemas.microsoft.com/office/drawing/2014/main" id="{883DD27F-186C-38C3-8F92-B965DDE8A3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168" y="3739662"/>
            <a:ext cx="2461847" cy="3118338"/>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Inferior rectus muscle (Musculus rectus inferior); Image: Paul Kim">
            <a:extLst>
              <a:ext uri="{FF2B5EF4-FFF2-40B4-BE49-F238E27FC236}">
                <a16:creationId xmlns:a16="http://schemas.microsoft.com/office/drawing/2014/main" id="{5F5CBEB2-BDF3-F3C5-F17B-E102529C18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014" y="3739660"/>
            <a:ext cx="3399693" cy="3118339"/>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Inferior oblique muscle (Musculus obliquus inferior); Image: Paul Kim">
            <a:extLst>
              <a:ext uri="{FF2B5EF4-FFF2-40B4-BE49-F238E27FC236}">
                <a16:creationId xmlns:a16="http://schemas.microsoft.com/office/drawing/2014/main" id="{E6241091-4CD4-73C8-6C56-C1D8F097B8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4708" y="3766041"/>
            <a:ext cx="3247292" cy="3091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398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420480-7F79-AFF0-7677-83CDDB11DEAD}"/>
              </a:ext>
            </a:extLst>
          </p:cNvPr>
          <p:cNvSpPr>
            <a:spLocks noGrp="1"/>
          </p:cNvSpPr>
          <p:nvPr>
            <p:ph type="title"/>
          </p:nvPr>
        </p:nvSpPr>
        <p:spPr>
          <a:xfrm>
            <a:off x="691662" y="0"/>
            <a:ext cx="11500336" cy="990600"/>
          </a:xfrm>
        </p:spPr>
        <p:txBody>
          <a:bodyPr>
            <a:normAutofit/>
          </a:bodyPr>
          <a:lstStyle/>
          <a:p>
            <a:pPr algn="ctr"/>
            <a:r>
              <a:rPr lang="de-CH" sz="2400" b="1" dirty="0" err="1">
                <a:solidFill>
                  <a:schemeClr val="accent6">
                    <a:lumMod val="75000"/>
                  </a:schemeClr>
                </a:solidFill>
              </a:rPr>
              <a:t>Ciliary</a:t>
            </a:r>
            <a:r>
              <a:rPr lang="de-CH" sz="2400" b="1" dirty="0">
                <a:solidFill>
                  <a:schemeClr val="accent6">
                    <a:lumMod val="75000"/>
                  </a:schemeClr>
                </a:solidFill>
              </a:rPr>
              <a:t> </a:t>
            </a:r>
            <a:r>
              <a:rPr lang="de-CH" sz="2400" b="1" dirty="0" err="1">
                <a:solidFill>
                  <a:schemeClr val="accent6">
                    <a:lumMod val="75000"/>
                  </a:schemeClr>
                </a:solidFill>
              </a:rPr>
              <a:t>ganglion</a:t>
            </a:r>
            <a:r>
              <a:rPr lang="de-CH" sz="2400" b="1" dirty="0">
                <a:solidFill>
                  <a:schemeClr val="accent6">
                    <a:lumMod val="75000"/>
                  </a:schemeClr>
                </a:solidFill>
              </a:rPr>
              <a:t>, </a:t>
            </a:r>
            <a:r>
              <a:rPr lang="de-CH" sz="2400" b="1" dirty="0" err="1">
                <a:solidFill>
                  <a:schemeClr val="accent6">
                    <a:lumMod val="75000"/>
                  </a:schemeClr>
                </a:solidFill>
              </a:rPr>
              <a:t>ciliary</a:t>
            </a:r>
            <a:r>
              <a:rPr lang="de-CH" sz="2400" b="1" dirty="0">
                <a:solidFill>
                  <a:schemeClr val="accent6">
                    <a:lumMod val="75000"/>
                  </a:schemeClr>
                </a:solidFill>
              </a:rPr>
              <a:t> </a:t>
            </a:r>
            <a:r>
              <a:rPr lang="de-CH" sz="2400" b="1" dirty="0" err="1">
                <a:solidFill>
                  <a:schemeClr val="accent6">
                    <a:lumMod val="75000"/>
                  </a:schemeClr>
                </a:solidFill>
              </a:rPr>
              <a:t>muscle</a:t>
            </a:r>
            <a:r>
              <a:rPr lang="de-CH" sz="2400" b="1" dirty="0">
                <a:solidFill>
                  <a:schemeClr val="accent6">
                    <a:lumMod val="75000"/>
                  </a:schemeClr>
                </a:solidFill>
              </a:rPr>
              <a:t>, </a:t>
            </a:r>
            <a:r>
              <a:rPr lang="de-CH" sz="2400" b="1" dirty="0" err="1">
                <a:solidFill>
                  <a:schemeClr val="accent6">
                    <a:lumMod val="75000"/>
                  </a:schemeClr>
                </a:solidFill>
              </a:rPr>
              <a:t>sphincter</a:t>
            </a:r>
            <a:r>
              <a:rPr lang="de-CH" sz="2400" b="1" dirty="0">
                <a:solidFill>
                  <a:schemeClr val="accent6">
                    <a:lumMod val="75000"/>
                  </a:schemeClr>
                </a:solidFill>
              </a:rPr>
              <a:t> </a:t>
            </a:r>
            <a:r>
              <a:rPr lang="de-CH" sz="2400" b="1" dirty="0" err="1">
                <a:solidFill>
                  <a:schemeClr val="accent6">
                    <a:lumMod val="75000"/>
                  </a:schemeClr>
                </a:solidFill>
              </a:rPr>
              <a:t>pupillae</a:t>
            </a:r>
            <a:r>
              <a:rPr lang="de-CH" sz="2400" b="1" dirty="0">
                <a:solidFill>
                  <a:schemeClr val="accent6">
                    <a:lumMod val="75000"/>
                  </a:schemeClr>
                </a:solidFill>
              </a:rPr>
              <a:t> </a:t>
            </a:r>
            <a:r>
              <a:rPr lang="de-CH" sz="2400" b="1" dirty="0" err="1">
                <a:solidFill>
                  <a:schemeClr val="accent6">
                    <a:lumMod val="75000"/>
                  </a:schemeClr>
                </a:solidFill>
              </a:rPr>
              <a:t>of</a:t>
            </a:r>
            <a:r>
              <a:rPr lang="de-CH" sz="2400" b="1" dirty="0">
                <a:solidFill>
                  <a:schemeClr val="accent6">
                    <a:lumMod val="75000"/>
                  </a:schemeClr>
                </a:solidFill>
              </a:rPr>
              <a:t> </a:t>
            </a:r>
            <a:r>
              <a:rPr lang="de-CH" sz="2400" b="1" dirty="0" err="1">
                <a:solidFill>
                  <a:schemeClr val="accent6">
                    <a:lumMod val="75000"/>
                  </a:schemeClr>
                </a:solidFill>
              </a:rPr>
              <a:t>iris</a:t>
            </a:r>
            <a:r>
              <a:rPr lang="de-CH" sz="2400" b="1" dirty="0">
                <a:solidFill>
                  <a:schemeClr val="accent6">
                    <a:lumMod val="75000"/>
                  </a:schemeClr>
                </a:solidFill>
              </a:rPr>
              <a:t>, </a:t>
            </a:r>
            <a:r>
              <a:rPr lang="de-CH" sz="2400" b="1" dirty="0" err="1">
                <a:solidFill>
                  <a:schemeClr val="accent6">
                    <a:lumMod val="75000"/>
                  </a:schemeClr>
                </a:solidFill>
              </a:rPr>
              <a:t>nucleus</a:t>
            </a:r>
            <a:r>
              <a:rPr lang="de-CH" sz="2400" b="1" dirty="0">
                <a:solidFill>
                  <a:schemeClr val="accent6">
                    <a:lumMod val="75000"/>
                  </a:schemeClr>
                </a:solidFill>
              </a:rPr>
              <a:t> </a:t>
            </a:r>
            <a:r>
              <a:rPr lang="de-CH" sz="2400" b="1" dirty="0" err="1">
                <a:solidFill>
                  <a:schemeClr val="accent6">
                    <a:lumMod val="75000"/>
                  </a:schemeClr>
                </a:solidFill>
              </a:rPr>
              <a:t>trochlear</a:t>
            </a:r>
            <a:r>
              <a:rPr lang="de-CH" sz="2400" b="1" dirty="0">
                <a:solidFill>
                  <a:schemeClr val="accent6">
                    <a:lumMod val="75000"/>
                  </a:schemeClr>
                </a:solidFill>
              </a:rPr>
              <a:t> nerve, </a:t>
            </a:r>
            <a:r>
              <a:rPr lang="de-CH" sz="2400" b="1" dirty="0" err="1">
                <a:solidFill>
                  <a:schemeClr val="accent6">
                    <a:lumMod val="75000"/>
                  </a:schemeClr>
                </a:solidFill>
              </a:rPr>
              <a:t>trochlear</a:t>
            </a:r>
            <a:r>
              <a:rPr lang="de-CH" sz="2400" b="1" dirty="0">
                <a:solidFill>
                  <a:schemeClr val="accent6">
                    <a:lumMod val="75000"/>
                  </a:schemeClr>
                </a:solidFill>
              </a:rPr>
              <a:t> nerve, superior oblique </a:t>
            </a:r>
            <a:r>
              <a:rPr lang="de-CH" sz="2400" b="1" dirty="0" err="1">
                <a:solidFill>
                  <a:schemeClr val="accent6">
                    <a:lumMod val="75000"/>
                  </a:schemeClr>
                </a:solidFill>
              </a:rPr>
              <a:t>muscle</a:t>
            </a:r>
            <a:r>
              <a:rPr lang="de-CH" sz="2400" b="1" dirty="0">
                <a:solidFill>
                  <a:schemeClr val="accent6">
                    <a:lumMod val="75000"/>
                  </a:schemeClr>
                </a:solidFill>
              </a:rPr>
              <a:t>, </a:t>
            </a:r>
            <a:r>
              <a:rPr lang="de-CH" sz="2400" b="1" dirty="0" err="1">
                <a:solidFill>
                  <a:schemeClr val="accent6">
                    <a:lumMod val="75000"/>
                  </a:schemeClr>
                </a:solidFill>
              </a:rPr>
              <a:t>nucleus</a:t>
            </a:r>
            <a:r>
              <a:rPr lang="de-CH" sz="2400" b="1" dirty="0">
                <a:solidFill>
                  <a:schemeClr val="accent6">
                    <a:lumMod val="75000"/>
                  </a:schemeClr>
                </a:solidFill>
              </a:rPr>
              <a:t> </a:t>
            </a:r>
            <a:r>
              <a:rPr lang="de-CH" sz="2400" b="1" dirty="0" err="1">
                <a:solidFill>
                  <a:schemeClr val="accent6">
                    <a:lumMod val="75000"/>
                  </a:schemeClr>
                </a:solidFill>
              </a:rPr>
              <a:t>of</a:t>
            </a:r>
            <a:r>
              <a:rPr lang="de-CH" sz="2400" b="1" dirty="0">
                <a:solidFill>
                  <a:schemeClr val="accent6">
                    <a:lumMod val="75000"/>
                  </a:schemeClr>
                </a:solidFill>
              </a:rPr>
              <a:t> </a:t>
            </a:r>
            <a:r>
              <a:rPr lang="de-CH" sz="2400" b="1" dirty="0" err="1">
                <a:solidFill>
                  <a:schemeClr val="accent6">
                    <a:lumMod val="75000"/>
                  </a:schemeClr>
                </a:solidFill>
              </a:rPr>
              <a:t>abducens</a:t>
            </a:r>
            <a:r>
              <a:rPr lang="de-CH" sz="2400" b="1" dirty="0">
                <a:solidFill>
                  <a:schemeClr val="accent6">
                    <a:lumMod val="75000"/>
                  </a:schemeClr>
                </a:solidFill>
              </a:rPr>
              <a:t> nerve, </a:t>
            </a:r>
            <a:r>
              <a:rPr lang="de-CH" sz="2400" b="1" dirty="0" err="1">
                <a:solidFill>
                  <a:schemeClr val="accent6">
                    <a:lumMod val="75000"/>
                  </a:schemeClr>
                </a:solidFill>
              </a:rPr>
              <a:t>abducens</a:t>
            </a:r>
            <a:r>
              <a:rPr lang="de-CH" sz="2400" b="1" dirty="0">
                <a:solidFill>
                  <a:schemeClr val="accent6">
                    <a:lumMod val="75000"/>
                  </a:schemeClr>
                </a:solidFill>
              </a:rPr>
              <a:t> nerve</a:t>
            </a:r>
            <a:endParaRPr lang="el-GR" sz="2400" b="1" dirty="0">
              <a:solidFill>
                <a:schemeClr val="accent6">
                  <a:lumMod val="75000"/>
                </a:schemeClr>
              </a:solidFill>
            </a:endParaRPr>
          </a:p>
        </p:txBody>
      </p:sp>
      <p:pic>
        <p:nvPicPr>
          <p:cNvPr id="16386" name="Picture 2" descr="Ciliary ganglion (Ganglion ciliare); Image: Paul Kim">
            <a:extLst>
              <a:ext uri="{FF2B5EF4-FFF2-40B4-BE49-F238E27FC236}">
                <a16:creationId xmlns:a16="http://schemas.microsoft.com/office/drawing/2014/main" id="{EABBE802-0716-8351-E0F4-F13CF6633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38554"/>
            <a:ext cx="3106614" cy="288387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iliary muscle (Musculus ciliaris); Image: Paul Kim">
            <a:extLst>
              <a:ext uri="{FF2B5EF4-FFF2-40B4-BE49-F238E27FC236}">
                <a16:creationId xmlns:a16="http://schemas.microsoft.com/office/drawing/2014/main" id="{73EBAF7D-92E6-6C02-C2F3-8F40AB909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615" y="738554"/>
            <a:ext cx="3294185" cy="288387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Sphincter pupillae muscle of iris (Musculus sphincter pupillae iridis); Image: Paul Kim">
            <a:extLst>
              <a:ext uri="{FF2B5EF4-FFF2-40B4-BE49-F238E27FC236}">
                <a16:creationId xmlns:a16="http://schemas.microsoft.com/office/drawing/2014/main" id="{D3AC4DCA-77D2-0E42-D6FB-484C2362B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738554"/>
            <a:ext cx="3106616" cy="288387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Nucleus of trochlear nerve (Nucleus nervi trochlearis); Image: Paul Kim">
            <a:extLst>
              <a:ext uri="{FF2B5EF4-FFF2-40B4-BE49-F238E27FC236}">
                <a16:creationId xmlns:a16="http://schemas.microsoft.com/office/drawing/2014/main" id="{68260821-A6AC-5F87-4852-8EB077B40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7413" y="738554"/>
            <a:ext cx="2684585" cy="2883878"/>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Trochlear nerve (Nervus trochlearis); Image: Paul Kim">
            <a:extLst>
              <a:ext uri="{FF2B5EF4-FFF2-40B4-BE49-F238E27FC236}">
                <a16:creationId xmlns:a16="http://schemas.microsoft.com/office/drawing/2014/main" id="{9B4F5CFA-5680-7F8C-1F05-72F88C519A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63106"/>
            <a:ext cx="3001108" cy="298938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Superior oblique muscle (Musculus obliquus superior); Image: Paul Kim">
            <a:extLst>
              <a:ext uri="{FF2B5EF4-FFF2-40B4-BE49-F238E27FC236}">
                <a16:creationId xmlns:a16="http://schemas.microsoft.com/office/drawing/2014/main" id="{78161A72-405C-C2A0-A7E2-5B529F82CC05}"/>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01109" y="3763106"/>
            <a:ext cx="3399692" cy="3094894"/>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Nucleus of abducens nerve (Nucleus nervi abducentis); Image: Paul Kim">
            <a:extLst>
              <a:ext uri="{FF2B5EF4-FFF2-40B4-BE49-F238E27FC236}">
                <a16:creationId xmlns:a16="http://schemas.microsoft.com/office/drawing/2014/main" id="{5B53A821-0A39-94B3-AF68-886CE13A3D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384" y="3763106"/>
            <a:ext cx="3089029" cy="3094894"/>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Abducens nerve (Nervus abducens); Image: Paul Kim">
            <a:extLst>
              <a:ext uri="{FF2B5EF4-FFF2-40B4-BE49-F238E27FC236}">
                <a16:creationId xmlns:a16="http://schemas.microsoft.com/office/drawing/2014/main" id="{FB166FA6-8C1A-3DB8-ABF7-61D1532302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4996" y="3763104"/>
            <a:ext cx="2667002" cy="3094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842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68154CE6-D59C-B497-9044-E9C84B0D4E44}"/>
              </a:ext>
            </a:extLst>
          </p:cNvPr>
          <p:cNvGraphicFramePr>
            <a:graphicFrameLocks noGrp="1"/>
          </p:cNvGraphicFramePr>
          <p:nvPr>
            <p:extLst>
              <p:ext uri="{D42A27DB-BD31-4B8C-83A1-F6EECF244321}">
                <p14:modId xmlns:p14="http://schemas.microsoft.com/office/powerpoint/2010/main" val="575164687"/>
              </p:ext>
            </p:extLst>
          </p:nvPr>
        </p:nvGraphicFramePr>
        <p:xfrm>
          <a:off x="105508" y="178289"/>
          <a:ext cx="12004429" cy="6515589"/>
        </p:xfrm>
        <a:graphic>
          <a:graphicData uri="http://schemas.openxmlformats.org/drawingml/2006/table">
            <a:tbl>
              <a:tblPr/>
              <a:tblGrid>
                <a:gridCol w="2860430">
                  <a:extLst>
                    <a:ext uri="{9D8B030D-6E8A-4147-A177-3AD203B41FA5}">
                      <a16:colId xmlns:a16="http://schemas.microsoft.com/office/drawing/2014/main" val="1753830315"/>
                    </a:ext>
                  </a:extLst>
                </a:gridCol>
                <a:gridCol w="9143999">
                  <a:extLst>
                    <a:ext uri="{9D8B030D-6E8A-4147-A177-3AD203B41FA5}">
                      <a16:colId xmlns:a16="http://schemas.microsoft.com/office/drawing/2014/main" val="1390927928"/>
                    </a:ext>
                  </a:extLst>
                </a:gridCol>
              </a:tblGrid>
              <a:tr h="348403">
                <a:tc gridSpan="2">
                  <a:txBody>
                    <a:bodyPr/>
                    <a:lstStyle/>
                    <a:p>
                      <a:pPr>
                        <a:buNone/>
                      </a:pPr>
                      <a:r>
                        <a:rPr lang="de-CH" sz="2000" b="1" dirty="0">
                          <a:solidFill>
                            <a:schemeClr val="accent6">
                              <a:lumMod val="50000"/>
                            </a:schemeClr>
                          </a:solidFill>
                        </a:rPr>
                        <a:t>Key </a:t>
                      </a:r>
                      <a:r>
                        <a:rPr lang="de-CH" sz="2000" b="1" dirty="0" err="1">
                          <a:solidFill>
                            <a:schemeClr val="accent6">
                              <a:lumMod val="50000"/>
                            </a:schemeClr>
                          </a:solidFill>
                        </a:rPr>
                        <a:t>points</a:t>
                      </a:r>
                      <a:r>
                        <a:rPr lang="de-CH" sz="2000" b="1" dirty="0">
                          <a:solidFill>
                            <a:schemeClr val="accent6">
                              <a:lumMod val="50000"/>
                            </a:schemeClr>
                          </a:solidFill>
                        </a:rPr>
                        <a:t> </a:t>
                      </a:r>
                      <a:r>
                        <a:rPr lang="de-CH" sz="2000" b="1" dirty="0" err="1">
                          <a:solidFill>
                            <a:schemeClr val="accent6">
                              <a:lumMod val="50000"/>
                            </a:schemeClr>
                          </a:solidFill>
                        </a:rPr>
                        <a:t>about</a:t>
                      </a:r>
                      <a:r>
                        <a:rPr lang="de-CH" sz="2000" b="1" dirty="0">
                          <a:solidFill>
                            <a:schemeClr val="accent6">
                              <a:lumMod val="50000"/>
                            </a:schemeClr>
                          </a:solidFill>
                        </a:rPr>
                        <a:t> </a:t>
                      </a:r>
                      <a:r>
                        <a:rPr lang="de-CH" sz="2000" b="1" dirty="0" err="1">
                          <a:solidFill>
                            <a:schemeClr val="accent6">
                              <a:lumMod val="50000"/>
                            </a:schemeClr>
                          </a:solidFill>
                        </a:rPr>
                        <a:t>the</a:t>
                      </a:r>
                      <a:r>
                        <a:rPr lang="de-CH" sz="2000" b="1" dirty="0">
                          <a:solidFill>
                            <a:schemeClr val="accent6">
                              <a:lumMod val="50000"/>
                            </a:schemeClr>
                          </a:solidFill>
                        </a:rPr>
                        <a:t> cranial </a:t>
                      </a:r>
                      <a:r>
                        <a:rPr lang="de-CH" sz="2000" b="1" dirty="0" err="1">
                          <a:solidFill>
                            <a:schemeClr val="accent6">
                              <a:lumMod val="50000"/>
                            </a:schemeClr>
                          </a:solidFill>
                        </a:rPr>
                        <a:t>nerves</a:t>
                      </a:r>
                      <a:r>
                        <a:rPr lang="de-CH" sz="2000" b="1" dirty="0">
                          <a:solidFill>
                            <a:schemeClr val="accent6">
                              <a:lumMod val="50000"/>
                            </a:schemeClr>
                          </a:solidFill>
                        </a:rPr>
                        <a:t> III, IV and VI</a:t>
                      </a:r>
                    </a:p>
                  </a:txBody>
                  <a:tcPr marL="31906" marR="31906" marT="15953" marB="15953" anchor="ctr">
                    <a:solidFill>
                      <a:srgbClr val="F7F7F7"/>
                    </a:solidFill>
                  </a:tcPr>
                </a:tc>
                <a:tc hMerge="1">
                  <a:txBody>
                    <a:bodyPr/>
                    <a:lstStyle/>
                    <a:p>
                      <a:endParaRPr lang="el-GR"/>
                    </a:p>
                  </a:txBody>
                  <a:tcPr/>
                </a:tc>
                <a:extLst>
                  <a:ext uri="{0D108BD9-81ED-4DB2-BD59-A6C34878D82A}">
                    <a16:rowId xmlns:a16="http://schemas.microsoft.com/office/drawing/2014/main" val="562101606"/>
                  </a:ext>
                </a:extLst>
              </a:tr>
              <a:tr h="3191128">
                <a:tc>
                  <a:txBody>
                    <a:bodyPr/>
                    <a:lstStyle/>
                    <a:p>
                      <a:pPr fontAlgn="t">
                        <a:buNone/>
                      </a:pPr>
                      <a:r>
                        <a:rPr lang="de-CH" sz="2000" b="1" dirty="0" err="1">
                          <a:solidFill>
                            <a:schemeClr val="accent6">
                              <a:lumMod val="50000"/>
                            </a:schemeClr>
                          </a:solidFill>
                          <a:effectLst/>
                          <a:latin typeface="PlutoSansMedium"/>
                        </a:rPr>
                        <a:t>Oculomotor</a:t>
                      </a:r>
                      <a:r>
                        <a:rPr lang="de-CH" sz="2000" b="1" dirty="0">
                          <a:solidFill>
                            <a:schemeClr val="accent6">
                              <a:lumMod val="50000"/>
                            </a:schemeClr>
                          </a:solidFill>
                          <a:effectLst/>
                          <a:latin typeface="PlutoSansMedium"/>
                        </a:rPr>
                        <a:t> nerve (CN III)</a:t>
                      </a:r>
                    </a:p>
                  </a:txBody>
                  <a:tcPr marL="49852" marR="49852" marT="33235" marB="3323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u="sng" dirty="0">
                          <a:solidFill>
                            <a:srgbClr val="495354"/>
                          </a:solidFill>
                          <a:effectLst/>
                          <a:latin typeface="PlutoSansMedium"/>
                        </a:rPr>
                        <a:t>Fiber </a:t>
                      </a:r>
                      <a:r>
                        <a:rPr lang="de-CH" sz="1800" b="1" u="sng" dirty="0" err="1">
                          <a:solidFill>
                            <a:srgbClr val="495354"/>
                          </a:solidFill>
                          <a:effectLst/>
                          <a:latin typeface="PlutoSansMedium"/>
                        </a:rPr>
                        <a:t>types</a:t>
                      </a:r>
                      <a:r>
                        <a:rPr lang="de-CH" sz="1800" b="1" u="sng" dirty="0">
                          <a:solidFill>
                            <a:srgbClr val="495354"/>
                          </a:solidFill>
                          <a:effectLst/>
                          <a:latin typeface="PlutoSansMedium"/>
                        </a:rPr>
                        <a:t>:</a:t>
                      </a:r>
                      <a:r>
                        <a:rPr lang="de-CH" sz="1800" b="1" u="sng" dirty="0">
                          <a:solidFill>
                            <a:srgbClr val="495354"/>
                          </a:solidFill>
                          <a:effectLst/>
                        </a:rPr>
                        <a:t> </a:t>
                      </a:r>
                      <a:r>
                        <a:rPr lang="de-CH" sz="1800" dirty="0">
                          <a:solidFill>
                            <a:srgbClr val="495354"/>
                          </a:solidFill>
                          <a:effectLst/>
                        </a:rPr>
                        <a:t>General </a:t>
                      </a:r>
                      <a:r>
                        <a:rPr lang="de-CH" sz="1800" dirty="0" err="1">
                          <a:solidFill>
                            <a:srgbClr val="495354"/>
                          </a:solidFill>
                          <a:effectLst/>
                        </a:rPr>
                        <a:t>somatic</a:t>
                      </a:r>
                      <a:r>
                        <a:rPr lang="de-CH" sz="1800" dirty="0">
                          <a:solidFill>
                            <a:srgbClr val="495354"/>
                          </a:solidFill>
                          <a:effectLst/>
                        </a:rPr>
                        <a:t> efferent </a:t>
                      </a:r>
                      <a:r>
                        <a:rPr lang="de-CH" sz="1800" dirty="0" err="1">
                          <a:solidFill>
                            <a:srgbClr val="495354"/>
                          </a:solidFill>
                          <a:effectLst/>
                        </a:rPr>
                        <a:t>fibers</a:t>
                      </a:r>
                      <a:r>
                        <a:rPr lang="de-CH" sz="1800" dirty="0">
                          <a:solidFill>
                            <a:srgbClr val="495354"/>
                          </a:solidFill>
                          <a:effectLst/>
                        </a:rPr>
                        <a:t> (GSE), </a:t>
                      </a:r>
                      <a:r>
                        <a:rPr lang="de-CH" sz="1800" dirty="0" err="1">
                          <a:solidFill>
                            <a:srgbClr val="495354"/>
                          </a:solidFill>
                          <a:effectLst/>
                        </a:rPr>
                        <a:t>general</a:t>
                      </a:r>
                      <a:r>
                        <a:rPr lang="de-CH" sz="1800" dirty="0">
                          <a:solidFill>
                            <a:srgbClr val="495354"/>
                          </a:solidFill>
                          <a:effectLst/>
                        </a:rPr>
                        <a:t> </a:t>
                      </a:r>
                      <a:r>
                        <a:rPr lang="de-CH" sz="1800" dirty="0" err="1">
                          <a:solidFill>
                            <a:srgbClr val="495354"/>
                          </a:solidFill>
                          <a:effectLst/>
                        </a:rPr>
                        <a:t>visceral</a:t>
                      </a:r>
                      <a:r>
                        <a:rPr lang="de-CH" sz="1800" dirty="0">
                          <a:solidFill>
                            <a:srgbClr val="495354"/>
                          </a:solidFill>
                          <a:effectLst/>
                        </a:rPr>
                        <a:t> efferent </a:t>
                      </a:r>
                      <a:r>
                        <a:rPr lang="de-CH" sz="1800" dirty="0" err="1">
                          <a:solidFill>
                            <a:srgbClr val="495354"/>
                          </a:solidFill>
                          <a:effectLst/>
                        </a:rPr>
                        <a:t>fibers</a:t>
                      </a:r>
                      <a:r>
                        <a:rPr lang="de-CH" sz="1800" dirty="0">
                          <a:solidFill>
                            <a:srgbClr val="495354"/>
                          </a:solidFill>
                          <a:effectLst/>
                        </a:rPr>
                        <a:t> (GVE)</a:t>
                      </a:r>
                      <a:br>
                        <a:rPr lang="de-CH" sz="1800" b="0" dirty="0">
                          <a:solidFill>
                            <a:srgbClr val="495354"/>
                          </a:solidFill>
                          <a:effectLst/>
                          <a:latin typeface="PlutoSansMedium"/>
                        </a:rPr>
                      </a:br>
                      <a:r>
                        <a:rPr lang="de-CH" sz="1800" b="1" u="sng" dirty="0">
                          <a:solidFill>
                            <a:srgbClr val="495354"/>
                          </a:solidFill>
                          <a:effectLst/>
                          <a:latin typeface="PlutoSansMedium"/>
                        </a:rPr>
                        <a:t>Origin:</a:t>
                      </a:r>
                      <a:r>
                        <a:rPr lang="de-CH" sz="1800" b="1" u="sng" dirty="0">
                          <a:solidFill>
                            <a:srgbClr val="495354"/>
                          </a:solidFill>
                          <a:effectLst/>
                        </a:rPr>
                        <a:t> </a:t>
                      </a:r>
                      <a:r>
                        <a:rPr lang="de-CH" sz="1800" dirty="0">
                          <a:solidFill>
                            <a:srgbClr val="495354"/>
                          </a:solidFill>
                          <a:effectLst/>
                        </a:rPr>
                        <a:t>Ventral </a:t>
                      </a:r>
                      <a:r>
                        <a:rPr lang="de-CH" sz="1800" dirty="0" err="1">
                          <a:solidFill>
                            <a:srgbClr val="495354"/>
                          </a:solidFill>
                          <a:effectLst/>
                        </a:rPr>
                        <a:t>midbrain</a:t>
                      </a:r>
                      <a:r>
                        <a:rPr lang="de-CH" sz="1800" dirty="0">
                          <a:solidFill>
                            <a:srgbClr val="495354"/>
                          </a:solidFill>
                          <a:effectLst/>
                        </a:rPr>
                        <a:t> (</a:t>
                      </a:r>
                      <a:r>
                        <a:rPr lang="de-CH" sz="1800" dirty="0" err="1">
                          <a:solidFill>
                            <a:srgbClr val="495354"/>
                          </a:solidFill>
                          <a:effectLst/>
                        </a:rPr>
                        <a:t>interpeduncular</a:t>
                      </a:r>
                      <a:r>
                        <a:rPr lang="de-CH" sz="1800" dirty="0">
                          <a:solidFill>
                            <a:srgbClr val="495354"/>
                          </a:solidFill>
                          <a:effectLst/>
                        </a:rPr>
                        <a:t> </a:t>
                      </a:r>
                      <a:r>
                        <a:rPr lang="de-CH" sz="1800" dirty="0" err="1">
                          <a:solidFill>
                            <a:srgbClr val="495354"/>
                          </a:solidFill>
                          <a:effectLst/>
                        </a:rPr>
                        <a:t>fossa</a:t>
                      </a:r>
                      <a:r>
                        <a:rPr lang="de-CH" sz="1800" dirty="0">
                          <a:solidFill>
                            <a:srgbClr val="495354"/>
                          </a:solidFill>
                          <a:effectLst/>
                        </a:rPr>
                        <a:t>)</a:t>
                      </a:r>
                      <a:br>
                        <a:rPr lang="de-CH" sz="1800" b="0" dirty="0">
                          <a:solidFill>
                            <a:srgbClr val="495354"/>
                          </a:solidFill>
                          <a:effectLst/>
                          <a:latin typeface="PlutoSansMedium"/>
                        </a:rPr>
                      </a:br>
                      <a:r>
                        <a:rPr lang="de-CH" sz="1800" b="1" u="sng" dirty="0">
                          <a:solidFill>
                            <a:srgbClr val="495354"/>
                          </a:solidFill>
                          <a:effectLst/>
                          <a:latin typeface="PlutoSansMedium"/>
                        </a:rPr>
                        <a:t>Exits </a:t>
                      </a:r>
                      <a:r>
                        <a:rPr lang="de-CH" sz="1800" b="1" u="sng" dirty="0" err="1">
                          <a:solidFill>
                            <a:srgbClr val="495354"/>
                          </a:solidFill>
                          <a:effectLst/>
                          <a:latin typeface="PlutoSansMedium"/>
                        </a:rPr>
                        <a:t>skull</a:t>
                      </a:r>
                      <a:r>
                        <a:rPr lang="de-CH" sz="1800" b="1" u="sng" dirty="0">
                          <a:solidFill>
                            <a:srgbClr val="495354"/>
                          </a:solidFill>
                          <a:effectLst/>
                          <a:latin typeface="PlutoSansMedium"/>
                        </a:rPr>
                        <a:t>: </a:t>
                      </a:r>
                      <a:r>
                        <a:rPr lang="de-CH" sz="1800" dirty="0">
                          <a:solidFill>
                            <a:srgbClr val="495354"/>
                          </a:solidFill>
                          <a:effectLst/>
                        </a:rPr>
                        <a:t>Superior orbital </a:t>
                      </a:r>
                      <a:r>
                        <a:rPr lang="de-CH" sz="1800" dirty="0" err="1">
                          <a:solidFill>
                            <a:srgbClr val="495354"/>
                          </a:solidFill>
                          <a:effectLst/>
                        </a:rPr>
                        <a:t>fissure</a:t>
                      </a:r>
                      <a:br>
                        <a:rPr lang="de-CH" sz="1800" b="0" dirty="0">
                          <a:solidFill>
                            <a:srgbClr val="495354"/>
                          </a:solidFill>
                          <a:effectLst/>
                          <a:latin typeface="PlutoSansMedium"/>
                        </a:rPr>
                      </a:br>
                      <a:r>
                        <a:rPr lang="de-CH" sz="1800" b="1" u="sng" dirty="0">
                          <a:solidFill>
                            <a:srgbClr val="495354"/>
                          </a:solidFill>
                          <a:effectLst/>
                          <a:latin typeface="PlutoSansMedium"/>
                        </a:rPr>
                        <a:t>Nuclei:</a:t>
                      </a:r>
                      <a:r>
                        <a:rPr lang="de-CH" sz="1800" b="1" u="sng" dirty="0">
                          <a:solidFill>
                            <a:srgbClr val="495354"/>
                          </a:solidFill>
                          <a:effectLst/>
                        </a:rPr>
                        <a:t> </a:t>
                      </a:r>
                      <a:r>
                        <a:rPr lang="de-CH" sz="1800" dirty="0">
                          <a:solidFill>
                            <a:srgbClr val="495354"/>
                          </a:solidFill>
                          <a:effectLst/>
                        </a:rPr>
                        <a:t>Nucleus </a:t>
                      </a:r>
                      <a:r>
                        <a:rPr lang="de-CH" sz="1800" dirty="0" err="1">
                          <a:solidFill>
                            <a:srgbClr val="495354"/>
                          </a:solidFill>
                          <a:effectLst/>
                        </a:rPr>
                        <a:t>of</a:t>
                      </a:r>
                      <a:r>
                        <a:rPr lang="de-CH" sz="1800" dirty="0">
                          <a:solidFill>
                            <a:srgbClr val="495354"/>
                          </a:solidFill>
                          <a:effectLst/>
                        </a:rPr>
                        <a:t> </a:t>
                      </a:r>
                      <a:r>
                        <a:rPr lang="de-CH" sz="1800" dirty="0" err="1">
                          <a:solidFill>
                            <a:srgbClr val="495354"/>
                          </a:solidFill>
                          <a:effectLst/>
                        </a:rPr>
                        <a:t>oculomotor</a:t>
                      </a:r>
                      <a:r>
                        <a:rPr lang="de-CH" sz="1800" dirty="0">
                          <a:solidFill>
                            <a:srgbClr val="495354"/>
                          </a:solidFill>
                          <a:effectLst/>
                        </a:rPr>
                        <a:t> nerve (GSE); </a:t>
                      </a:r>
                      <a:r>
                        <a:rPr lang="de-CH" sz="1800" dirty="0" err="1">
                          <a:solidFill>
                            <a:srgbClr val="495354"/>
                          </a:solidFill>
                          <a:effectLst/>
                        </a:rPr>
                        <a:t>accessory</a:t>
                      </a:r>
                      <a:r>
                        <a:rPr lang="de-CH" sz="1800" dirty="0">
                          <a:solidFill>
                            <a:srgbClr val="495354"/>
                          </a:solidFill>
                          <a:effectLst/>
                        </a:rPr>
                        <a:t> </a:t>
                      </a:r>
                      <a:r>
                        <a:rPr lang="de-CH" sz="1800" dirty="0" err="1">
                          <a:solidFill>
                            <a:srgbClr val="495354"/>
                          </a:solidFill>
                          <a:effectLst/>
                        </a:rPr>
                        <a:t>nucleus</a:t>
                      </a:r>
                      <a:r>
                        <a:rPr lang="de-CH" sz="1800" dirty="0">
                          <a:solidFill>
                            <a:srgbClr val="495354"/>
                          </a:solidFill>
                          <a:effectLst/>
                        </a:rPr>
                        <a:t> </a:t>
                      </a:r>
                      <a:r>
                        <a:rPr lang="de-CH" sz="1800" dirty="0" err="1">
                          <a:solidFill>
                            <a:srgbClr val="495354"/>
                          </a:solidFill>
                          <a:effectLst/>
                        </a:rPr>
                        <a:t>of</a:t>
                      </a:r>
                      <a:r>
                        <a:rPr lang="de-CH" sz="1800" dirty="0">
                          <a:solidFill>
                            <a:srgbClr val="495354"/>
                          </a:solidFill>
                          <a:effectLst/>
                        </a:rPr>
                        <a:t> </a:t>
                      </a:r>
                      <a:r>
                        <a:rPr lang="de-CH" sz="1800" dirty="0" err="1">
                          <a:solidFill>
                            <a:srgbClr val="495354"/>
                          </a:solidFill>
                          <a:effectLst/>
                        </a:rPr>
                        <a:t>oculomotor</a:t>
                      </a:r>
                      <a:r>
                        <a:rPr lang="de-CH" sz="1800" dirty="0">
                          <a:solidFill>
                            <a:srgbClr val="495354"/>
                          </a:solidFill>
                          <a:effectLst/>
                        </a:rPr>
                        <a:t> nerve (Edinger-Westphal) (GVE)</a:t>
                      </a:r>
                      <a:br>
                        <a:rPr lang="de-CH" sz="1800" b="0" dirty="0">
                          <a:solidFill>
                            <a:srgbClr val="495354"/>
                          </a:solidFill>
                          <a:effectLst/>
                          <a:latin typeface="PlutoSansMedium"/>
                        </a:rPr>
                      </a:br>
                      <a:r>
                        <a:rPr lang="de-CH" sz="1800" b="1" u="sng" dirty="0" err="1">
                          <a:solidFill>
                            <a:srgbClr val="495354"/>
                          </a:solidFill>
                          <a:effectLst/>
                          <a:latin typeface="PlutoSansMedium"/>
                        </a:rPr>
                        <a:t>Branches</a:t>
                      </a:r>
                      <a:r>
                        <a:rPr lang="de-CH" sz="1800" b="1" u="sng" dirty="0">
                          <a:solidFill>
                            <a:srgbClr val="495354"/>
                          </a:solidFill>
                          <a:effectLst/>
                          <a:latin typeface="PlutoSansMedium"/>
                        </a:rPr>
                        <a:t>:</a:t>
                      </a:r>
                      <a:r>
                        <a:rPr lang="de-CH" sz="1800" b="1" u="sng" dirty="0">
                          <a:solidFill>
                            <a:srgbClr val="495354"/>
                          </a:solidFill>
                          <a:effectLst/>
                        </a:rPr>
                        <a:t> </a:t>
                      </a:r>
                      <a:r>
                        <a:rPr lang="de-CH" sz="1800" dirty="0">
                          <a:solidFill>
                            <a:srgbClr val="495354"/>
                          </a:solidFill>
                          <a:effectLst/>
                        </a:rPr>
                        <a:t>Superior and inferior </a:t>
                      </a:r>
                      <a:r>
                        <a:rPr lang="de-CH" sz="1800" dirty="0" err="1">
                          <a:solidFill>
                            <a:srgbClr val="495354"/>
                          </a:solidFill>
                          <a:effectLst/>
                        </a:rPr>
                        <a:t>branch</a:t>
                      </a:r>
                      <a:r>
                        <a:rPr lang="de-CH" sz="1800" dirty="0">
                          <a:solidFill>
                            <a:srgbClr val="495354"/>
                          </a:solidFill>
                          <a:effectLst/>
                        </a:rPr>
                        <a:t>, </a:t>
                      </a:r>
                      <a:r>
                        <a:rPr lang="de-CH" sz="1800" dirty="0" err="1">
                          <a:solidFill>
                            <a:srgbClr val="495354"/>
                          </a:solidFill>
                          <a:effectLst/>
                        </a:rPr>
                        <a:t>branch</a:t>
                      </a:r>
                      <a:r>
                        <a:rPr lang="de-CH" sz="1800" dirty="0">
                          <a:solidFill>
                            <a:srgbClr val="495354"/>
                          </a:solidFill>
                          <a:effectLst/>
                        </a:rPr>
                        <a:t> </a:t>
                      </a:r>
                      <a:r>
                        <a:rPr lang="de-CH" sz="1800" dirty="0" err="1">
                          <a:solidFill>
                            <a:srgbClr val="495354"/>
                          </a:solidFill>
                          <a:effectLst/>
                        </a:rPr>
                        <a:t>of</a:t>
                      </a:r>
                      <a:r>
                        <a:rPr lang="de-CH" sz="1800" dirty="0">
                          <a:solidFill>
                            <a:srgbClr val="495354"/>
                          </a:solidFill>
                          <a:effectLst/>
                        </a:rPr>
                        <a:t> </a:t>
                      </a:r>
                      <a:r>
                        <a:rPr lang="de-CH" sz="1800" dirty="0" err="1">
                          <a:solidFill>
                            <a:srgbClr val="495354"/>
                          </a:solidFill>
                          <a:effectLst/>
                        </a:rPr>
                        <a:t>oculomotor</a:t>
                      </a:r>
                      <a:r>
                        <a:rPr lang="de-CH" sz="1800" dirty="0">
                          <a:solidFill>
                            <a:srgbClr val="495354"/>
                          </a:solidFill>
                          <a:effectLst/>
                        </a:rPr>
                        <a:t> nerve </a:t>
                      </a:r>
                      <a:r>
                        <a:rPr lang="de-CH" sz="1800" dirty="0" err="1">
                          <a:solidFill>
                            <a:srgbClr val="495354"/>
                          </a:solidFill>
                          <a:effectLst/>
                        </a:rPr>
                        <a:t>to</a:t>
                      </a:r>
                      <a:r>
                        <a:rPr lang="de-CH" sz="1800" dirty="0">
                          <a:solidFill>
                            <a:srgbClr val="495354"/>
                          </a:solidFill>
                          <a:effectLst/>
                        </a:rPr>
                        <a:t> </a:t>
                      </a:r>
                      <a:r>
                        <a:rPr lang="de-CH" sz="1800" dirty="0" err="1">
                          <a:solidFill>
                            <a:srgbClr val="495354"/>
                          </a:solidFill>
                          <a:effectLst/>
                        </a:rPr>
                        <a:t>ciliary</a:t>
                      </a:r>
                      <a:r>
                        <a:rPr lang="de-CH" sz="1800" dirty="0">
                          <a:solidFill>
                            <a:srgbClr val="495354"/>
                          </a:solidFill>
                          <a:effectLst/>
                        </a:rPr>
                        <a:t> </a:t>
                      </a:r>
                      <a:r>
                        <a:rPr lang="de-CH" sz="1800" dirty="0" err="1">
                          <a:solidFill>
                            <a:srgbClr val="495354"/>
                          </a:solidFill>
                          <a:effectLst/>
                        </a:rPr>
                        <a:t>ganglion</a:t>
                      </a:r>
                      <a:r>
                        <a:rPr lang="de-CH" sz="1800" dirty="0">
                          <a:solidFill>
                            <a:srgbClr val="495354"/>
                          </a:solidFill>
                          <a:effectLst/>
                        </a:rPr>
                        <a:t> (</a:t>
                      </a:r>
                      <a:r>
                        <a:rPr lang="de-CH" sz="1800" dirty="0" err="1">
                          <a:solidFill>
                            <a:srgbClr val="495354"/>
                          </a:solidFill>
                          <a:effectLst/>
                        </a:rPr>
                        <a:t>parasympathetic</a:t>
                      </a:r>
                      <a:r>
                        <a:rPr lang="de-CH" sz="1800" dirty="0">
                          <a:solidFill>
                            <a:srgbClr val="495354"/>
                          </a:solidFill>
                          <a:effectLst/>
                        </a:rPr>
                        <a:t> root </a:t>
                      </a:r>
                      <a:r>
                        <a:rPr lang="de-CH" sz="1800" dirty="0" err="1">
                          <a:solidFill>
                            <a:srgbClr val="495354"/>
                          </a:solidFill>
                          <a:effectLst/>
                        </a:rPr>
                        <a:t>of</a:t>
                      </a:r>
                      <a:r>
                        <a:rPr lang="de-CH" sz="1800" dirty="0">
                          <a:solidFill>
                            <a:srgbClr val="495354"/>
                          </a:solidFill>
                          <a:effectLst/>
                        </a:rPr>
                        <a:t> </a:t>
                      </a:r>
                      <a:r>
                        <a:rPr lang="de-CH" sz="1800" dirty="0" err="1">
                          <a:solidFill>
                            <a:srgbClr val="495354"/>
                          </a:solidFill>
                          <a:effectLst/>
                        </a:rPr>
                        <a:t>ciliary</a:t>
                      </a:r>
                      <a:r>
                        <a:rPr lang="de-CH" sz="1800" dirty="0">
                          <a:solidFill>
                            <a:srgbClr val="495354"/>
                          </a:solidFill>
                          <a:effectLst/>
                        </a:rPr>
                        <a:t> </a:t>
                      </a:r>
                      <a:r>
                        <a:rPr lang="de-CH" sz="1800" dirty="0" err="1">
                          <a:solidFill>
                            <a:srgbClr val="495354"/>
                          </a:solidFill>
                          <a:effectLst/>
                        </a:rPr>
                        <a:t>ganglion</a:t>
                      </a:r>
                      <a:r>
                        <a:rPr lang="de-CH" sz="1800" dirty="0">
                          <a:solidFill>
                            <a:srgbClr val="495354"/>
                          </a:solidFill>
                          <a:effectLst/>
                        </a:rPr>
                        <a:t>)</a:t>
                      </a:r>
                      <a:br>
                        <a:rPr lang="de-CH" sz="1800" b="0" dirty="0">
                          <a:solidFill>
                            <a:srgbClr val="495354"/>
                          </a:solidFill>
                          <a:effectLst/>
                          <a:latin typeface="PlutoSansMedium"/>
                        </a:rPr>
                      </a:br>
                      <a:r>
                        <a:rPr lang="de-CH" sz="1800" b="1" u="sng" dirty="0" err="1">
                          <a:solidFill>
                            <a:srgbClr val="495354"/>
                          </a:solidFill>
                          <a:effectLst/>
                          <a:latin typeface="PlutoSansMedium"/>
                        </a:rPr>
                        <a:t>Function</a:t>
                      </a:r>
                      <a:r>
                        <a:rPr lang="de-CH" sz="1800" b="1" u="sng" dirty="0">
                          <a:solidFill>
                            <a:srgbClr val="495354"/>
                          </a:solidFill>
                          <a:effectLst/>
                          <a:latin typeface="PlutoSansMedium"/>
                        </a:rPr>
                        <a:t>:</a:t>
                      </a:r>
                      <a:br>
                        <a:rPr lang="de-CH" sz="1800" dirty="0">
                          <a:solidFill>
                            <a:srgbClr val="495354"/>
                          </a:solidFill>
                          <a:effectLst/>
                        </a:rPr>
                      </a:br>
                      <a:r>
                        <a:rPr lang="de-CH" sz="1800" b="1" u="sng" dirty="0">
                          <a:solidFill>
                            <a:srgbClr val="495354"/>
                          </a:solidFill>
                          <a:effectLst/>
                        </a:rPr>
                        <a:t>Superior </a:t>
                      </a:r>
                      <a:r>
                        <a:rPr lang="de-CH" sz="1800" b="1" u="sng" dirty="0" err="1">
                          <a:solidFill>
                            <a:srgbClr val="495354"/>
                          </a:solidFill>
                          <a:effectLst/>
                        </a:rPr>
                        <a:t>branch</a:t>
                      </a:r>
                      <a:r>
                        <a:rPr lang="de-CH" sz="1800" b="1" u="sng" dirty="0">
                          <a:solidFill>
                            <a:srgbClr val="495354"/>
                          </a:solidFill>
                          <a:effectLst/>
                        </a:rPr>
                        <a:t> </a:t>
                      </a:r>
                      <a:r>
                        <a:rPr lang="de-CH" sz="1800" dirty="0">
                          <a:solidFill>
                            <a:srgbClr val="495354"/>
                          </a:solidFill>
                          <a:effectLst/>
                        </a:rPr>
                        <a:t>→ Motor </a:t>
                      </a:r>
                      <a:r>
                        <a:rPr lang="de-CH" sz="1800" dirty="0" err="1">
                          <a:solidFill>
                            <a:srgbClr val="495354"/>
                          </a:solidFill>
                          <a:effectLst/>
                        </a:rPr>
                        <a:t>innervation</a:t>
                      </a:r>
                      <a:r>
                        <a:rPr lang="de-CH" sz="1800" dirty="0">
                          <a:solidFill>
                            <a:srgbClr val="495354"/>
                          </a:solidFill>
                          <a:effectLst/>
                        </a:rPr>
                        <a:t> </a:t>
                      </a:r>
                      <a:r>
                        <a:rPr lang="de-CH" sz="1800" dirty="0" err="1">
                          <a:solidFill>
                            <a:srgbClr val="495354"/>
                          </a:solidFill>
                          <a:effectLst/>
                        </a:rPr>
                        <a:t>to</a:t>
                      </a:r>
                      <a:r>
                        <a:rPr lang="de-CH" sz="1800" dirty="0">
                          <a:solidFill>
                            <a:srgbClr val="495354"/>
                          </a:solidFill>
                          <a:effectLst/>
                        </a:rPr>
                        <a:t> superior rectus, levator </a:t>
                      </a:r>
                      <a:r>
                        <a:rPr lang="de-CH" sz="1800" dirty="0" err="1">
                          <a:solidFill>
                            <a:srgbClr val="495354"/>
                          </a:solidFill>
                          <a:effectLst/>
                        </a:rPr>
                        <a:t>palpebrae</a:t>
                      </a:r>
                      <a:r>
                        <a:rPr lang="de-CH" sz="1800" dirty="0">
                          <a:solidFill>
                            <a:srgbClr val="495354"/>
                          </a:solidFill>
                          <a:effectLst/>
                        </a:rPr>
                        <a:t> superioris </a:t>
                      </a:r>
                      <a:r>
                        <a:rPr lang="de-CH" sz="1800" dirty="0" err="1">
                          <a:solidFill>
                            <a:srgbClr val="495354"/>
                          </a:solidFill>
                          <a:effectLst/>
                        </a:rPr>
                        <a:t>muscles</a:t>
                      </a:r>
                      <a:br>
                        <a:rPr lang="de-CH" sz="1800" dirty="0">
                          <a:solidFill>
                            <a:srgbClr val="495354"/>
                          </a:solidFill>
                          <a:effectLst/>
                        </a:rPr>
                      </a:br>
                      <a:r>
                        <a:rPr lang="de-CH" sz="1800" b="1" u="sng" dirty="0">
                          <a:solidFill>
                            <a:srgbClr val="495354"/>
                          </a:solidFill>
                          <a:effectLst/>
                        </a:rPr>
                        <a:t>Inferior </a:t>
                      </a:r>
                      <a:r>
                        <a:rPr lang="de-CH" sz="1800" b="1" u="sng" dirty="0" err="1">
                          <a:solidFill>
                            <a:srgbClr val="495354"/>
                          </a:solidFill>
                          <a:effectLst/>
                        </a:rPr>
                        <a:t>branch</a:t>
                      </a:r>
                      <a:r>
                        <a:rPr lang="de-CH" sz="1800" b="1" u="sng" dirty="0">
                          <a:solidFill>
                            <a:srgbClr val="495354"/>
                          </a:solidFill>
                          <a:effectLst/>
                        </a:rPr>
                        <a:t> </a:t>
                      </a:r>
                      <a:r>
                        <a:rPr lang="de-CH" sz="1800" dirty="0">
                          <a:solidFill>
                            <a:srgbClr val="495354"/>
                          </a:solidFill>
                          <a:effectLst/>
                        </a:rPr>
                        <a:t>→ medial rectus, inferior rectus, inferior oblique </a:t>
                      </a:r>
                      <a:r>
                        <a:rPr lang="de-CH" sz="1800" dirty="0" err="1">
                          <a:solidFill>
                            <a:srgbClr val="495354"/>
                          </a:solidFill>
                          <a:effectLst/>
                        </a:rPr>
                        <a:t>muscles</a:t>
                      </a:r>
                      <a:r>
                        <a:rPr lang="de-CH" sz="1800" dirty="0">
                          <a:solidFill>
                            <a:srgbClr val="495354"/>
                          </a:solidFill>
                          <a:effectLst/>
                        </a:rPr>
                        <a:t> (GSE); </a:t>
                      </a:r>
                      <a:r>
                        <a:rPr lang="de-CH" sz="1800" dirty="0" err="1">
                          <a:solidFill>
                            <a:srgbClr val="495354"/>
                          </a:solidFill>
                          <a:effectLst/>
                        </a:rPr>
                        <a:t>branch</a:t>
                      </a:r>
                      <a:r>
                        <a:rPr lang="de-CH" sz="1800" dirty="0">
                          <a:solidFill>
                            <a:srgbClr val="495354"/>
                          </a:solidFill>
                          <a:effectLst/>
                        </a:rPr>
                        <a:t> </a:t>
                      </a:r>
                      <a:r>
                        <a:rPr lang="de-CH" sz="1800" dirty="0" err="1">
                          <a:solidFill>
                            <a:srgbClr val="495354"/>
                          </a:solidFill>
                          <a:effectLst/>
                        </a:rPr>
                        <a:t>to</a:t>
                      </a:r>
                      <a:r>
                        <a:rPr lang="de-CH" sz="1800" dirty="0">
                          <a:solidFill>
                            <a:srgbClr val="495354"/>
                          </a:solidFill>
                          <a:effectLst/>
                        </a:rPr>
                        <a:t> </a:t>
                      </a:r>
                      <a:r>
                        <a:rPr lang="de-CH" sz="1800" dirty="0" err="1">
                          <a:solidFill>
                            <a:srgbClr val="495354"/>
                          </a:solidFill>
                          <a:effectLst/>
                        </a:rPr>
                        <a:t>ciliary</a:t>
                      </a:r>
                      <a:r>
                        <a:rPr lang="de-CH" sz="1800" dirty="0">
                          <a:solidFill>
                            <a:srgbClr val="495354"/>
                          </a:solidFill>
                          <a:effectLst/>
                        </a:rPr>
                        <a:t> </a:t>
                      </a:r>
                      <a:r>
                        <a:rPr lang="de-CH" sz="1800" dirty="0" err="1">
                          <a:solidFill>
                            <a:srgbClr val="495354"/>
                          </a:solidFill>
                          <a:effectLst/>
                        </a:rPr>
                        <a:t>ganglion</a:t>
                      </a:r>
                      <a:r>
                        <a:rPr lang="de-CH" sz="1800" dirty="0">
                          <a:solidFill>
                            <a:srgbClr val="495354"/>
                          </a:solidFill>
                          <a:effectLst/>
                        </a:rPr>
                        <a:t> → </a:t>
                      </a:r>
                      <a:r>
                        <a:rPr lang="de-CH" sz="1800" dirty="0" err="1">
                          <a:solidFill>
                            <a:srgbClr val="495354"/>
                          </a:solidFill>
                          <a:effectLst/>
                        </a:rPr>
                        <a:t>parasympathetic</a:t>
                      </a:r>
                      <a:r>
                        <a:rPr lang="de-CH" sz="1800" dirty="0">
                          <a:solidFill>
                            <a:srgbClr val="495354"/>
                          </a:solidFill>
                          <a:effectLst/>
                        </a:rPr>
                        <a:t> </a:t>
                      </a:r>
                      <a:r>
                        <a:rPr lang="de-CH" sz="1800" dirty="0" err="1">
                          <a:solidFill>
                            <a:srgbClr val="495354"/>
                          </a:solidFill>
                          <a:effectLst/>
                        </a:rPr>
                        <a:t>innervation</a:t>
                      </a:r>
                      <a:r>
                        <a:rPr lang="de-CH" sz="1800" dirty="0">
                          <a:solidFill>
                            <a:srgbClr val="495354"/>
                          </a:solidFill>
                          <a:effectLst/>
                        </a:rPr>
                        <a:t> </a:t>
                      </a:r>
                      <a:r>
                        <a:rPr lang="de-CH" sz="1800" dirty="0" err="1">
                          <a:solidFill>
                            <a:srgbClr val="495354"/>
                          </a:solidFill>
                          <a:effectLst/>
                        </a:rPr>
                        <a:t>to</a:t>
                      </a:r>
                      <a:r>
                        <a:rPr lang="de-CH" sz="1800" dirty="0">
                          <a:solidFill>
                            <a:srgbClr val="495354"/>
                          </a:solidFill>
                          <a:effectLst/>
                        </a:rPr>
                        <a:t> </a:t>
                      </a:r>
                      <a:r>
                        <a:rPr lang="de-CH" sz="1800" dirty="0" err="1">
                          <a:solidFill>
                            <a:srgbClr val="495354"/>
                          </a:solidFill>
                          <a:effectLst/>
                        </a:rPr>
                        <a:t>ciliary</a:t>
                      </a:r>
                      <a:r>
                        <a:rPr lang="de-CH" sz="1800" dirty="0">
                          <a:solidFill>
                            <a:srgbClr val="495354"/>
                          </a:solidFill>
                          <a:effectLst/>
                        </a:rPr>
                        <a:t> and </a:t>
                      </a:r>
                      <a:r>
                        <a:rPr lang="de-CH" sz="1800" dirty="0" err="1">
                          <a:solidFill>
                            <a:srgbClr val="495354"/>
                          </a:solidFill>
                          <a:effectLst/>
                        </a:rPr>
                        <a:t>sphincter</a:t>
                      </a:r>
                      <a:r>
                        <a:rPr lang="de-CH" sz="1800" dirty="0">
                          <a:solidFill>
                            <a:srgbClr val="495354"/>
                          </a:solidFill>
                          <a:effectLst/>
                        </a:rPr>
                        <a:t> </a:t>
                      </a:r>
                      <a:r>
                        <a:rPr lang="de-CH" sz="1800" dirty="0" err="1">
                          <a:solidFill>
                            <a:srgbClr val="495354"/>
                          </a:solidFill>
                          <a:effectLst/>
                        </a:rPr>
                        <a:t>pupillae</a:t>
                      </a:r>
                      <a:r>
                        <a:rPr lang="de-CH" sz="1800" dirty="0">
                          <a:solidFill>
                            <a:srgbClr val="495354"/>
                          </a:solidFill>
                          <a:effectLst/>
                        </a:rPr>
                        <a:t> </a:t>
                      </a:r>
                      <a:r>
                        <a:rPr lang="de-CH" sz="1800" dirty="0" err="1">
                          <a:solidFill>
                            <a:srgbClr val="495354"/>
                          </a:solidFill>
                          <a:effectLst/>
                        </a:rPr>
                        <a:t>muscles</a:t>
                      </a:r>
                      <a:r>
                        <a:rPr lang="de-CH" sz="1800" dirty="0">
                          <a:solidFill>
                            <a:srgbClr val="495354"/>
                          </a:solidFill>
                          <a:effectLst/>
                        </a:rPr>
                        <a:t> (GVE)</a:t>
                      </a:r>
                    </a:p>
                  </a:txBody>
                  <a:tcPr marL="49852" marR="49852" marT="33235" marB="3323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624269700"/>
                  </a:ext>
                </a:extLst>
              </a:tr>
              <a:tr h="1488029">
                <a:tc>
                  <a:txBody>
                    <a:bodyPr/>
                    <a:lstStyle/>
                    <a:p>
                      <a:pPr fontAlgn="t">
                        <a:buNone/>
                      </a:pPr>
                      <a:r>
                        <a:rPr lang="de-CH" sz="2000" b="1">
                          <a:solidFill>
                            <a:schemeClr val="accent6">
                              <a:lumMod val="50000"/>
                            </a:schemeClr>
                          </a:solidFill>
                          <a:effectLst/>
                          <a:latin typeface="PlutoSansMedium"/>
                        </a:rPr>
                        <a:t>Trochlear nerve (CN IV)</a:t>
                      </a:r>
                    </a:p>
                  </a:txBody>
                  <a:tcPr marL="49852" marR="49852" marT="33235" marB="3323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u="sng" dirty="0">
                          <a:solidFill>
                            <a:srgbClr val="495354"/>
                          </a:solidFill>
                          <a:effectLst/>
                          <a:latin typeface="PlutoSansMedium"/>
                        </a:rPr>
                        <a:t>Fiber type:</a:t>
                      </a:r>
                      <a:r>
                        <a:rPr lang="de-CH" sz="1800" b="1" u="sng" dirty="0">
                          <a:solidFill>
                            <a:srgbClr val="495354"/>
                          </a:solidFill>
                          <a:effectLst/>
                        </a:rPr>
                        <a:t> </a:t>
                      </a:r>
                      <a:r>
                        <a:rPr lang="de-CH" sz="1800" dirty="0">
                          <a:solidFill>
                            <a:srgbClr val="495354"/>
                          </a:solidFill>
                          <a:effectLst/>
                        </a:rPr>
                        <a:t>General </a:t>
                      </a:r>
                      <a:r>
                        <a:rPr lang="de-CH" sz="1800" dirty="0" err="1">
                          <a:solidFill>
                            <a:srgbClr val="495354"/>
                          </a:solidFill>
                          <a:effectLst/>
                        </a:rPr>
                        <a:t>somatic</a:t>
                      </a:r>
                      <a:r>
                        <a:rPr lang="de-CH" sz="1800" dirty="0">
                          <a:solidFill>
                            <a:srgbClr val="495354"/>
                          </a:solidFill>
                          <a:effectLst/>
                        </a:rPr>
                        <a:t> efferent (GSE)</a:t>
                      </a:r>
                      <a:br>
                        <a:rPr lang="de-CH" sz="1800" b="0" dirty="0">
                          <a:solidFill>
                            <a:srgbClr val="495354"/>
                          </a:solidFill>
                          <a:effectLst/>
                          <a:latin typeface="PlutoSansMedium"/>
                        </a:rPr>
                      </a:br>
                      <a:r>
                        <a:rPr lang="de-CH" sz="1800" b="1" u="sng" dirty="0">
                          <a:solidFill>
                            <a:srgbClr val="495354"/>
                          </a:solidFill>
                          <a:effectLst/>
                          <a:latin typeface="PlutoSansMedium"/>
                        </a:rPr>
                        <a:t>Origin:</a:t>
                      </a:r>
                      <a:r>
                        <a:rPr lang="de-CH" sz="1800" b="1" u="sng" dirty="0">
                          <a:solidFill>
                            <a:srgbClr val="495354"/>
                          </a:solidFill>
                          <a:effectLst/>
                        </a:rPr>
                        <a:t> </a:t>
                      </a:r>
                      <a:r>
                        <a:rPr lang="de-CH" sz="1800" dirty="0">
                          <a:solidFill>
                            <a:srgbClr val="495354"/>
                          </a:solidFill>
                          <a:effectLst/>
                        </a:rPr>
                        <a:t>Dorsal </a:t>
                      </a:r>
                      <a:r>
                        <a:rPr lang="de-CH" sz="1800" dirty="0" err="1">
                          <a:solidFill>
                            <a:srgbClr val="495354"/>
                          </a:solidFill>
                          <a:effectLst/>
                        </a:rPr>
                        <a:t>midbrain</a:t>
                      </a:r>
                      <a:br>
                        <a:rPr lang="de-CH" sz="1800" b="0" dirty="0">
                          <a:solidFill>
                            <a:srgbClr val="495354"/>
                          </a:solidFill>
                          <a:effectLst/>
                          <a:latin typeface="PlutoSansMedium"/>
                        </a:rPr>
                      </a:br>
                      <a:r>
                        <a:rPr lang="de-CH" sz="1800" b="1" u="sng" dirty="0">
                          <a:solidFill>
                            <a:srgbClr val="495354"/>
                          </a:solidFill>
                          <a:effectLst/>
                          <a:latin typeface="PlutoSansMedium"/>
                        </a:rPr>
                        <a:t>Exits </a:t>
                      </a:r>
                      <a:r>
                        <a:rPr lang="de-CH" sz="1800" b="1" u="sng" dirty="0" err="1">
                          <a:solidFill>
                            <a:srgbClr val="495354"/>
                          </a:solidFill>
                          <a:effectLst/>
                          <a:latin typeface="PlutoSansMedium"/>
                        </a:rPr>
                        <a:t>skull</a:t>
                      </a:r>
                      <a:r>
                        <a:rPr lang="de-CH" sz="1800" b="1" u="sng" dirty="0">
                          <a:solidFill>
                            <a:srgbClr val="495354"/>
                          </a:solidFill>
                          <a:effectLst/>
                          <a:latin typeface="PlutoSansMedium"/>
                        </a:rPr>
                        <a:t>: </a:t>
                      </a:r>
                      <a:r>
                        <a:rPr lang="de-CH" sz="1800" dirty="0">
                          <a:solidFill>
                            <a:srgbClr val="495354"/>
                          </a:solidFill>
                          <a:effectLst/>
                        </a:rPr>
                        <a:t>Superior orbital </a:t>
                      </a:r>
                      <a:r>
                        <a:rPr lang="de-CH" sz="1800" dirty="0" err="1">
                          <a:solidFill>
                            <a:srgbClr val="495354"/>
                          </a:solidFill>
                          <a:effectLst/>
                        </a:rPr>
                        <a:t>fissure</a:t>
                      </a:r>
                      <a:br>
                        <a:rPr lang="de-CH" sz="1800" b="0" dirty="0">
                          <a:solidFill>
                            <a:srgbClr val="495354"/>
                          </a:solidFill>
                          <a:effectLst/>
                          <a:latin typeface="PlutoSansMedium"/>
                        </a:rPr>
                      </a:br>
                      <a:r>
                        <a:rPr lang="de-CH" sz="1800" b="1" u="sng" dirty="0">
                          <a:solidFill>
                            <a:srgbClr val="495354"/>
                          </a:solidFill>
                          <a:effectLst/>
                          <a:latin typeface="PlutoSansMedium"/>
                        </a:rPr>
                        <a:t>Nucleus:</a:t>
                      </a:r>
                      <a:r>
                        <a:rPr lang="de-CH" sz="1800" b="1" u="sng" dirty="0">
                          <a:solidFill>
                            <a:srgbClr val="495354"/>
                          </a:solidFill>
                          <a:effectLst/>
                        </a:rPr>
                        <a:t> </a:t>
                      </a:r>
                      <a:r>
                        <a:rPr lang="de-CH" sz="1800" dirty="0">
                          <a:solidFill>
                            <a:srgbClr val="495354"/>
                          </a:solidFill>
                          <a:effectLst/>
                        </a:rPr>
                        <a:t>Nucleus </a:t>
                      </a:r>
                      <a:r>
                        <a:rPr lang="de-CH" sz="1800" dirty="0" err="1">
                          <a:solidFill>
                            <a:srgbClr val="495354"/>
                          </a:solidFill>
                          <a:effectLst/>
                        </a:rPr>
                        <a:t>of</a:t>
                      </a:r>
                      <a:r>
                        <a:rPr lang="de-CH" sz="1800" dirty="0">
                          <a:solidFill>
                            <a:srgbClr val="495354"/>
                          </a:solidFill>
                          <a:effectLst/>
                        </a:rPr>
                        <a:t> </a:t>
                      </a:r>
                      <a:r>
                        <a:rPr lang="de-CH" sz="1800" dirty="0" err="1">
                          <a:solidFill>
                            <a:srgbClr val="495354"/>
                          </a:solidFill>
                          <a:effectLst/>
                        </a:rPr>
                        <a:t>trochlear</a:t>
                      </a:r>
                      <a:r>
                        <a:rPr lang="de-CH" sz="1800" dirty="0">
                          <a:solidFill>
                            <a:srgbClr val="495354"/>
                          </a:solidFill>
                          <a:effectLst/>
                        </a:rPr>
                        <a:t> nerve</a:t>
                      </a:r>
                      <a:br>
                        <a:rPr lang="de-CH" sz="1800" b="0" dirty="0">
                          <a:solidFill>
                            <a:srgbClr val="495354"/>
                          </a:solidFill>
                          <a:effectLst/>
                          <a:latin typeface="PlutoSansMedium"/>
                        </a:rPr>
                      </a:br>
                      <a:r>
                        <a:rPr lang="de-CH" sz="1800" b="1" u="sng" dirty="0" err="1">
                          <a:solidFill>
                            <a:srgbClr val="495354"/>
                          </a:solidFill>
                          <a:effectLst/>
                          <a:latin typeface="PlutoSansMedium"/>
                        </a:rPr>
                        <a:t>Function</a:t>
                      </a:r>
                      <a:r>
                        <a:rPr lang="de-CH" sz="1800" b="1" u="sng" dirty="0">
                          <a:solidFill>
                            <a:srgbClr val="495354"/>
                          </a:solidFill>
                          <a:effectLst/>
                          <a:latin typeface="PlutoSansMedium"/>
                        </a:rPr>
                        <a:t>:</a:t>
                      </a:r>
                      <a:r>
                        <a:rPr lang="de-CH" sz="1800" b="1" u="sng" dirty="0">
                          <a:solidFill>
                            <a:srgbClr val="495354"/>
                          </a:solidFill>
                          <a:effectLst/>
                        </a:rPr>
                        <a:t> </a:t>
                      </a:r>
                      <a:r>
                        <a:rPr lang="de-CH" sz="1800" dirty="0">
                          <a:solidFill>
                            <a:srgbClr val="495354"/>
                          </a:solidFill>
                          <a:effectLst/>
                        </a:rPr>
                        <a:t>Motor </a:t>
                      </a:r>
                      <a:r>
                        <a:rPr lang="de-CH" sz="1800" dirty="0" err="1">
                          <a:solidFill>
                            <a:srgbClr val="495354"/>
                          </a:solidFill>
                          <a:effectLst/>
                        </a:rPr>
                        <a:t>innervation</a:t>
                      </a:r>
                      <a:r>
                        <a:rPr lang="de-CH" sz="1800" dirty="0">
                          <a:solidFill>
                            <a:srgbClr val="495354"/>
                          </a:solidFill>
                          <a:effectLst/>
                        </a:rPr>
                        <a:t> </a:t>
                      </a:r>
                      <a:r>
                        <a:rPr lang="de-CH" sz="1800" dirty="0" err="1">
                          <a:solidFill>
                            <a:srgbClr val="495354"/>
                          </a:solidFill>
                          <a:effectLst/>
                        </a:rPr>
                        <a:t>to</a:t>
                      </a:r>
                      <a:r>
                        <a:rPr lang="de-CH" sz="1800" dirty="0">
                          <a:solidFill>
                            <a:srgbClr val="495354"/>
                          </a:solidFill>
                          <a:effectLst/>
                        </a:rPr>
                        <a:t> superior oblique </a:t>
                      </a:r>
                      <a:r>
                        <a:rPr lang="de-CH" sz="1800" dirty="0" err="1">
                          <a:solidFill>
                            <a:srgbClr val="495354"/>
                          </a:solidFill>
                          <a:effectLst/>
                        </a:rPr>
                        <a:t>muscle</a:t>
                      </a:r>
                      <a:endParaRPr lang="de-CH" sz="1800" dirty="0">
                        <a:solidFill>
                          <a:srgbClr val="495354"/>
                        </a:solidFill>
                        <a:effectLst/>
                      </a:endParaRPr>
                    </a:p>
                  </a:txBody>
                  <a:tcPr marL="49852" marR="49852" marT="33235" marB="3323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899806648"/>
                  </a:ext>
                </a:extLst>
              </a:tr>
              <a:tr h="1488029">
                <a:tc>
                  <a:txBody>
                    <a:bodyPr/>
                    <a:lstStyle/>
                    <a:p>
                      <a:pPr fontAlgn="t">
                        <a:buNone/>
                      </a:pPr>
                      <a:r>
                        <a:rPr lang="de-CH" sz="2000" b="1" dirty="0">
                          <a:solidFill>
                            <a:schemeClr val="accent6">
                              <a:lumMod val="50000"/>
                            </a:schemeClr>
                          </a:solidFill>
                          <a:effectLst/>
                          <a:latin typeface="PlutoSansMedium"/>
                        </a:rPr>
                        <a:t>Abducens nerve (CN VI)</a:t>
                      </a:r>
                    </a:p>
                  </a:txBody>
                  <a:tcPr marL="49852" marR="49852" marT="33235" marB="3323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u="sng" dirty="0">
                          <a:solidFill>
                            <a:srgbClr val="495354"/>
                          </a:solidFill>
                          <a:effectLst/>
                          <a:latin typeface="PlutoSansMedium"/>
                        </a:rPr>
                        <a:t>Fiber type:</a:t>
                      </a:r>
                      <a:r>
                        <a:rPr lang="de-CH" sz="1800" b="1" u="sng" dirty="0">
                          <a:solidFill>
                            <a:srgbClr val="495354"/>
                          </a:solidFill>
                          <a:effectLst/>
                        </a:rPr>
                        <a:t> </a:t>
                      </a:r>
                      <a:r>
                        <a:rPr lang="de-CH" sz="1800" dirty="0">
                          <a:solidFill>
                            <a:srgbClr val="495354"/>
                          </a:solidFill>
                          <a:effectLst/>
                        </a:rPr>
                        <a:t>General </a:t>
                      </a:r>
                      <a:r>
                        <a:rPr lang="de-CH" sz="1800" dirty="0" err="1">
                          <a:solidFill>
                            <a:srgbClr val="495354"/>
                          </a:solidFill>
                          <a:effectLst/>
                        </a:rPr>
                        <a:t>somatic</a:t>
                      </a:r>
                      <a:r>
                        <a:rPr lang="de-CH" sz="1800" dirty="0">
                          <a:solidFill>
                            <a:srgbClr val="495354"/>
                          </a:solidFill>
                          <a:effectLst/>
                        </a:rPr>
                        <a:t> efferent </a:t>
                      </a:r>
                      <a:r>
                        <a:rPr lang="de-CH" sz="1800" dirty="0" err="1">
                          <a:solidFill>
                            <a:srgbClr val="495354"/>
                          </a:solidFill>
                          <a:effectLst/>
                        </a:rPr>
                        <a:t>fibers</a:t>
                      </a:r>
                      <a:r>
                        <a:rPr lang="de-CH" sz="1800" dirty="0">
                          <a:solidFill>
                            <a:srgbClr val="495354"/>
                          </a:solidFill>
                          <a:effectLst/>
                        </a:rPr>
                        <a:t> (GSE)</a:t>
                      </a:r>
                      <a:br>
                        <a:rPr lang="de-CH" sz="1800" b="0" dirty="0">
                          <a:solidFill>
                            <a:srgbClr val="495354"/>
                          </a:solidFill>
                          <a:effectLst/>
                          <a:latin typeface="PlutoSansMedium"/>
                        </a:rPr>
                      </a:br>
                      <a:r>
                        <a:rPr lang="de-CH" sz="1800" b="1" u="sng" dirty="0">
                          <a:solidFill>
                            <a:srgbClr val="495354"/>
                          </a:solidFill>
                          <a:effectLst/>
                          <a:latin typeface="PlutoSansMedium"/>
                        </a:rPr>
                        <a:t>Origin:</a:t>
                      </a:r>
                      <a:r>
                        <a:rPr lang="de-CH" sz="1800" b="1" u="sng" dirty="0">
                          <a:solidFill>
                            <a:srgbClr val="495354"/>
                          </a:solidFill>
                          <a:effectLst/>
                        </a:rPr>
                        <a:t> </a:t>
                      </a:r>
                      <a:r>
                        <a:rPr lang="de-CH" sz="1800" dirty="0" err="1">
                          <a:solidFill>
                            <a:srgbClr val="495354"/>
                          </a:solidFill>
                          <a:effectLst/>
                        </a:rPr>
                        <a:t>Medullopontine</a:t>
                      </a:r>
                      <a:r>
                        <a:rPr lang="de-CH" sz="1800" dirty="0">
                          <a:solidFill>
                            <a:srgbClr val="495354"/>
                          </a:solidFill>
                          <a:effectLst/>
                        </a:rPr>
                        <a:t> </a:t>
                      </a:r>
                      <a:r>
                        <a:rPr lang="de-CH" sz="1800" dirty="0" err="1">
                          <a:solidFill>
                            <a:srgbClr val="495354"/>
                          </a:solidFill>
                          <a:effectLst/>
                        </a:rPr>
                        <a:t>sulcus</a:t>
                      </a:r>
                      <a:r>
                        <a:rPr lang="de-CH" sz="1800" dirty="0">
                          <a:solidFill>
                            <a:srgbClr val="495354"/>
                          </a:solidFill>
                          <a:effectLst/>
                        </a:rPr>
                        <a:t> (</a:t>
                      </a:r>
                      <a:r>
                        <a:rPr lang="de-CH" sz="1800" dirty="0" err="1">
                          <a:solidFill>
                            <a:srgbClr val="495354"/>
                          </a:solidFill>
                          <a:effectLst/>
                        </a:rPr>
                        <a:t>pontomedullary</a:t>
                      </a:r>
                      <a:r>
                        <a:rPr lang="de-CH" sz="1800" dirty="0">
                          <a:solidFill>
                            <a:srgbClr val="495354"/>
                          </a:solidFill>
                          <a:effectLst/>
                        </a:rPr>
                        <a:t> </a:t>
                      </a:r>
                      <a:r>
                        <a:rPr lang="de-CH" sz="1800" dirty="0" err="1">
                          <a:solidFill>
                            <a:srgbClr val="495354"/>
                          </a:solidFill>
                          <a:effectLst/>
                        </a:rPr>
                        <a:t>junction</a:t>
                      </a:r>
                      <a:r>
                        <a:rPr lang="de-CH" sz="1800" dirty="0">
                          <a:solidFill>
                            <a:srgbClr val="495354"/>
                          </a:solidFill>
                          <a:effectLst/>
                        </a:rPr>
                        <a:t>)</a:t>
                      </a:r>
                      <a:br>
                        <a:rPr lang="de-CH" sz="1800" b="0" dirty="0">
                          <a:solidFill>
                            <a:srgbClr val="495354"/>
                          </a:solidFill>
                          <a:effectLst/>
                          <a:latin typeface="PlutoSansMedium"/>
                        </a:rPr>
                      </a:br>
                      <a:r>
                        <a:rPr lang="de-CH" sz="1800" b="1" u="sng" dirty="0">
                          <a:solidFill>
                            <a:srgbClr val="495354"/>
                          </a:solidFill>
                          <a:effectLst/>
                          <a:latin typeface="PlutoSansMedium"/>
                        </a:rPr>
                        <a:t>Exits </a:t>
                      </a:r>
                      <a:r>
                        <a:rPr lang="de-CH" sz="1800" b="1" u="sng" dirty="0" err="1">
                          <a:solidFill>
                            <a:srgbClr val="495354"/>
                          </a:solidFill>
                          <a:effectLst/>
                          <a:latin typeface="PlutoSansMedium"/>
                        </a:rPr>
                        <a:t>skull</a:t>
                      </a:r>
                      <a:r>
                        <a:rPr lang="de-CH" sz="1800" b="1" u="sng" dirty="0">
                          <a:solidFill>
                            <a:srgbClr val="495354"/>
                          </a:solidFill>
                          <a:effectLst/>
                          <a:latin typeface="PlutoSansMedium"/>
                        </a:rPr>
                        <a:t>:</a:t>
                      </a:r>
                      <a:r>
                        <a:rPr lang="de-CH" sz="1800" b="1" u="sng" dirty="0">
                          <a:solidFill>
                            <a:srgbClr val="495354"/>
                          </a:solidFill>
                          <a:effectLst/>
                        </a:rPr>
                        <a:t> </a:t>
                      </a:r>
                      <a:r>
                        <a:rPr lang="de-CH" sz="1800" dirty="0">
                          <a:solidFill>
                            <a:srgbClr val="495354"/>
                          </a:solidFill>
                          <a:effectLst/>
                        </a:rPr>
                        <a:t>Superior orbital </a:t>
                      </a:r>
                      <a:r>
                        <a:rPr lang="de-CH" sz="1800" dirty="0" err="1">
                          <a:solidFill>
                            <a:srgbClr val="495354"/>
                          </a:solidFill>
                          <a:effectLst/>
                        </a:rPr>
                        <a:t>fissure</a:t>
                      </a:r>
                      <a:br>
                        <a:rPr lang="de-CH" sz="1800" b="0" dirty="0">
                          <a:solidFill>
                            <a:srgbClr val="495354"/>
                          </a:solidFill>
                          <a:effectLst/>
                          <a:latin typeface="PlutoSansMedium"/>
                        </a:rPr>
                      </a:br>
                      <a:r>
                        <a:rPr lang="de-CH" sz="1800" b="1" dirty="0">
                          <a:solidFill>
                            <a:srgbClr val="495354"/>
                          </a:solidFill>
                          <a:effectLst/>
                          <a:latin typeface="PlutoSansMedium"/>
                        </a:rPr>
                        <a:t>Nucleus: </a:t>
                      </a:r>
                      <a:r>
                        <a:rPr lang="de-CH" sz="1800" dirty="0">
                          <a:solidFill>
                            <a:srgbClr val="495354"/>
                          </a:solidFill>
                          <a:effectLst/>
                        </a:rPr>
                        <a:t>Nucleus </a:t>
                      </a:r>
                      <a:r>
                        <a:rPr lang="de-CH" sz="1800" dirty="0" err="1">
                          <a:solidFill>
                            <a:srgbClr val="495354"/>
                          </a:solidFill>
                          <a:effectLst/>
                        </a:rPr>
                        <a:t>of</a:t>
                      </a:r>
                      <a:r>
                        <a:rPr lang="de-CH" sz="1800" dirty="0">
                          <a:solidFill>
                            <a:srgbClr val="495354"/>
                          </a:solidFill>
                          <a:effectLst/>
                        </a:rPr>
                        <a:t> </a:t>
                      </a:r>
                      <a:r>
                        <a:rPr lang="de-CH" sz="1800" dirty="0" err="1">
                          <a:solidFill>
                            <a:srgbClr val="495354"/>
                          </a:solidFill>
                          <a:effectLst/>
                        </a:rPr>
                        <a:t>abducens</a:t>
                      </a:r>
                      <a:r>
                        <a:rPr lang="de-CH" sz="1800" dirty="0">
                          <a:solidFill>
                            <a:srgbClr val="495354"/>
                          </a:solidFill>
                          <a:effectLst/>
                        </a:rPr>
                        <a:t> nerve</a:t>
                      </a:r>
                      <a:br>
                        <a:rPr lang="de-CH" sz="1800" b="0" dirty="0">
                          <a:solidFill>
                            <a:srgbClr val="495354"/>
                          </a:solidFill>
                          <a:effectLst/>
                          <a:latin typeface="PlutoSansMedium"/>
                        </a:rPr>
                      </a:br>
                      <a:r>
                        <a:rPr lang="de-CH" sz="1800" b="1" dirty="0" err="1">
                          <a:solidFill>
                            <a:srgbClr val="495354"/>
                          </a:solidFill>
                          <a:effectLst/>
                          <a:latin typeface="PlutoSansMedium"/>
                        </a:rPr>
                        <a:t>Function</a:t>
                      </a:r>
                      <a:r>
                        <a:rPr lang="de-CH" sz="1800" b="1" dirty="0">
                          <a:solidFill>
                            <a:srgbClr val="495354"/>
                          </a:solidFill>
                          <a:effectLst/>
                          <a:latin typeface="PlutoSansMedium"/>
                        </a:rPr>
                        <a:t>: </a:t>
                      </a:r>
                      <a:r>
                        <a:rPr lang="de-CH" sz="1800" dirty="0">
                          <a:solidFill>
                            <a:srgbClr val="495354"/>
                          </a:solidFill>
                          <a:effectLst/>
                        </a:rPr>
                        <a:t>Motor </a:t>
                      </a:r>
                      <a:r>
                        <a:rPr lang="de-CH" sz="1800" dirty="0" err="1">
                          <a:solidFill>
                            <a:srgbClr val="495354"/>
                          </a:solidFill>
                          <a:effectLst/>
                        </a:rPr>
                        <a:t>innervation</a:t>
                      </a:r>
                      <a:r>
                        <a:rPr lang="de-CH" sz="1800" dirty="0">
                          <a:solidFill>
                            <a:srgbClr val="495354"/>
                          </a:solidFill>
                          <a:effectLst/>
                        </a:rPr>
                        <a:t> </a:t>
                      </a:r>
                      <a:r>
                        <a:rPr lang="de-CH" sz="1800" dirty="0" err="1">
                          <a:solidFill>
                            <a:srgbClr val="495354"/>
                          </a:solidFill>
                          <a:effectLst/>
                        </a:rPr>
                        <a:t>to</a:t>
                      </a:r>
                      <a:r>
                        <a:rPr lang="de-CH" sz="1800" dirty="0">
                          <a:solidFill>
                            <a:srgbClr val="495354"/>
                          </a:solidFill>
                          <a:effectLst/>
                        </a:rPr>
                        <a:t> lateral rectus </a:t>
                      </a:r>
                      <a:r>
                        <a:rPr lang="de-CH" sz="1800" dirty="0" err="1">
                          <a:solidFill>
                            <a:srgbClr val="495354"/>
                          </a:solidFill>
                          <a:effectLst/>
                        </a:rPr>
                        <a:t>muscle</a:t>
                      </a:r>
                      <a:endParaRPr lang="de-CH" sz="1800" dirty="0">
                        <a:solidFill>
                          <a:srgbClr val="495354"/>
                        </a:solidFill>
                        <a:effectLst/>
                      </a:endParaRPr>
                    </a:p>
                  </a:txBody>
                  <a:tcPr marL="49852" marR="49852" marT="33235" marB="3323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545582792"/>
                  </a:ext>
                </a:extLst>
              </a:tr>
            </a:tbl>
          </a:graphicData>
        </a:graphic>
      </p:graphicFrame>
    </p:spTree>
    <p:extLst>
      <p:ext uri="{BB962C8B-B14F-4D97-AF65-F5344CB8AC3E}">
        <p14:creationId xmlns:p14="http://schemas.microsoft.com/office/powerpoint/2010/main" val="324537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51144FDC-6744-2142-35BD-0E5445ED85FC}"/>
              </a:ext>
            </a:extLst>
          </p:cNvPr>
          <p:cNvGraphicFramePr>
            <a:graphicFrameLocks noGrp="1"/>
          </p:cNvGraphicFramePr>
          <p:nvPr>
            <p:extLst>
              <p:ext uri="{D42A27DB-BD31-4B8C-83A1-F6EECF244321}">
                <p14:modId xmlns:p14="http://schemas.microsoft.com/office/powerpoint/2010/main" val="2047003584"/>
              </p:ext>
            </p:extLst>
          </p:nvPr>
        </p:nvGraphicFramePr>
        <p:xfrm>
          <a:off x="90312" y="0"/>
          <a:ext cx="12022666" cy="7158154"/>
        </p:xfrm>
        <a:graphic>
          <a:graphicData uri="http://schemas.openxmlformats.org/drawingml/2006/table">
            <a:tbl>
              <a:tblPr/>
              <a:tblGrid>
                <a:gridCol w="2709332">
                  <a:extLst>
                    <a:ext uri="{9D8B030D-6E8A-4147-A177-3AD203B41FA5}">
                      <a16:colId xmlns:a16="http://schemas.microsoft.com/office/drawing/2014/main" val="82631448"/>
                    </a:ext>
                  </a:extLst>
                </a:gridCol>
                <a:gridCol w="9313334">
                  <a:extLst>
                    <a:ext uri="{9D8B030D-6E8A-4147-A177-3AD203B41FA5}">
                      <a16:colId xmlns:a16="http://schemas.microsoft.com/office/drawing/2014/main" val="2628673074"/>
                    </a:ext>
                  </a:extLst>
                </a:gridCol>
              </a:tblGrid>
              <a:tr h="223343">
                <a:tc gridSpan="2">
                  <a:txBody>
                    <a:bodyPr/>
                    <a:lstStyle/>
                    <a:p>
                      <a:pPr>
                        <a:buNone/>
                      </a:pPr>
                      <a:r>
                        <a:rPr lang="de-CH" sz="1400" b="1" u="sng" dirty="0">
                          <a:solidFill>
                            <a:schemeClr val="accent6">
                              <a:lumMod val="50000"/>
                            </a:schemeClr>
                          </a:solidFill>
                        </a:rPr>
                        <a:t>Key </a:t>
                      </a:r>
                      <a:r>
                        <a:rPr lang="de-CH" sz="1400" b="1" u="sng" dirty="0" err="1">
                          <a:solidFill>
                            <a:schemeClr val="accent6">
                              <a:lumMod val="50000"/>
                            </a:schemeClr>
                          </a:solidFill>
                        </a:rPr>
                        <a:t>facts</a:t>
                      </a:r>
                      <a:r>
                        <a:rPr lang="de-CH" sz="1400" b="1" u="sng" dirty="0">
                          <a:solidFill>
                            <a:schemeClr val="accent6">
                              <a:lumMod val="50000"/>
                            </a:schemeClr>
                          </a:solidFill>
                        </a:rPr>
                        <a:t> </a:t>
                      </a:r>
                      <a:r>
                        <a:rPr lang="de-CH" sz="1400" b="1" u="sng" dirty="0" err="1">
                          <a:solidFill>
                            <a:schemeClr val="accent6">
                              <a:lumMod val="50000"/>
                            </a:schemeClr>
                          </a:solidFill>
                        </a:rPr>
                        <a:t>about</a:t>
                      </a:r>
                      <a:r>
                        <a:rPr lang="de-CH" sz="1400" b="1" u="sng" dirty="0">
                          <a:solidFill>
                            <a:schemeClr val="accent6">
                              <a:lumMod val="50000"/>
                            </a:schemeClr>
                          </a:solidFill>
                        </a:rPr>
                        <a:t> </a:t>
                      </a:r>
                      <a:r>
                        <a:rPr lang="de-CH" sz="1400" b="1" u="sng" dirty="0" err="1">
                          <a:solidFill>
                            <a:schemeClr val="accent6">
                              <a:lumMod val="50000"/>
                            </a:schemeClr>
                          </a:solidFill>
                        </a:rPr>
                        <a:t>the</a:t>
                      </a:r>
                      <a:r>
                        <a:rPr lang="de-CH" sz="1400" b="1" u="sng" dirty="0">
                          <a:solidFill>
                            <a:schemeClr val="accent6">
                              <a:lumMod val="50000"/>
                            </a:schemeClr>
                          </a:solidFill>
                        </a:rPr>
                        <a:t> </a:t>
                      </a:r>
                      <a:r>
                        <a:rPr lang="de-CH" sz="1400" b="1" u="sng" dirty="0" err="1">
                          <a:solidFill>
                            <a:schemeClr val="accent6">
                              <a:lumMod val="50000"/>
                            </a:schemeClr>
                          </a:solidFill>
                        </a:rPr>
                        <a:t>motor</a:t>
                      </a:r>
                      <a:r>
                        <a:rPr lang="de-CH" sz="1400" b="1" u="sng" dirty="0">
                          <a:solidFill>
                            <a:schemeClr val="accent6">
                              <a:lumMod val="50000"/>
                            </a:schemeClr>
                          </a:solidFill>
                        </a:rPr>
                        <a:t>, </a:t>
                      </a:r>
                      <a:r>
                        <a:rPr lang="de-CH" sz="1400" b="1" u="sng" dirty="0" err="1">
                          <a:solidFill>
                            <a:schemeClr val="accent6">
                              <a:lumMod val="50000"/>
                            </a:schemeClr>
                          </a:solidFill>
                        </a:rPr>
                        <a:t>sensory</a:t>
                      </a:r>
                      <a:r>
                        <a:rPr lang="de-CH" sz="1400" b="1" u="sng" dirty="0">
                          <a:solidFill>
                            <a:schemeClr val="accent6">
                              <a:lumMod val="50000"/>
                            </a:schemeClr>
                          </a:solidFill>
                        </a:rPr>
                        <a:t> and </a:t>
                      </a:r>
                      <a:r>
                        <a:rPr lang="de-CH" sz="1400" b="1" u="sng" dirty="0" err="1">
                          <a:solidFill>
                            <a:schemeClr val="accent6">
                              <a:lumMod val="50000"/>
                            </a:schemeClr>
                          </a:solidFill>
                        </a:rPr>
                        <a:t>association</a:t>
                      </a:r>
                      <a:r>
                        <a:rPr lang="de-CH" sz="1400" b="1" u="sng" dirty="0">
                          <a:solidFill>
                            <a:schemeClr val="accent6">
                              <a:lumMod val="50000"/>
                            </a:schemeClr>
                          </a:solidFill>
                        </a:rPr>
                        <a:t> </a:t>
                      </a:r>
                      <a:r>
                        <a:rPr lang="de-CH" sz="1400" b="1" u="sng" dirty="0" err="1">
                          <a:solidFill>
                            <a:schemeClr val="accent6">
                              <a:lumMod val="50000"/>
                            </a:schemeClr>
                          </a:solidFill>
                        </a:rPr>
                        <a:t>areas</a:t>
                      </a:r>
                      <a:endParaRPr lang="de-CH" sz="1400" b="1" u="sng" dirty="0">
                        <a:solidFill>
                          <a:schemeClr val="accent6">
                            <a:lumMod val="50000"/>
                          </a:schemeClr>
                        </a:solidFill>
                      </a:endParaRPr>
                    </a:p>
                  </a:txBody>
                  <a:tcPr marL="17021" marR="17021" marT="8510" marB="8510" anchor="ctr">
                    <a:solidFill>
                      <a:srgbClr val="F7F7F7"/>
                    </a:solidFill>
                  </a:tcPr>
                </a:tc>
                <a:tc hMerge="1">
                  <a:txBody>
                    <a:bodyPr/>
                    <a:lstStyle/>
                    <a:p>
                      <a:endParaRPr lang="el-GR"/>
                    </a:p>
                  </a:txBody>
                  <a:tcPr/>
                </a:tc>
                <a:extLst>
                  <a:ext uri="{0D108BD9-81ED-4DB2-BD59-A6C34878D82A}">
                    <a16:rowId xmlns:a16="http://schemas.microsoft.com/office/drawing/2014/main" val="671380318"/>
                  </a:ext>
                </a:extLst>
              </a:tr>
              <a:tr h="257907">
                <a:tc>
                  <a:txBody>
                    <a:bodyPr/>
                    <a:lstStyle/>
                    <a:p>
                      <a:pPr fontAlgn="t">
                        <a:buNone/>
                      </a:pPr>
                      <a:r>
                        <a:rPr lang="de-CH" sz="1400" b="1" u="sng">
                          <a:solidFill>
                            <a:schemeClr val="accent6">
                              <a:lumMod val="50000"/>
                            </a:schemeClr>
                          </a:solidFill>
                          <a:effectLst/>
                          <a:latin typeface="PlutoSansMedium"/>
                        </a:rPr>
                        <a:t>Primary motor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Precentral gyrus (frontal lobe) – planning and execution of movement</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874922723"/>
                  </a:ext>
                </a:extLst>
              </a:tr>
              <a:tr h="252528">
                <a:tc>
                  <a:txBody>
                    <a:bodyPr/>
                    <a:lstStyle/>
                    <a:p>
                      <a:pPr fontAlgn="t">
                        <a:buNone/>
                      </a:pPr>
                      <a:r>
                        <a:rPr lang="de-CH" sz="1400" b="1" u="sng">
                          <a:solidFill>
                            <a:schemeClr val="accent6">
                              <a:lumMod val="50000"/>
                            </a:schemeClr>
                          </a:solidFill>
                          <a:effectLst/>
                          <a:latin typeface="PlutoSansMedium"/>
                        </a:rPr>
                        <a:t>Primary somatosensory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Postcentral gyrus (parietal lobe) – processing of somatic sensory input</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904523869"/>
                  </a:ext>
                </a:extLst>
              </a:tr>
              <a:tr h="248355">
                <a:tc>
                  <a:txBody>
                    <a:bodyPr/>
                    <a:lstStyle/>
                    <a:p>
                      <a:pPr fontAlgn="t">
                        <a:buNone/>
                      </a:pPr>
                      <a:r>
                        <a:rPr lang="de-CH" sz="1400" b="1" u="sng">
                          <a:solidFill>
                            <a:schemeClr val="accent6">
                              <a:lumMod val="50000"/>
                            </a:schemeClr>
                          </a:solidFill>
                          <a:effectLst/>
                          <a:latin typeface="PlutoSansMedium"/>
                        </a:rPr>
                        <a:t>Primary visual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Occipital lobe – processing of visual input</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67710081"/>
                  </a:ext>
                </a:extLst>
              </a:tr>
              <a:tr h="253535">
                <a:tc>
                  <a:txBody>
                    <a:bodyPr/>
                    <a:lstStyle/>
                    <a:p>
                      <a:pPr fontAlgn="t">
                        <a:buNone/>
                      </a:pPr>
                      <a:r>
                        <a:rPr lang="de-CH" sz="1400" b="1" u="sng">
                          <a:solidFill>
                            <a:schemeClr val="accent6">
                              <a:lumMod val="50000"/>
                            </a:schemeClr>
                          </a:solidFill>
                          <a:effectLst/>
                          <a:latin typeface="PlutoSansMedium"/>
                        </a:rPr>
                        <a:t>Primary auditory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Superior parietal lobule – processing of auditory input</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572457927"/>
                  </a:ext>
                </a:extLst>
              </a:tr>
              <a:tr h="270004">
                <a:tc>
                  <a:txBody>
                    <a:bodyPr/>
                    <a:lstStyle/>
                    <a:p>
                      <a:pPr fontAlgn="t">
                        <a:buNone/>
                      </a:pPr>
                      <a:r>
                        <a:rPr lang="de-CH" sz="1400" b="1" u="sng">
                          <a:solidFill>
                            <a:schemeClr val="accent6">
                              <a:lumMod val="50000"/>
                            </a:schemeClr>
                          </a:solidFill>
                          <a:effectLst/>
                          <a:latin typeface="PlutoSansMedium"/>
                        </a:rPr>
                        <a:t>Olfactory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Limbic/medial temporal lobes – processing of olfactory input</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108230275"/>
                  </a:ext>
                </a:extLst>
              </a:tr>
              <a:tr h="286473">
                <a:tc>
                  <a:txBody>
                    <a:bodyPr/>
                    <a:lstStyle/>
                    <a:p>
                      <a:pPr fontAlgn="t">
                        <a:buNone/>
                      </a:pPr>
                      <a:r>
                        <a:rPr lang="de-CH" sz="1400" b="1" u="sng">
                          <a:solidFill>
                            <a:schemeClr val="accent6">
                              <a:lumMod val="50000"/>
                            </a:schemeClr>
                          </a:solidFill>
                          <a:effectLst/>
                          <a:latin typeface="PlutoSansMedium"/>
                        </a:rPr>
                        <a:t>Gustatory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Insular/parietal lobes – processing of taste stimuli</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280345976"/>
                  </a:ext>
                </a:extLst>
              </a:tr>
              <a:tr h="409275">
                <a:tc>
                  <a:txBody>
                    <a:bodyPr/>
                    <a:lstStyle/>
                    <a:p>
                      <a:pPr fontAlgn="t">
                        <a:buNone/>
                      </a:pPr>
                      <a:r>
                        <a:rPr lang="de-CH" sz="1400" b="1" u="sng">
                          <a:solidFill>
                            <a:schemeClr val="accent6">
                              <a:lumMod val="50000"/>
                            </a:schemeClr>
                          </a:solidFill>
                          <a:effectLst/>
                          <a:latin typeface="PlutoSansMedium"/>
                        </a:rPr>
                        <a:t>Vestibular areas</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Parietal/temporal lobes – equilibrium and balance</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057496223"/>
                  </a:ext>
                </a:extLst>
              </a:tr>
              <a:tr h="266200">
                <a:tc>
                  <a:txBody>
                    <a:bodyPr/>
                    <a:lstStyle/>
                    <a:p>
                      <a:pPr fontAlgn="t">
                        <a:buNone/>
                      </a:pPr>
                      <a:r>
                        <a:rPr lang="de-CH" sz="1400" b="1" u="sng">
                          <a:solidFill>
                            <a:schemeClr val="accent6">
                              <a:lumMod val="50000"/>
                            </a:schemeClr>
                          </a:solidFill>
                          <a:effectLst/>
                          <a:latin typeface="PlutoSansMedium"/>
                        </a:rPr>
                        <a:t>Premotor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Anterior to primary motor cortex – complex movement</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715730159"/>
                  </a:ext>
                </a:extLst>
              </a:tr>
              <a:tr h="409275">
                <a:tc>
                  <a:txBody>
                    <a:bodyPr/>
                    <a:lstStyle/>
                    <a:p>
                      <a:pPr fontAlgn="t">
                        <a:buNone/>
                      </a:pPr>
                      <a:r>
                        <a:rPr lang="de-CH" sz="1400" b="1" u="sng">
                          <a:solidFill>
                            <a:schemeClr val="accent6">
                              <a:lumMod val="50000"/>
                            </a:schemeClr>
                          </a:solidFill>
                          <a:effectLst/>
                          <a:latin typeface="PlutoSansMedium"/>
                        </a:rPr>
                        <a:t>Somatosensory association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Posterior to primary somatosensory cortex – integration of somatic sensory information</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935637654"/>
                  </a:ext>
                </a:extLst>
              </a:tr>
              <a:tr h="415261">
                <a:tc>
                  <a:txBody>
                    <a:bodyPr/>
                    <a:lstStyle/>
                    <a:p>
                      <a:pPr fontAlgn="t">
                        <a:buNone/>
                      </a:pPr>
                      <a:r>
                        <a:rPr lang="de-CH" sz="1400" b="1" u="sng">
                          <a:solidFill>
                            <a:schemeClr val="accent6">
                              <a:lumMod val="50000"/>
                            </a:schemeClr>
                          </a:solidFill>
                          <a:effectLst/>
                          <a:latin typeface="PlutoSansMedium"/>
                        </a:rPr>
                        <a:t>Visual association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Anterior part of occipital lobe, posterior parts of parietal/temporal lobes – spatial orientation, perception of depth, location, movement and velocity of objects in space</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781325586"/>
                  </a:ext>
                </a:extLst>
              </a:tr>
              <a:tr h="452050">
                <a:tc>
                  <a:txBody>
                    <a:bodyPr/>
                    <a:lstStyle/>
                    <a:p>
                      <a:pPr fontAlgn="t">
                        <a:buNone/>
                      </a:pPr>
                      <a:r>
                        <a:rPr lang="de-CH" sz="1400" b="1" u="sng">
                          <a:solidFill>
                            <a:schemeClr val="accent6">
                              <a:lumMod val="50000"/>
                            </a:schemeClr>
                          </a:solidFill>
                          <a:effectLst/>
                          <a:latin typeface="PlutoSansMedium"/>
                        </a:rPr>
                        <a:t>Parietaltemporo-occipital association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Posterior parts of parietal/occipital/temporal lobes –interpretation of signals from surrounding somatosensory, visual and auditory areas (e.g. visuospatial awareness, visual language (reading), naming of objects), learning of fine motor skills</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152625152"/>
                  </a:ext>
                </a:extLst>
              </a:tr>
              <a:tr h="409275">
                <a:tc>
                  <a:txBody>
                    <a:bodyPr/>
                    <a:lstStyle/>
                    <a:p>
                      <a:pPr fontAlgn="t">
                        <a:buNone/>
                      </a:pPr>
                      <a:r>
                        <a:rPr lang="de-CH" sz="1400" b="1" u="sng">
                          <a:solidFill>
                            <a:schemeClr val="accent6">
                              <a:lumMod val="50000"/>
                            </a:schemeClr>
                          </a:solidFill>
                          <a:effectLst/>
                          <a:latin typeface="PlutoSansMedium"/>
                        </a:rPr>
                        <a:t>Wernicke’s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Posterolateral part temporal lobe (usually left – language (comprehension)</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326303268"/>
                  </a:ext>
                </a:extLst>
              </a:tr>
              <a:tr h="449344">
                <a:tc>
                  <a:txBody>
                    <a:bodyPr/>
                    <a:lstStyle/>
                    <a:p>
                      <a:pPr fontAlgn="t">
                        <a:buNone/>
                      </a:pPr>
                      <a:r>
                        <a:rPr lang="de-CH" sz="1400" b="1" u="sng">
                          <a:solidFill>
                            <a:schemeClr val="accent6">
                              <a:lumMod val="50000"/>
                            </a:schemeClr>
                          </a:solidFill>
                          <a:effectLst/>
                          <a:latin typeface="PlutoSansMedium"/>
                        </a:rPr>
                        <a:t>Temporal association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Anterior pole of temporal lobe / processes of recognition/association, behavior, emotions, and motivation</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641964661"/>
                  </a:ext>
                </a:extLst>
              </a:tr>
              <a:tr h="257907">
                <a:tc>
                  <a:txBody>
                    <a:bodyPr/>
                    <a:lstStyle/>
                    <a:p>
                      <a:pPr fontAlgn="t">
                        <a:buNone/>
                      </a:pPr>
                      <a:r>
                        <a:rPr lang="de-CH" sz="1400" b="1" u="sng">
                          <a:solidFill>
                            <a:schemeClr val="accent6">
                              <a:lumMod val="50000"/>
                            </a:schemeClr>
                          </a:solidFill>
                          <a:effectLst/>
                          <a:latin typeface="PlutoSansMedium"/>
                        </a:rPr>
                        <a:t>Prefrontal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Anterior frontal – higher mental functions, behavior, personality</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140401877"/>
                  </a:ext>
                </a:extLst>
              </a:tr>
              <a:tr h="409275">
                <a:tc>
                  <a:txBody>
                    <a:bodyPr/>
                    <a:lstStyle/>
                    <a:p>
                      <a:pPr fontAlgn="t">
                        <a:buNone/>
                      </a:pPr>
                      <a:r>
                        <a:rPr lang="de-CH" sz="1400" b="1" u="sng">
                          <a:solidFill>
                            <a:schemeClr val="accent6">
                              <a:lumMod val="50000"/>
                            </a:schemeClr>
                          </a:solidFill>
                          <a:effectLst/>
                          <a:latin typeface="PlutoSansMedium"/>
                        </a:rPr>
                        <a:t>Frontal eye fields</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Anterior to premotor cortex – eye movements</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765513877"/>
                  </a:ext>
                </a:extLst>
              </a:tr>
              <a:tr h="449344">
                <a:tc>
                  <a:txBody>
                    <a:bodyPr/>
                    <a:lstStyle/>
                    <a:p>
                      <a:pPr fontAlgn="t">
                        <a:buNone/>
                      </a:pPr>
                      <a:r>
                        <a:rPr lang="de-CH" sz="1400" b="1" u="sng">
                          <a:solidFill>
                            <a:schemeClr val="accent6">
                              <a:lumMod val="50000"/>
                            </a:schemeClr>
                          </a:solidFill>
                          <a:effectLst/>
                          <a:latin typeface="PlutoSansMedium"/>
                        </a:rPr>
                        <a:t>Broca’s area</a:t>
                      </a: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a:solidFill>
                            <a:srgbClr val="495354"/>
                          </a:solidFill>
                          <a:effectLst/>
                        </a:rPr>
                        <a:t>Inferolateral frontal lobe (usually left hemisphere) – language (production/word formation)</a:t>
                      </a:r>
                      <a:br>
                        <a:rPr lang="de-CH" sz="1200" b="1">
                          <a:solidFill>
                            <a:srgbClr val="495354"/>
                          </a:solidFill>
                          <a:effectLst/>
                        </a:rPr>
                      </a:br>
                      <a:endParaRPr lang="de-CH" sz="1200" b="1">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02033299"/>
                  </a:ext>
                </a:extLst>
              </a:tr>
              <a:tr h="449344">
                <a:tc>
                  <a:txBody>
                    <a:bodyPr/>
                    <a:lstStyle/>
                    <a:p>
                      <a:pPr fontAlgn="t">
                        <a:buNone/>
                      </a:pPr>
                      <a:r>
                        <a:rPr lang="de-CH" sz="1400" b="1" u="sng" dirty="0" err="1">
                          <a:solidFill>
                            <a:schemeClr val="accent6">
                              <a:lumMod val="50000"/>
                            </a:schemeClr>
                          </a:solidFill>
                          <a:effectLst/>
                          <a:latin typeface="PlutoSansMedium"/>
                        </a:rPr>
                        <a:t>Limbic</a:t>
                      </a:r>
                      <a:r>
                        <a:rPr lang="de-CH" sz="1400" b="1" u="sng" dirty="0">
                          <a:solidFill>
                            <a:schemeClr val="accent6">
                              <a:lumMod val="50000"/>
                            </a:schemeClr>
                          </a:solidFill>
                          <a:effectLst/>
                          <a:latin typeface="PlutoSansMedium"/>
                        </a:rPr>
                        <a:t> </a:t>
                      </a:r>
                      <a:r>
                        <a:rPr lang="de-CH" sz="1400" b="1" u="sng" dirty="0" err="1">
                          <a:solidFill>
                            <a:schemeClr val="accent6">
                              <a:lumMod val="50000"/>
                            </a:schemeClr>
                          </a:solidFill>
                          <a:effectLst/>
                          <a:latin typeface="PlutoSansMedium"/>
                        </a:rPr>
                        <a:t>association</a:t>
                      </a:r>
                      <a:r>
                        <a:rPr lang="de-CH" sz="1400" b="1" u="sng" dirty="0">
                          <a:solidFill>
                            <a:schemeClr val="accent6">
                              <a:lumMod val="50000"/>
                            </a:schemeClr>
                          </a:solidFill>
                          <a:effectLst/>
                          <a:latin typeface="PlutoSansMedium"/>
                        </a:rPr>
                        <a:t> </a:t>
                      </a:r>
                      <a:r>
                        <a:rPr lang="de-CH" sz="1400" b="1" u="sng" dirty="0" err="1">
                          <a:solidFill>
                            <a:schemeClr val="accent6">
                              <a:lumMod val="50000"/>
                            </a:schemeClr>
                          </a:solidFill>
                          <a:effectLst/>
                          <a:latin typeface="PlutoSansMedium"/>
                        </a:rPr>
                        <a:t>area</a:t>
                      </a:r>
                      <a:endParaRPr lang="de-CH" sz="1400" b="1" u="sng" dirty="0">
                        <a:solidFill>
                          <a:schemeClr val="accent6">
                            <a:lumMod val="50000"/>
                          </a:schemeClr>
                        </a:solidFill>
                        <a:effectLst/>
                        <a:latin typeface="PlutoSansMedium"/>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200" b="1" dirty="0">
                          <a:solidFill>
                            <a:srgbClr val="495354"/>
                          </a:solidFill>
                          <a:effectLst/>
                        </a:rPr>
                        <a:t>Anterior pole </a:t>
                      </a:r>
                      <a:r>
                        <a:rPr lang="de-CH" sz="1200" b="1" dirty="0" err="1">
                          <a:solidFill>
                            <a:srgbClr val="495354"/>
                          </a:solidFill>
                          <a:effectLst/>
                        </a:rPr>
                        <a:t>of</a:t>
                      </a:r>
                      <a:r>
                        <a:rPr lang="de-CH" sz="1200" b="1" dirty="0">
                          <a:solidFill>
                            <a:srgbClr val="495354"/>
                          </a:solidFill>
                          <a:effectLst/>
                        </a:rPr>
                        <a:t> temporal lobe, ventral </a:t>
                      </a:r>
                      <a:r>
                        <a:rPr lang="de-CH" sz="1200" b="1" dirty="0" err="1">
                          <a:solidFill>
                            <a:srgbClr val="495354"/>
                          </a:solidFill>
                          <a:effectLst/>
                        </a:rPr>
                        <a:t>part</a:t>
                      </a:r>
                      <a:r>
                        <a:rPr lang="de-CH" sz="1200" b="1" dirty="0">
                          <a:solidFill>
                            <a:srgbClr val="495354"/>
                          </a:solidFill>
                          <a:effectLst/>
                        </a:rPr>
                        <a:t> </a:t>
                      </a:r>
                      <a:r>
                        <a:rPr lang="de-CH" sz="1200" b="1" dirty="0" err="1">
                          <a:solidFill>
                            <a:srgbClr val="495354"/>
                          </a:solidFill>
                          <a:effectLst/>
                        </a:rPr>
                        <a:t>of</a:t>
                      </a:r>
                      <a:r>
                        <a:rPr lang="de-CH" sz="1200" b="1" dirty="0">
                          <a:solidFill>
                            <a:srgbClr val="495354"/>
                          </a:solidFill>
                          <a:effectLst/>
                        </a:rPr>
                        <a:t> frontal lobe, </a:t>
                      </a:r>
                      <a:r>
                        <a:rPr lang="de-CH" sz="1200" b="1" dirty="0" err="1">
                          <a:solidFill>
                            <a:srgbClr val="495354"/>
                          </a:solidFill>
                          <a:effectLst/>
                        </a:rPr>
                        <a:t>cingulate</a:t>
                      </a:r>
                      <a:r>
                        <a:rPr lang="de-CH" sz="1200" b="1" dirty="0">
                          <a:solidFill>
                            <a:srgbClr val="495354"/>
                          </a:solidFill>
                          <a:effectLst/>
                        </a:rPr>
                        <a:t> </a:t>
                      </a:r>
                      <a:r>
                        <a:rPr lang="de-CH" sz="1200" b="1" dirty="0" err="1">
                          <a:solidFill>
                            <a:srgbClr val="495354"/>
                          </a:solidFill>
                          <a:effectLst/>
                        </a:rPr>
                        <a:t>gyrus</a:t>
                      </a:r>
                      <a:r>
                        <a:rPr lang="de-CH" sz="1200" b="1" dirty="0">
                          <a:solidFill>
                            <a:srgbClr val="495354"/>
                          </a:solidFill>
                          <a:effectLst/>
                        </a:rPr>
                        <a:t> – </a:t>
                      </a:r>
                      <a:r>
                        <a:rPr lang="de-CH" sz="1200" b="1" dirty="0" err="1">
                          <a:solidFill>
                            <a:srgbClr val="495354"/>
                          </a:solidFill>
                          <a:effectLst/>
                        </a:rPr>
                        <a:t>processes</a:t>
                      </a:r>
                      <a:r>
                        <a:rPr lang="de-CH" sz="1200" b="1" dirty="0">
                          <a:solidFill>
                            <a:srgbClr val="495354"/>
                          </a:solidFill>
                          <a:effectLst/>
                        </a:rPr>
                        <a:t> </a:t>
                      </a:r>
                      <a:r>
                        <a:rPr lang="de-CH" sz="1200" b="1" dirty="0" err="1">
                          <a:solidFill>
                            <a:srgbClr val="495354"/>
                          </a:solidFill>
                          <a:effectLst/>
                        </a:rPr>
                        <a:t>of</a:t>
                      </a:r>
                      <a:r>
                        <a:rPr lang="de-CH" sz="1200" b="1" dirty="0">
                          <a:solidFill>
                            <a:srgbClr val="495354"/>
                          </a:solidFill>
                          <a:effectLst/>
                        </a:rPr>
                        <a:t> </a:t>
                      </a:r>
                      <a:r>
                        <a:rPr lang="de-CH" sz="1200" b="1" dirty="0" err="1">
                          <a:solidFill>
                            <a:srgbClr val="495354"/>
                          </a:solidFill>
                          <a:effectLst/>
                        </a:rPr>
                        <a:t>recognition</a:t>
                      </a:r>
                      <a:r>
                        <a:rPr lang="de-CH" sz="1200" b="1" dirty="0">
                          <a:solidFill>
                            <a:srgbClr val="495354"/>
                          </a:solidFill>
                          <a:effectLst/>
                        </a:rPr>
                        <a:t>/</a:t>
                      </a:r>
                      <a:r>
                        <a:rPr lang="de-CH" sz="1200" b="1" dirty="0" err="1">
                          <a:solidFill>
                            <a:srgbClr val="495354"/>
                          </a:solidFill>
                          <a:effectLst/>
                        </a:rPr>
                        <a:t>association</a:t>
                      </a:r>
                      <a:r>
                        <a:rPr lang="de-CH" sz="1200" b="1" dirty="0">
                          <a:solidFill>
                            <a:srgbClr val="495354"/>
                          </a:solidFill>
                          <a:effectLst/>
                        </a:rPr>
                        <a:t>, </a:t>
                      </a:r>
                      <a:r>
                        <a:rPr lang="de-CH" sz="1200" b="1" dirty="0" err="1">
                          <a:solidFill>
                            <a:srgbClr val="495354"/>
                          </a:solidFill>
                          <a:effectLst/>
                        </a:rPr>
                        <a:t>behavior</a:t>
                      </a:r>
                      <a:r>
                        <a:rPr lang="de-CH" sz="1200" b="1" dirty="0">
                          <a:solidFill>
                            <a:srgbClr val="495354"/>
                          </a:solidFill>
                          <a:effectLst/>
                        </a:rPr>
                        <a:t>, </a:t>
                      </a:r>
                      <a:r>
                        <a:rPr lang="de-CH" sz="1200" b="1" dirty="0" err="1">
                          <a:solidFill>
                            <a:srgbClr val="495354"/>
                          </a:solidFill>
                          <a:effectLst/>
                        </a:rPr>
                        <a:t>emotions</a:t>
                      </a:r>
                      <a:r>
                        <a:rPr lang="de-CH" sz="1200" b="1" dirty="0">
                          <a:solidFill>
                            <a:srgbClr val="495354"/>
                          </a:solidFill>
                          <a:effectLst/>
                        </a:rPr>
                        <a:t>, and </a:t>
                      </a:r>
                      <a:r>
                        <a:rPr lang="de-CH" sz="1200" b="1" dirty="0" err="1">
                          <a:solidFill>
                            <a:srgbClr val="495354"/>
                          </a:solidFill>
                          <a:effectLst/>
                        </a:rPr>
                        <a:t>motivation</a:t>
                      </a:r>
                      <a:endParaRPr lang="de-CH" sz="1200" b="1" dirty="0">
                        <a:solidFill>
                          <a:srgbClr val="495354"/>
                        </a:solidFill>
                        <a:effectLst/>
                      </a:endParaRPr>
                    </a:p>
                  </a:txBody>
                  <a:tcPr marL="26595" marR="26595" marT="17730" marB="1773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987606975"/>
                  </a:ext>
                </a:extLst>
              </a:tr>
            </a:tbl>
          </a:graphicData>
        </a:graphic>
      </p:graphicFrame>
    </p:spTree>
    <p:extLst>
      <p:ext uri="{BB962C8B-B14F-4D97-AF65-F5344CB8AC3E}">
        <p14:creationId xmlns:p14="http://schemas.microsoft.com/office/powerpoint/2010/main" val="35808304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4136BAF9-4795-C3D2-E223-8083744B1213}"/>
              </a:ext>
            </a:extLst>
          </p:cNvPr>
          <p:cNvSpPr/>
          <p:nvPr/>
        </p:nvSpPr>
        <p:spPr>
          <a:xfrm>
            <a:off x="3170741" y="295297"/>
            <a:ext cx="577138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V. Trigeminal</a:t>
            </a:r>
            <a:r>
              <a:rPr lang="el-GR" sz="5400" dirty="0">
                <a:ln w="0"/>
                <a:solidFill>
                  <a:schemeClr val="accent1"/>
                </a:solidFill>
                <a:effectLst>
                  <a:outerShdw blurRad="38100" dist="25400" dir="5400000" algn="ctr" rotWithShape="0">
                    <a:srgbClr val="6E747A">
                      <a:alpha val="43000"/>
                    </a:srgbClr>
                  </a:outerShdw>
                </a:effectLst>
              </a:rPr>
              <a:t> </a:t>
            </a:r>
            <a:r>
              <a:rPr lang="en-US" sz="5400" dirty="0">
                <a:ln w="0"/>
                <a:solidFill>
                  <a:schemeClr val="accent1"/>
                </a:solidFill>
                <a:effectLst>
                  <a:outerShdw blurRad="38100" dist="25400" dir="5400000" algn="ctr" rotWithShape="0">
                    <a:srgbClr val="6E747A">
                      <a:alpha val="43000"/>
                    </a:srgbClr>
                  </a:outerShdw>
                </a:effectLst>
              </a:rPr>
              <a:t>Nerve </a:t>
            </a:r>
            <a:endParaRPr lang="el-GR" sz="5400" b="0" cap="none" spc="0" dirty="0">
              <a:ln w="0"/>
              <a:solidFill>
                <a:schemeClr val="accent1"/>
              </a:solidFill>
              <a:effectLst>
                <a:outerShdw blurRad="38100" dist="25400" dir="5400000" algn="ctr" rotWithShape="0">
                  <a:srgbClr val="6E747A">
                    <a:alpha val="43000"/>
                  </a:srgbClr>
                </a:outerShdw>
              </a:effectLst>
            </a:endParaRPr>
          </a:p>
        </p:txBody>
      </p:sp>
      <p:grpSp>
        <p:nvGrpSpPr>
          <p:cNvPr id="30" name="Group 1">
            <a:extLst>
              <a:ext uri="{FF2B5EF4-FFF2-40B4-BE49-F238E27FC236}">
                <a16:creationId xmlns:a16="http://schemas.microsoft.com/office/drawing/2014/main" id="{188AFF46-D196-6798-3128-E9613254B070}"/>
              </a:ext>
            </a:extLst>
          </p:cNvPr>
          <p:cNvGrpSpPr/>
          <p:nvPr/>
        </p:nvGrpSpPr>
        <p:grpSpPr>
          <a:xfrm>
            <a:off x="525276" y="1395460"/>
            <a:ext cx="11141447" cy="5273456"/>
            <a:chOff x="1274412" y="2410150"/>
            <a:chExt cx="10191447" cy="4288884"/>
          </a:xfrm>
        </p:grpSpPr>
        <p:pic>
          <p:nvPicPr>
            <p:cNvPr id="31" name="Εικόνα 30">
              <a:extLst>
                <a:ext uri="{FF2B5EF4-FFF2-40B4-BE49-F238E27FC236}">
                  <a16:creationId xmlns:a16="http://schemas.microsoft.com/office/drawing/2014/main" id="{BE2AEE2F-DA60-C446-1DE2-6E68194779FB}"/>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32" name="Ευθεία γραμμή σύνδεσης 31">
              <a:extLst>
                <a:ext uri="{FF2B5EF4-FFF2-40B4-BE49-F238E27FC236}">
                  <a16:creationId xmlns:a16="http://schemas.microsoft.com/office/drawing/2014/main" id="{BBD569FA-882D-DD42-7228-DE71A4007A88}"/>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2DF0C591-06E6-C700-8E79-5C5DD53976FA}"/>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2A41AC51-76D3-B5A3-46C2-1F7A10059561}"/>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B52ECEAA-A5CF-F74A-F544-C3A8B70FEE83}"/>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7CE43593-474A-7834-AC9F-0223F45F9E0F}"/>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51FE72A2-E646-D592-DE80-715FEEA1BFC5}"/>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3AAAEA7A-5DA3-3651-C66D-522BBA0315A3}"/>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4EAFE8DE-EB2A-29D2-9A4D-1F67FA46DB4E}"/>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10A61979-22FD-7F83-2F33-C6C1B3F4A7CD}"/>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45433705-657C-0415-6D99-DBA291340B67}"/>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a:extLst>
                <a:ext uri="{FF2B5EF4-FFF2-40B4-BE49-F238E27FC236}">
                  <a16:creationId xmlns:a16="http://schemas.microsoft.com/office/drawing/2014/main" id="{56632438-2330-3BBD-A3BA-EB83A5B2B469}"/>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a:extLst>
                <a:ext uri="{FF2B5EF4-FFF2-40B4-BE49-F238E27FC236}">
                  <a16:creationId xmlns:a16="http://schemas.microsoft.com/office/drawing/2014/main" id="{AE88FDEA-7464-09B5-1990-7E3AFFA5761F}"/>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C7C5385-CCD9-BC58-A208-F78E8A88D9FD}"/>
                </a:ext>
              </a:extLst>
            </p:cNvPr>
            <p:cNvSpPr txBox="1"/>
            <p:nvPr/>
          </p:nvSpPr>
          <p:spPr>
            <a:xfrm>
              <a:off x="8624047" y="4250324"/>
              <a:ext cx="1461247" cy="275345"/>
            </a:xfrm>
            <a:prstGeom prst="rect">
              <a:avLst/>
            </a:prstGeom>
            <a:noFill/>
          </p:spPr>
          <p:txBody>
            <a:bodyPr wrap="square" rtlCol="0">
              <a:spAutoFit/>
            </a:bodyPr>
            <a:lstStyle/>
            <a:p>
              <a:r>
                <a:rPr lang="en-US" sz="1600" b="1" dirty="0"/>
                <a:t>V. Trigeminal n.</a:t>
              </a:r>
              <a:endParaRPr lang="el-GR" sz="1600" b="1" dirty="0"/>
            </a:p>
          </p:txBody>
        </p:sp>
        <p:sp>
          <p:nvSpPr>
            <p:cNvPr id="45" name="TextBox 44">
              <a:extLst>
                <a:ext uri="{FF2B5EF4-FFF2-40B4-BE49-F238E27FC236}">
                  <a16:creationId xmlns:a16="http://schemas.microsoft.com/office/drawing/2014/main" id="{43DF60D9-5132-449C-198A-72E0DABA3A97}"/>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46" name="TextBox 45">
              <a:extLst>
                <a:ext uri="{FF2B5EF4-FFF2-40B4-BE49-F238E27FC236}">
                  <a16:creationId xmlns:a16="http://schemas.microsoft.com/office/drawing/2014/main" id="{443EBEEC-14EE-CCF2-F32F-CF1CEB783668}"/>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47" name="TextBox 46">
              <a:extLst>
                <a:ext uri="{FF2B5EF4-FFF2-40B4-BE49-F238E27FC236}">
                  <a16:creationId xmlns:a16="http://schemas.microsoft.com/office/drawing/2014/main" id="{843C8751-C71E-4CB7-F654-AC05CC7CE618}"/>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48" name="TextBox 47">
              <a:extLst>
                <a:ext uri="{FF2B5EF4-FFF2-40B4-BE49-F238E27FC236}">
                  <a16:creationId xmlns:a16="http://schemas.microsoft.com/office/drawing/2014/main" id="{E96AA67D-C3A1-40F8-A268-69944E5AE652}"/>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49" name="TextBox 48">
              <a:extLst>
                <a:ext uri="{FF2B5EF4-FFF2-40B4-BE49-F238E27FC236}">
                  <a16:creationId xmlns:a16="http://schemas.microsoft.com/office/drawing/2014/main" id="{2F6AD89B-3BB9-4006-457D-7B537C3715C3}"/>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50" name="TextBox 49">
              <a:extLst>
                <a:ext uri="{FF2B5EF4-FFF2-40B4-BE49-F238E27FC236}">
                  <a16:creationId xmlns:a16="http://schemas.microsoft.com/office/drawing/2014/main" id="{672C59E6-1C77-CF28-BC4A-757C83A06450}"/>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51" name="TextBox 50">
              <a:extLst>
                <a:ext uri="{FF2B5EF4-FFF2-40B4-BE49-F238E27FC236}">
                  <a16:creationId xmlns:a16="http://schemas.microsoft.com/office/drawing/2014/main" id="{7F9CE5A6-50D9-1F55-2C7A-9A688E1E8A5C}"/>
                </a:ext>
              </a:extLst>
            </p:cNvPr>
            <p:cNvSpPr txBox="1"/>
            <p:nvPr/>
          </p:nvSpPr>
          <p:spPr>
            <a:xfrm>
              <a:off x="1279446" y="4841994"/>
              <a:ext cx="2337441" cy="275345"/>
            </a:xfrm>
            <a:prstGeom prst="rect">
              <a:avLst/>
            </a:prstGeom>
            <a:noFill/>
          </p:spPr>
          <p:txBody>
            <a:bodyPr wrap="square" rtlCol="0">
              <a:spAutoFit/>
            </a:bodyPr>
            <a:lstStyle/>
            <a:p>
              <a:r>
                <a:rPr lang="en-US" sz="1600" dirty="0"/>
                <a:t>VIII. Vestibulocochlear n.</a:t>
              </a:r>
              <a:endParaRPr lang="el-GR" sz="1600" dirty="0"/>
            </a:p>
          </p:txBody>
        </p:sp>
        <p:sp>
          <p:nvSpPr>
            <p:cNvPr id="52" name="TextBox 51">
              <a:extLst>
                <a:ext uri="{FF2B5EF4-FFF2-40B4-BE49-F238E27FC236}">
                  <a16:creationId xmlns:a16="http://schemas.microsoft.com/office/drawing/2014/main" id="{B58A9613-FBF3-4B84-3074-4C06E8EAF5B4}"/>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53" name="TextBox 52">
              <a:extLst>
                <a:ext uri="{FF2B5EF4-FFF2-40B4-BE49-F238E27FC236}">
                  <a16:creationId xmlns:a16="http://schemas.microsoft.com/office/drawing/2014/main" id="{45819718-637D-0968-198E-F31EA24DFAE2}"/>
                </a:ext>
              </a:extLst>
            </p:cNvPr>
            <p:cNvSpPr txBox="1"/>
            <p:nvPr/>
          </p:nvSpPr>
          <p:spPr>
            <a:xfrm>
              <a:off x="1274412" y="5095909"/>
              <a:ext cx="2169459"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54" name="TextBox 53">
              <a:extLst>
                <a:ext uri="{FF2B5EF4-FFF2-40B4-BE49-F238E27FC236}">
                  <a16:creationId xmlns:a16="http://schemas.microsoft.com/office/drawing/2014/main" id="{4C1C9786-824D-35DC-F6B8-02A52543B342}"/>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55" name="TextBox 54">
              <a:extLst>
                <a:ext uri="{FF2B5EF4-FFF2-40B4-BE49-F238E27FC236}">
                  <a16:creationId xmlns:a16="http://schemas.microsoft.com/office/drawing/2014/main" id="{2E4D2281-F819-A868-6262-3F0D525AD60B}"/>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4078329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21699B-D2D1-4B19-2441-6C5DA7738B41}"/>
              </a:ext>
            </a:extLst>
          </p:cNvPr>
          <p:cNvSpPr>
            <a:spLocks noGrp="1"/>
          </p:cNvSpPr>
          <p:nvPr>
            <p:ph type="title"/>
          </p:nvPr>
        </p:nvSpPr>
        <p:spPr>
          <a:xfrm>
            <a:off x="1371600" y="82062"/>
            <a:ext cx="9601200" cy="703384"/>
          </a:xfrm>
        </p:spPr>
        <p:txBody>
          <a:bodyPr>
            <a:normAutofit/>
          </a:bodyPr>
          <a:lstStyle/>
          <a:p>
            <a:pPr algn="ctr"/>
            <a:r>
              <a:rPr lang="de-CH" sz="3600" b="1" dirty="0">
                <a:solidFill>
                  <a:schemeClr val="accent6">
                    <a:lumMod val="75000"/>
                  </a:schemeClr>
                </a:solidFill>
              </a:rPr>
              <a:t>Trigeminal nerve -  1st Division</a:t>
            </a:r>
            <a:endParaRPr lang="el-GR" sz="3600" b="1" dirty="0">
              <a:solidFill>
                <a:schemeClr val="accent6">
                  <a:lumMod val="75000"/>
                </a:schemeClr>
              </a:solidFill>
            </a:endParaRPr>
          </a:p>
        </p:txBody>
      </p:sp>
      <p:sp>
        <p:nvSpPr>
          <p:cNvPr id="3" name="Θέση περιεχομένου 2">
            <a:extLst>
              <a:ext uri="{FF2B5EF4-FFF2-40B4-BE49-F238E27FC236}">
                <a16:creationId xmlns:a16="http://schemas.microsoft.com/office/drawing/2014/main" id="{341DCCBE-1872-73E5-A2DF-61266921E044}"/>
              </a:ext>
            </a:extLst>
          </p:cNvPr>
          <p:cNvSpPr>
            <a:spLocks noGrp="1"/>
          </p:cNvSpPr>
          <p:nvPr>
            <p:ph idx="1"/>
          </p:nvPr>
        </p:nvSpPr>
        <p:spPr>
          <a:xfrm>
            <a:off x="468923" y="785446"/>
            <a:ext cx="11570677" cy="5990492"/>
          </a:xfrm>
        </p:spPr>
        <p:txBody>
          <a:bodyPr>
            <a:normAutofit/>
          </a:bodyPr>
          <a:lstStyle/>
          <a:p>
            <a:pPr algn="just"/>
            <a:r>
              <a:rPr lang="de-CH" sz="2400" dirty="0"/>
              <a:t>The trigeminal nerve, </a:t>
            </a:r>
            <a:r>
              <a:rPr lang="de-CH" sz="2400" dirty="0" err="1"/>
              <a:t>otherwise</a:t>
            </a:r>
            <a:r>
              <a:rPr lang="de-CH" sz="2400" dirty="0"/>
              <a:t> </a:t>
            </a:r>
            <a:r>
              <a:rPr lang="de-CH" sz="2400" dirty="0" err="1"/>
              <a:t>known</a:t>
            </a:r>
            <a:r>
              <a:rPr lang="de-CH" sz="2400" dirty="0"/>
              <a:t> </a:t>
            </a:r>
            <a:r>
              <a:rPr lang="de-CH" sz="2400" dirty="0" err="1"/>
              <a:t>as</a:t>
            </a:r>
            <a:r>
              <a:rPr lang="de-CH" sz="2400" dirty="0"/>
              <a:t> </a:t>
            </a:r>
            <a:r>
              <a:rPr lang="de-CH" sz="2400" dirty="0" err="1"/>
              <a:t>the</a:t>
            </a:r>
            <a:r>
              <a:rPr lang="de-CH" sz="2400" dirty="0"/>
              <a:t> 5th cranial nerve (CN V), </a:t>
            </a:r>
            <a:r>
              <a:rPr lang="de-CH" sz="2400" dirty="0" err="1"/>
              <a:t>is</a:t>
            </a:r>
            <a:r>
              <a:rPr lang="de-CH" sz="2400" dirty="0"/>
              <a:t> a </a:t>
            </a:r>
            <a:r>
              <a:rPr lang="de-CH" sz="2400" dirty="0" err="1"/>
              <a:t>mixed</a:t>
            </a:r>
            <a:r>
              <a:rPr lang="de-CH" sz="2400" dirty="0"/>
              <a:t> nerve </a:t>
            </a:r>
            <a:r>
              <a:rPr lang="de-CH" sz="2400" dirty="0" err="1"/>
              <a:t>meaning</a:t>
            </a:r>
            <a:r>
              <a:rPr lang="de-CH" sz="2400" dirty="0"/>
              <a:t> </a:t>
            </a:r>
            <a:r>
              <a:rPr lang="de-CH" sz="2400" dirty="0" err="1"/>
              <a:t>that</a:t>
            </a:r>
            <a:r>
              <a:rPr lang="de-CH" sz="2400" dirty="0"/>
              <a:t> </a:t>
            </a:r>
            <a:r>
              <a:rPr lang="de-CH" sz="2400" dirty="0" err="1"/>
              <a:t>it</a:t>
            </a:r>
            <a:r>
              <a:rPr lang="de-CH" sz="2400" dirty="0"/>
              <a:t> </a:t>
            </a:r>
            <a:r>
              <a:rPr lang="de-CH" sz="2400" dirty="0" err="1"/>
              <a:t>is</a:t>
            </a:r>
            <a:r>
              <a:rPr lang="de-CH" sz="2400" dirty="0"/>
              <a:t> </a:t>
            </a:r>
            <a:r>
              <a:rPr lang="de-CH" sz="2400" dirty="0" err="1"/>
              <a:t>made</a:t>
            </a:r>
            <a:r>
              <a:rPr lang="de-CH" sz="2400" dirty="0"/>
              <a:t> </a:t>
            </a:r>
            <a:r>
              <a:rPr lang="de-CH" sz="2400" dirty="0" err="1"/>
              <a:t>up</a:t>
            </a:r>
            <a:r>
              <a:rPr lang="de-CH" sz="2400" dirty="0"/>
              <a:t> </a:t>
            </a:r>
            <a:r>
              <a:rPr lang="de-CH" sz="2400" dirty="0" err="1"/>
              <a:t>of</a:t>
            </a:r>
            <a:r>
              <a:rPr lang="de-CH" sz="2400" dirty="0"/>
              <a:t> </a:t>
            </a:r>
            <a:r>
              <a:rPr lang="de-CH" sz="2400" b="1" dirty="0" err="1">
                <a:solidFill>
                  <a:schemeClr val="accent6">
                    <a:lumMod val="50000"/>
                  </a:schemeClr>
                </a:solidFill>
              </a:rPr>
              <a:t>both</a:t>
            </a:r>
            <a:r>
              <a:rPr lang="de-CH" sz="2400" b="1" dirty="0">
                <a:solidFill>
                  <a:schemeClr val="accent6">
                    <a:lumMod val="50000"/>
                  </a:schemeClr>
                </a:solidFill>
              </a:rPr>
              <a:t> </a:t>
            </a:r>
            <a:r>
              <a:rPr lang="de-CH" sz="2400" b="1" dirty="0" err="1">
                <a:solidFill>
                  <a:schemeClr val="accent6">
                    <a:lumMod val="50000"/>
                  </a:schemeClr>
                </a:solidFill>
              </a:rPr>
              <a:t>sensory</a:t>
            </a:r>
            <a:r>
              <a:rPr lang="de-CH" sz="2400" b="1" dirty="0">
                <a:solidFill>
                  <a:schemeClr val="accent6">
                    <a:lumMod val="50000"/>
                  </a:schemeClr>
                </a:solidFill>
              </a:rPr>
              <a:t> and </a:t>
            </a:r>
            <a:r>
              <a:rPr lang="de-CH" sz="2400" b="1" dirty="0" err="1">
                <a:solidFill>
                  <a:schemeClr val="accent6">
                    <a:lumMod val="50000"/>
                  </a:schemeClr>
                </a:solidFill>
              </a:rPr>
              <a:t>motor</a:t>
            </a:r>
            <a:r>
              <a:rPr lang="de-CH" sz="2400" b="1" dirty="0">
                <a:solidFill>
                  <a:schemeClr val="accent6">
                    <a:lumMod val="50000"/>
                  </a:schemeClr>
                </a:solidFill>
              </a:rPr>
              <a:t> </a:t>
            </a:r>
            <a:r>
              <a:rPr lang="de-CH" sz="2400" b="1" dirty="0" err="1">
                <a:solidFill>
                  <a:schemeClr val="accent6">
                    <a:lumMod val="50000"/>
                  </a:schemeClr>
                </a:solidFill>
              </a:rPr>
              <a:t>components</a:t>
            </a:r>
            <a:r>
              <a:rPr lang="de-CH" sz="2400" dirty="0"/>
              <a:t>. </a:t>
            </a:r>
            <a:r>
              <a:rPr lang="de-CH" sz="2400" dirty="0" err="1"/>
              <a:t>It</a:t>
            </a:r>
            <a:r>
              <a:rPr lang="de-CH" sz="2400" dirty="0"/>
              <a:t> </a:t>
            </a:r>
            <a:r>
              <a:rPr lang="de-CH" sz="2400" dirty="0" err="1"/>
              <a:t>is</a:t>
            </a:r>
            <a:r>
              <a:rPr lang="de-CH" sz="2400" dirty="0"/>
              <a:t> </a:t>
            </a:r>
            <a:r>
              <a:rPr lang="de-CH" sz="2400" dirty="0" err="1"/>
              <a:t>formed</a:t>
            </a:r>
            <a:r>
              <a:rPr lang="de-CH" sz="2400" dirty="0"/>
              <a:t> </a:t>
            </a:r>
            <a:r>
              <a:rPr lang="de-CH" sz="2400" dirty="0" err="1"/>
              <a:t>by</a:t>
            </a:r>
            <a:r>
              <a:rPr lang="de-CH" sz="2400" dirty="0"/>
              <a:t> </a:t>
            </a:r>
            <a:r>
              <a:rPr lang="de-CH" sz="2400" b="1" dirty="0" err="1">
                <a:solidFill>
                  <a:schemeClr val="accent6">
                    <a:lumMod val="50000"/>
                  </a:schemeClr>
                </a:solidFill>
              </a:rPr>
              <a:t>three</a:t>
            </a:r>
            <a:r>
              <a:rPr lang="de-CH" sz="2400" dirty="0"/>
              <a:t> </a:t>
            </a:r>
            <a:r>
              <a:rPr lang="de-CH" sz="2400" b="1" dirty="0" err="1">
                <a:solidFill>
                  <a:schemeClr val="accent6">
                    <a:lumMod val="75000"/>
                  </a:schemeClr>
                </a:solidFill>
              </a:rPr>
              <a:t>sensory</a:t>
            </a:r>
            <a:r>
              <a:rPr lang="de-CH" sz="2400" b="1" dirty="0">
                <a:solidFill>
                  <a:schemeClr val="accent6">
                    <a:lumMod val="75000"/>
                  </a:schemeClr>
                </a:solidFill>
              </a:rPr>
              <a:t> </a:t>
            </a:r>
            <a:r>
              <a:rPr lang="de-CH" sz="2400" b="1" dirty="0" err="1">
                <a:solidFill>
                  <a:schemeClr val="accent6">
                    <a:lumMod val="75000"/>
                  </a:schemeClr>
                </a:solidFill>
              </a:rPr>
              <a:t>nuclei</a:t>
            </a:r>
            <a:r>
              <a:rPr lang="de-CH" sz="2400" b="1" dirty="0">
                <a:solidFill>
                  <a:schemeClr val="accent6">
                    <a:lumMod val="75000"/>
                  </a:schemeClr>
                </a:solidFill>
              </a:rPr>
              <a:t> </a:t>
            </a:r>
            <a:r>
              <a:rPr lang="de-CH" sz="2400" dirty="0"/>
              <a:t>(</a:t>
            </a:r>
            <a:r>
              <a:rPr lang="de-CH" sz="2400" dirty="0" err="1"/>
              <a:t>mesencephalic</a:t>
            </a:r>
            <a:r>
              <a:rPr lang="de-CH" sz="2400" dirty="0"/>
              <a:t>/</a:t>
            </a:r>
            <a:r>
              <a:rPr lang="de-CH" sz="2400" dirty="0" err="1"/>
              <a:t>principal</a:t>
            </a:r>
            <a:r>
              <a:rPr lang="de-CH" sz="2400" dirty="0"/>
              <a:t> </a:t>
            </a:r>
            <a:r>
              <a:rPr lang="de-CH" sz="2400" dirty="0" err="1"/>
              <a:t>sensory</a:t>
            </a:r>
            <a:r>
              <a:rPr lang="de-CH" sz="2400" dirty="0"/>
              <a:t>/spinal </a:t>
            </a:r>
            <a:r>
              <a:rPr lang="de-CH" sz="2400" dirty="0" err="1"/>
              <a:t>nucleus</a:t>
            </a:r>
            <a:r>
              <a:rPr lang="de-CH" sz="2400" dirty="0"/>
              <a:t> </a:t>
            </a:r>
            <a:r>
              <a:rPr lang="de-CH" sz="2400" dirty="0" err="1"/>
              <a:t>of</a:t>
            </a:r>
            <a:r>
              <a:rPr lang="de-CH" sz="2400" dirty="0"/>
              <a:t> trigeminal nerve) and </a:t>
            </a:r>
            <a:r>
              <a:rPr lang="de-CH" sz="2400" dirty="0" err="1"/>
              <a:t>one</a:t>
            </a:r>
            <a:r>
              <a:rPr lang="de-CH" sz="2400" dirty="0"/>
              <a:t> </a:t>
            </a:r>
            <a:r>
              <a:rPr lang="de-CH" sz="2400" b="1" dirty="0" err="1">
                <a:solidFill>
                  <a:schemeClr val="accent6">
                    <a:lumMod val="75000"/>
                  </a:schemeClr>
                </a:solidFill>
              </a:rPr>
              <a:t>motor</a:t>
            </a:r>
            <a:r>
              <a:rPr lang="de-CH" sz="2400" b="1" dirty="0">
                <a:solidFill>
                  <a:schemeClr val="accent6">
                    <a:lumMod val="75000"/>
                  </a:schemeClr>
                </a:solidFill>
              </a:rPr>
              <a:t> </a:t>
            </a:r>
            <a:r>
              <a:rPr lang="de-CH" sz="2400" b="1" dirty="0" err="1">
                <a:solidFill>
                  <a:schemeClr val="accent6">
                    <a:lumMod val="75000"/>
                  </a:schemeClr>
                </a:solidFill>
              </a:rPr>
              <a:t>nucleus</a:t>
            </a:r>
            <a:r>
              <a:rPr lang="de-CH" sz="2400" b="1" dirty="0">
                <a:solidFill>
                  <a:schemeClr val="accent6">
                    <a:lumMod val="75000"/>
                  </a:schemeClr>
                </a:solidFill>
              </a:rPr>
              <a:t> </a:t>
            </a:r>
            <a:r>
              <a:rPr lang="de-CH" sz="2400" dirty="0"/>
              <a:t>(</a:t>
            </a:r>
            <a:r>
              <a:rPr lang="de-CH" sz="2400" dirty="0" err="1"/>
              <a:t>motor</a:t>
            </a:r>
            <a:r>
              <a:rPr lang="de-CH" sz="2400" dirty="0"/>
              <a:t> </a:t>
            </a:r>
            <a:r>
              <a:rPr lang="de-CH" sz="2400" dirty="0" err="1"/>
              <a:t>nucleus</a:t>
            </a:r>
            <a:r>
              <a:rPr lang="de-CH" sz="2400" dirty="0"/>
              <a:t> </a:t>
            </a:r>
            <a:r>
              <a:rPr lang="de-CH" sz="2400" dirty="0" err="1"/>
              <a:t>of</a:t>
            </a:r>
            <a:r>
              <a:rPr lang="de-CH" sz="2400" dirty="0"/>
              <a:t> trigeminal nerve). These </a:t>
            </a:r>
            <a:r>
              <a:rPr lang="de-CH" sz="2400" dirty="0" err="1"/>
              <a:t>roots</a:t>
            </a:r>
            <a:r>
              <a:rPr lang="de-CH" sz="2400" dirty="0"/>
              <a:t> </a:t>
            </a:r>
            <a:r>
              <a:rPr lang="de-CH" sz="2400" dirty="0" err="1"/>
              <a:t>course</a:t>
            </a:r>
            <a:r>
              <a:rPr lang="de-CH" sz="2400" dirty="0"/>
              <a:t> </a:t>
            </a:r>
            <a:r>
              <a:rPr lang="de-CH" sz="2400" dirty="0" err="1"/>
              <a:t>anteriorly</a:t>
            </a:r>
            <a:r>
              <a:rPr lang="de-CH" sz="2400" dirty="0"/>
              <a:t> out </a:t>
            </a:r>
            <a:r>
              <a:rPr lang="de-CH" sz="2400" dirty="0" err="1"/>
              <a:t>of</a:t>
            </a:r>
            <a:r>
              <a:rPr lang="de-CH" sz="2400" dirty="0"/>
              <a:t> </a:t>
            </a:r>
            <a:r>
              <a:rPr lang="de-CH" sz="2400" dirty="0" err="1"/>
              <a:t>the</a:t>
            </a:r>
            <a:r>
              <a:rPr lang="de-CH" sz="2400" dirty="0"/>
              <a:t> </a:t>
            </a:r>
            <a:r>
              <a:rPr lang="de-CH" sz="2400" dirty="0" err="1"/>
              <a:t>posterior</a:t>
            </a:r>
            <a:r>
              <a:rPr lang="de-CH" sz="2400" dirty="0"/>
              <a:t> cranial </a:t>
            </a:r>
            <a:r>
              <a:rPr lang="de-CH" sz="2400" dirty="0" err="1"/>
              <a:t>fossa</a:t>
            </a:r>
            <a:r>
              <a:rPr lang="de-CH" sz="2400" dirty="0"/>
              <a:t> and </a:t>
            </a:r>
            <a:r>
              <a:rPr lang="de-CH" sz="2400" dirty="0" err="1"/>
              <a:t>travel</a:t>
            </a:r>
            <a:r>
              <a:rPr lang="de-CH" sz="2400" dirty="0"/>
              <a:t> </a:t>
            </a:r>
            <a:r>
              <a:rPr lang="de-CH" sz="2400" dirty="0" err="1"/>
              <a:t>along</a:t>
            </a:r>
            <a:r>
              <a:rPr lang="de-CH" sz="2400" dirty="0"/>
              <a:t> </a:t>
            </a:r>
            <a:r>
              <a:rPr lang="de-CH" sz="2400" dirty="0" err="1"/>
              <a:t>the</a:t>
            </a:r>
            <a:r>
              <a:rPr lang="de-CH" sz="2400" dirty="0"/>
              <a:t> anterior </a:t>
            </a:r>
            <a:r>
              <a:rPr lang="de-CH" sz="2400" dirty="0" err="1"/>
              <a:t>surface</a:t>
            </a:r>
            <a:r>
              <a:rPr lang="de-CH" sz="2400" dirty="0"/>
              <a:t> </a:t>
            </a:r>
            <a:r>
              <a:rPr lang="de-CH" sz="2400" dirty="0" err="1"/>
              <a:t>of</a:t>
            </a:r>
            <a:r>
              <a:rPr lang="de-CH" sz="2400" dirty="0"/>
              <a:t> </a:t>
            </a:r>
            <a:r>
              <a:rPr lang="de-CH" sz="2400" dirty="0" err="1"/>
              <a:t>the</a:t>
            </a:r>
            <a:r>
              <a:rPr lang="de-CH" sz="2400" dirty="0"/>
              <a:t> </a:t>
            </a:r>
            <a:r>
              <a:rPr lang="de-CH" sz="2400" dirty="0" err="1"/>
              <a:t>petrous</a:t>
            </a:r>
            <a:r>
              <a:rPr lang="de-CH" sz="2400" dirty="0"/>
              <a:t> </a:t>
            </a:r>
            <a:r>
              <a:rPr lang="de-CH" sz="2400" dirty="0" err="1"/>
              <a:t>part</a:t>
            </a:r>
            <a:r>
              <a:rPr lang="de-CH" sz="2400" dirty="0"/>
              <a:t> </a:t>
            </a:r>
            <a:r>
              <a:rPr lang="de-CH" sz="2400" dirty="0" err="1"/>
              <a:t>of</a:t>
            </a:r>
            <a:r>
              <a:rPr lang="de-CH" sz="2400" dirty="0"/>
              <a:t> </a:t>
            </a:r>
            <a:r>
              <a:rPr lang="de-CH" sz="2400" dirty="0" err="1"/>
              <a:t>the</a:t>
            </a:r>
            <a:r>
              <a:rPr lang="de-CH" sz="2400" dirty="0"/>
              <a:t> temporal </a:t>
            </a:r>
            <a:r>
              <a:rPr lang="de-CH" sz="2400" dirty="0" err="1"/>
              <a:t>bone</a:t>
            </a:r>
            <a:r>
              <a:rPr lang="de-CH" sz="2400" dirty="0"/>
              <a:t> </a:t>
            </a:r>
            <a:r>
              <a:rPr lang="de-CH" sz="2400" dirty="0" err="1"/>
              <a:t>where</a:t>
            </a:r>
            <a:r>
              <a:rPr lang="de-CH" sz="2400" dirty="0"/>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sensory</a:t>
            </a:r>
            <a:r>
              <a:rPr lang="de-CH" sz="2400" b="1" dirty="0">
                <a:solidFill>
                  <a:schemeClr val="accent6">
                    <a:lumMod val="50000"/>
                  </a:schemeClr>
                </a:solidFill>
              </a:rPr>
              <a:t> root </a:t>
            </a:r>
            <a:r>
              <a:rPr lang="de-CH" sz="2400" dirty="0" err="1"/>
              <a:t>expands</a:t>
            </a:r>
            <a:r>
              <a:rPr lang="de-CH" sz="2400" dirty="0"/>
              <a:t> </a:t>
            </a:r>
            <a:r>
              <a:rPr lang="de-CH" sz="2400" dirty="0" err="1"/>
              <a:t>to</a:t>
            </a:r>
            <a:r>
              <a:rPr lang="de-CH" sz="2400" dirty="0"/>
              <a:t> form </a:t>
            </a:r>
            <a:r>
              <a:rPr lang="de-CH" sz="2400" dirty="0" err="1"/>
              <a:t>the</a:t>
            </a:r>
            <a:r>
              <a:rPr lang="de-CH" sz="2400" dirty="0"/>
              <a:t> </a:t>
            </a:r>
            <a:r>
              <a:rPr lang="de-CH" sz="2400" b="1" dirty="0">
                <a:solidFill>
                  <a:schemeClr val="accent6">
                    <a:lumMod val="75000"/>
                  </a:schemeClr>
                </a:solidFill>
              </a:rPr>
              <a:t>trigeminal </a:t>
            </a:r>
            <a:r>
              <a:rPr lang="de-CH" sz="2400" b="1" dirty="0" err="1">
                <a:solidFill>
                  <a:schemeClr val="accent6">
                    <a:lumMod val="75000"/>
                  </a:schemeClr>
                </a:solidFill>
              </a:rPr>
              <a:t>ganglion</a:t>
            </a:r>
            <a:r>
              <a:rPr lang="de-CH" sz="2400" dirty="0"/>
              <a:t>, </a:t>
            </a:r>
            <a:r>
              <a:rPr lang="de-CH" sz="2400" dirty="0" err="1"/>
              <a:t>from</a:t>
            </a:r>
            <a:r>
              <a:rPr lang="de-CH" sz="2400" dirty="0"/>
              <a:t> </a:t>
            </a:r>
            <a:r>
              <a:rPr lang="de-CH" sz="2400" dirty="0" err="1"/>
              <a:t>which</a:t>
            </a:r>
            <a:r>
              <a:rPr lang="de-CH" sz="2400" dirty="0"/>
              <a:t> </a:t>
            </a:r>
            <a:r>
              <a:rPr lang="de-CH" sz="2400" dirty="0" err="1"/>
              <a:t>arises</a:t>
            </a:r>
            <a:r>
              <a:rPr lang="de-CH" sz="2400" dirty="0"/>
              <a:t> </a:t>
            </a:r>
            <a:r>
              <a:rPr lang="de-CH" sz="2400" dirty="0" err="1"/>
              <a:t>the</a:t>
            </a:r>
            <a:r>
              <a:rPr lang="de-CH" sz="2400" dirty="0"/>
              <a:t> </a:t>
            </a:r>
            <a:r>
              <a:rPr lang="de-CH" sz="2400" dirty="0" err="1"/>
              <a:t>three</a:t>
            </a:r>
            <a:r>
              <a:rPr lang="de-CH" sz="2400" dirty="0"/>
              <a:t> </a:t>
            </a:r>
            <a:r>
              <a:rPr lang="de-CH" sz="2400" dirty="0" err="1"/>
              <a:t>divisions</a:t>
            </a:r>
            <a:r>
              <a:rPr lang="de-CH" sz="2400" dirty="0"/>
              <a:t> </a:t>
            </a:r>
            <a:r>
              <a:rPr lang="de-CH" sz="2400" dirty="0" err="1"/>
              <a:t>of</a:t>
            </a:r>
            <a:r>
              <a:rPr lang="de-CH" sz="2400" dirty="0"/>
              <a:t> </a:t>
            </a:r>
            <a:r>
              <a:rPr lang="de-CH" sz="2400" dirty="0" err="1"/>
              <a:t>the</a:t>
            </a:r>
            <a:r>
              <a:rPr lang="de-CH" sz="2400" dirty="0"/>
              <a:t> trigeminal nerve: </a:t>
            </a:r>
            <a:r>
              <a:rPr lang="de-CH" sz="2400" dirty="0" err="1"/>
              <a:t>the</a:t>
            </a:r>
            <a:r>
              <a:rPr lang="de-CH" sz="2400" dirty="0"/>
              <a:t> </a:t>
            </a:r>
            <a:r>
              <a:rPr lang="de-CH" sz="2400" dirty="0" err="1"/>
              <a:t>ophthalmic</a:t>
            </a:r>
            <a:r>
              <a:rPr lang="de-CH" sz="2400" dirty="0"/>
              <a:t> (V1), </a:t>
            </a:r>
            <a:r>
              <a:rPr lang="de-CH" sz="2400" dirty="0" err="1"/>
              <a:t>maxillary</a:t>
            </a:r>
            <a:r>
              <a:rPr lang="de-CH" sz="2400" dirty="0"/>
              <a:t> (V2) and mandibular </a:t>
            </a:r>
            <a:r>
              <a:rPr lang="de-CH" sz="2400" dirty="0" err="1"/>
              <a:t>nerves</a:t>
            </a:r>
            <a:r>
              <a:rPr lang="de-CH" sz="2400" dirty="0"/>
              <a:t> (V3). </a:t>
            </a:r>
          </a:p>
          <a:p>
            <a:pPr algn="just"/>
            <a:r>
              <a:rPr lang="de-CH" sz="2400" dirty="0"/>
              <a:t>The </a:t>
            </a:r>
            <a:r>
              <a:rPr lang="de-CH" sz="2400" b="1" dirty="0" err="1">
                <a:solidFill>
                  <a:schemeClr val="accent6">
                    <a:lumMod val="75000"/>
                  </a:schemeClr>
                </a:solidFill>
              </a:rPr>
              <a:t>ophthalmic</a:t>
            </a:r>
            <a:r>
              <a:rPr lang="de-CH" sz="2400" b="1" dirty="0">
                <a:solidFill>
                  <a:schemeClr val="accent6">
                    <a:lumMod val="75000"/>
                  </a:schemeClr>
                </a:solidFill>
              </a:rPr>
              <a:t> nerve </a:t>
            </a:r>
            <a:r>
              <a:rPr lang="de-CH" sz="2400" dirty="0" err="1"/>
              <a:t>is</a:t>
            </a:r>
            <a:r>
              <a:rPr lang="de-CH" sz="2400" dirty="0"/>
              <a:t> </a:t>
            </a:r>
            <a:r>
              <a:rPr lang="de-CH" sz="2400" dirty="0" err="1"/>
              <a:t>the</a:t>
            </a:r>
            <a:r>
              <a:rPr lang="de-CH" sz="2400" dirty="0"/>
              <a:t> </a:t>
            </a:r>
            <a:r>
              <a:rPr lang="de-CH" sz="2400" dirty="0" err="1"/>
              <a:t>most</a:t>
            </a:r>
            <a:r>
              <a:rPr lang="de-CH" sz="2400" dirty="0"/>
              <a:t> superior </a:t>
            </a:r>
            <a:r>
              <a:rPr lang="de-CH" sz="2400" dirty="0" err="1"/>
              <a:t>branch</a:t>
            </a:r>
            <a:r>
              <a:rPr lang="de-CH" sz="2400" dirty="0"/>
              <a:t> </a:t>
            </a:r>
            <a:r>
              <a:rPr lang="de-CH" sz="2400" dirty="0" err="1"/>
              <a:t>of</a:t>
            </a:r>
            <a:r>
              <a:rPr lang="de-CH" sz="2400" dirty="0"/>
              <a:t> </a:t>
            </a:r>
            <a:r>
              <a:rPr lang="de-CH" sz="2400" dirty="0" err="1"/>
              <a:t>the</a:t>
            </a:r>
            <a:r>
              <a:rPr lang="de-CH" sz="2400" dirty="0"/>
              <a:t> trigeminal </a:t>
            </a:r>
            <a:r>
              <a:rPr lang="de-CH" sz="2400" dirty="0" err="1"/>
              <a:t>ganglion</a:t>
            </a:r>
            <a:r>
              <a:rPr lang="de-CH" sz="2400" dirty="0"/>
              <a:t>, and </a:t>
            </a:r>
            <a:r>
              <a:rPr lang="de-CH" sz="2400" dirty="0" err="1"/>
              <a:t>provides</a:t>
            </a:r>
            <a:r>
              <a:rPr lang="de-CH" sz="2400" dirty="0"/>
              <a:t> </a:t>
            </a:r>
            <a:r>
              <a:rPr lang="de-CH" sz="2400" dirty="0" err="1"/>
              <a:t>general</a:t>
            </a:r>
            <a:r>
              <a:rPr lang="de-CH" sz="2400" dirty="0"/>
              <a:t> </a:t>
            </a:r>
            <a:r>
              <a:rPr lang="de-CH" sz="2400" dirty="0" err="1"/>
              <a:t>somatic</a:t>
            </a:r>
            <a:r>
              <a:rPr lang="de-CH" sz="2400" dirty="0"/>
              <a:t> afferent (GSA) </a:t>
            </a:r>
            <a:r>
              <a:rPr lang="de-CH" sz="2400" dirty="0" err="1"/>
              <a:t>innervation</a:t>
            </a:r>
            <a:r>
              <a:rPr lang="de-CH" sz="2400" dirty="0"/>
              <a:t> </a:t>
            </a:r>
            <a:r>
              <a:rPr lang="de-CH" sz="2400" dirty="0" err="1"/>
              <a:t>to</a:t>
            </a:r>
            <a:r>
              <a:rPr lang="de-CH" sz="2400" dirty="0"/>
              <a:t> </a:t>
            </a:r>
            <a:r>
              <a:rPr lang="de-CH" sz="2400" dirty="0" err="1"/>
              <a:t>structures</a:t>
            </a:r>
            <a:r>
              <a:rPr lang="de-CH" sz="2400" dirty="0"/>
              <a:t> </a:t>
            </a:r>
            <a:r>
              <a:rPr lang="de-CH" sz="2400" dirty="0" err="1"/>
              <a:t>of</a:t>
            </a:r>
            <a:r>
              <a:rPr lang="de-CH" sz="2400" dirty="0"/>
              <a:t> </a:t>
            </a:r>
            <a:r>
              <a:rPr lang="de-CH" sz="2400" dirty="0" err="1"/>
              <a:t>the</a:t>
            </a:r>
            <a:r>
              <a:rPr lang="de-CH" sz="2400" dirty="0"/>
              <a:t> </a:t>
            </a:r>
            <a:r>
              <a:rPr lang="de-CH" sz="2400" dirty="0" err="1"/>
              <a:t>upper</a:t>
            </a:r>
            <a:r>
              <a:rPr lang="de-CH" sz="2400" dirty="0"/>
              <a:t> </a:t>
            </a:r>
            <a:r>
              <a:rPr lang="de-CH" sz="2400" dirty="0" err="1"/>
              <a:t>portion</a:t>
            </a:r>
            <a:r>
              <a:rPr lang="de-CH" sz="2400" dirty="0"/>
              <a:t> </a:t>
            </a:r>
            <a:r>
              <a:rPr lang="de-CH" sz="2400" dirty="0" err="1"/>
              <a:t>of</a:t>
            </a:r>
            <a:r>
              <a:rPr lang="de-CH" sz="2400" dirty="0"/>
              <a:t> </a:t>
            </a:r>
            <a:r>
              <a:rPr lang="de-CH" sz="2400" dirty="0" err="1"/>
              <a:t>the</a:t>
            </a:r>
            <a:r>
              <a:rPr lang="de-CH" sz="2400" dirty="0"/>
              <a:t> </a:t>
            </a:r>
            <a:r>
              <a:rPr lang="de-CH" sz="2400" dirty="0" err="1"/>
              <a:t>face</a:t>
            </a:r>
            <a:r>
              <a:rPr lang="de-CH" sz="2400" dirty="0"/>
              <a:t>, nasal </a:t>
            </a:r>
            <a:r>
              <a:rPr lang="de-CH" sz="2400" dirty="0" err="1"/>
              <a:t>cavity</a:t>
            </a:r>
            <a:r>
              <a:rPr lang="de-CH" sz="2400" dirty="0"/>
              <a:t> and </a:t>
            </a:r>
            <a:r>
              <a:rPr lang="de-CH" sz="2400" dirty="0" err="1"/>
              <a:t>mucosa</a:t>
            </a:r>
            <a:r>
              <a:rPr lang="de-CH" sz="2400" dirty="0"/>
              <a:t> </a:t>
            </a:r>
            <a:r>
              <a:rPr lang="de-CH" sz="2400" dirty="0" err="1"/>
              <a:t>of</a:t>
            </a:r>
            <a:r>
              <a:rPr lang="de-CH" sz="2400" dirty="0"/>
              <a:t> paranasal </a:t>
            </a:r>
            <a:r>
              <a:rPr lang="de-CH" sz="2400" dirty="0" err="1"/>
              <a:t>sinuses</a:t>
            </a:r>
            <a:r>
              <a:rPr lang="de-CH" sz="2400" dirty="0"/>
              <a:t>. </a:t>
            </a:r>
            <a:r>
              <a:rPr lang="de-CH" sz="2400" dirty="0" err="1"/>
              <a:t>It</a:t>
            </a:r>
            <a:r>
              <a:rPr lang="de-CH" sz="2400" dirty="0"/>
              <a:t> </a:t>
            </a:r>
            <a:r>
              <a:rPr lang="de-CH" sz="2400" dirty="0" err="1"/>
              <a:t>extends</a:t>
            </a:r>
            <a:r>
              <a:rPr lang="de-CH" sz="2400" dirty="0"/>
              <a:t> </a:t>
            </a:r>
            <a:r>
              <a:rPr lang="de-CH" sz="2400" dirty="0" err="1"/>
              <a:t>from</a:t>
            </a:r>
            <a:r>
              <a:rPr lang="de-CH" sz="2400" dirty="0"/>
              <a:t> </a:t>
            </a:r>
            <a:r>
              <a:rPr lang="de-CH" sz="2400" dirty="0" err="1"/>
              <a:t>the</a:t>
            </a:r>
            <a:r>
              <a:rPr lang="de-CH" sz="2400" dirty="0"/>
              <a:t> trigeminal </a:t>
            </a:r>
            <a:r>
              <a:rPr lang="de-CH" sz="2400" dirty="0" err="1"/>
              <a:t>ganglion</a:t>
            </a:r>
            <a:r>
              <a:rPr lang="de-CH" sz="2400" dirty="0"/>
              <a:t> </a:t>
            </a:r>
            <a:r>
              <a:rPr lang="de-CH" sz="2400" dirty="0" err="1"/>
              <a:t>through</a:t>
            </a:r>
            <a:r>
              <a:rPr lang="de-CH" sz="2400" dirty="0"/>
              <a:t> </a:t>
            </a:r>
            <a:r>
              <a:rPr lang="de-CH" sz="2400" dirty="0" err="1"/>
              <a:t>the</a:t>
            </a:r>
            <a:r>
              <a:rPr lang="de-CH" sz="2400" dirty="0"/>
              <a:t> lateral wall </a:t>
            </a:r>
            <a:r>
              <a:rPr lang="de-CH" sz="2400" dirty="0" err="1"/>
              <a:t>of</a:t>
            </a:r>
            <a:r>
              <a:rPr lang="de-CH" sz="2400" dirty="0"/>
              <a:t> </a:t>
            </a:r>
            <a:r>
              <a:rPr lang="de-CH" sz="2400" dirty="0" err="1"/>
              <a:t>the</a:t>
            </a:r>
            <a:r>
              <a:rPr lang="de-CH" sz="2400" dirty="0"/>
              <a:t> </a:t>
            </a:r>
            <a:r>
              <a:rPr lang="de-CH" sz="2400" dirty="0" err="1"/>
              <a:t>cavernous</a:t>
            </a:r>
            <a:r>
              <a:rPr lang="de-CH" sz="2400" dirty="0"/>
              <a:t> </a:t>
            </a:r>
            <a:r>
              <a:rPr lang="de-CH" sz="2400" dirty="0" err="1"/>
              <a:t>sinus</a:t>
            </a:r>
            <a:r>
              <a:rPr lang="de-CH" sz="2400" dirty="0"/>
              <a:t> </a:t>
            </a:r>
            <a:r>
              <a:rPr lang="de-CH" sz="2400" dirty="0" err="1"/>
              <a:t>where</a:t>
            </a:r>
            <a:r>
              <a:rPr lang="de-CH" sz="2400" dirty="0"/>
              <a:t> </a:t>
            </a:r>
            <a:r>
              <a:rPr lang="de-CH" sz="2400" dirty="0" err="1"/>
              <a:t>it</a:t>
            </a:r>
            <a:r>
              <a:rPr lang="de-CH" sz="2400" dirty="0"/>
              <a:t> </a:t>
            </a:r>
            <a:r>
              <a:rPr lang="de-CH" sz="2400" dirty="0" err="1"/>
              <a:t>divides</a:t>
            </a:r>
            <a:r>
              <a:rPr lang="de-CH" sz="2400" dirty="0"/>
              <a:t> </a:t>
            </a:r>
            <a:r>
              <a:rPr lang="de-CH" sz="2400" dirty="0" err="1"/>
              <a:t>into</a:t>
            </a:r>
            <a:r>
              <a:rPr lang="de-CH" sz="2400" dirty="0"/>
              <a:t> </a:t>
            </a:r>
            <a:r>
              <a:rPr lang="de-CH" sz="2400" dirty="0" err="1"/>
              <a:t>three</a:t>
            </a:r>
            <a:r>
              <a:rPr lang="de-CH" sz="2400" dirty="0"/>
              <a:t> </a:t>
            </a:r>
            <a:r>
              <a:rPr lang="de-CH" sz="2400" dirty="0" err="1"/>
              <a:t>main</a:t>
            </a:r>
            <a:r>
              <a:rPr lang="de-CH" sz="2400" dirty="0"/>
              <a:t> </a:t>
            </a:r>
            <a:r>
              <a:rPr lang="de-CH" sz="2400" dirty="0" err="1"/>
              <a:t>branches</a:t>
            </a:r>
            <a:r>
              <a:rPr lang="de-CH" sz="2400" dirty="0"/>
              <a:t> (</a:t>
            </a:r>
            <a:r>
              <a:rPr lang="de-CH" sz="2400" b="1" dirty="0" err="1">
                <a:solidFill>
                  <a:schemeClr val="accent6">
                    <a:lumMod val="75000"/>
                  </a:schemeClr>
                </a:solidFill>
              </a:rPr>
              <a:t>the</a:t>
            </a:r>
            <a:r>
              <a:rPr lang="de-CH" sz="2400" b="1" dirty="0">
                <a:solidFill>
                  <a:schemeClr val="accent6">
                    <a:lumMod val="75000"/>
                  </a:schemeClr>
                </a:solidFill>
              </a:rPr>
              <a:t> </a:t>
            </a:r>
            <a:r>
              <a:rPr lang="de-CH" sz="2400" b="1" dirty="0" err="1">
                <a:solidFill>
                  <a:schemeClr val="accent6">
                    <a:lumMod val="75000"/>
                  </a:schemeClr>
                </a:solidFill>
              </a:rPr>
              <a:t>lacrimal</a:t>
            </a:r>
            <a:r>
              <a:rPr lang="de-CH" sz="2400" b="1" dirty="0">
                <a:solidFill>
                  <a:schemeClr val="accent6">
                    <a:lumMod val="75000"/>
                  </a:schemeClr>
                </a:solidFill>
              </a:rPr>
              <a:t>, frontal and </a:t>
            </a:r>
            <a:r>
              <a:rPr lang="de-CH" sz="2400" b="1" dirty="0" err="1">
                <a:solidFill>
                  <a:schemeClr val="accent6">
                    <a:lumMod val="75000"/>
                  </a:schemeClr>
                </a:solidFill>
              </a:rPr>
              <a:t>nasociliary</a:t>
            </a:r>
            <a:r>
              <a:rPr lang="de-CH" sz="2400" b="1" dirty="0">
                <a:solidFill>
                  <a:schemeClr val="accent6">
                    <a:lumMod val="75000"/>
                  </a:schemeClr>
                </a:solidFill>
              </a:rPr>
              <a:t> </a:t>
            </a:r>
            <a:r>
              <a:rPr lang="de-CH" sz="2400" b="1" dirty="0" err="1">
                <a:solidFill>
                  <a:schemeClr val="accent6">
                    <a:lumMod val="75000"/>
                  </a:schemeClr>
                </a:solidFill>
              </a:rPr>
              <a:t>nerves</a:t>
            </a:r>
            <a:r>
              <a:rPr lang="de-CH" sz="2400" dirty="0"/>
              <a:t>) all </a:t>
            </a:r>
            <a:r>
              <a:rPr lang="de-CH" sz="2400" dirty="0" err="1"/>
              <a:t>of</a:t>
            </a:r>
            <a:r>
              <a:rPr lang="de-CH" sz="2400" dirty="0"/>
              <a:t> </a:t>
            </a:r>
            <a:r>
              <a:rPr lang="de-CH" sz="2400" dirty="0" err="1"/>
              <a:t>which</a:t>
            </a:r>
            <a:r>
              <a:rPr lang="de-CH" sz="2400" dirty="0"/>
              <a:t> pass </a:t>
            </a:r>
            <a:r>
              <a:rPr lang="de-CH" sz="2400" dirty="0" err="1"/>
              <a:t>through</a:t>
            </a:r>
            <a:r>
              <a:rPr lang="de-CH" sz="2400" dirty="0"/>
              <a:t> </a:t>
            </a:r>
            <a:r>
              <a:rPr lang="de-CH" sz="2400" dirty="0" err="1"/>
              <a:t>the</a:t>
            </a:r>
            <a:r>
              <a:rPr lang="de-CH" sz="2400" dirty="0"/>
              <a:t> superior orbital </a:t>
            </a:r>
            <a:r>
              <a:rPr lang="de-CH" sz="2400" dirty="0" err="1"/>
              <a:t>fissure</a:t>
            </a:r>
            <a:r>
              <a:rPr lang="de-CH" sz="2400" dirty="0"/>
              <a:t>. </a:t>
            </a:r>
          </a:p>
          <a:p>
            <a:endParaRPr lang="el-GR" dirty="0"/>
          </a:p>
        </p:txBody>
      </p:sp>
    </p:spTree>
    <p:extLst>
      <p:ext uri="{BB962C8B-B14F-4D97-AF65-F5344CB8AC3E}">
        <p14:creationId xmlns:p14="http://schemas.microsoft.com/office/powerpoint/2010/main" val="19254625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C2ADAFAE-CFFE-F19A-BE01-D48257421E2D}"/>
              </a:ext>
            </a:extLst>
          </p:cNvPr>
          <p:cNvSpPr/>
          <p:nvPr/>
        </p:nvSpPr>
        <p:spPr>
          <a:xfrm>
            <a:off x="738554" y="260891"/>
            <a:ext cx="10650625" cy="89255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dirty="0">
                <a:ln/>
                <a:solidFill>
                  <a:schemeClr val="accent3"/>
                </a:solidFill>
              </a:rPr>
              <a:t>Function</a:t>
            </a:r>
            <a:endParaRPr lang="el-GR" sz="2800" b="1" dirty="0">
              <a:ln/>
              <a:solidFill>
                <a:schemeClr val="accent3"/>
              </a:solidFill>
            </a:endParaRPr>
          </a:p>
          <a:p>
            <a:r>
              <a:rPr lang="en" sz="2400" dirty="0"/>
              <a:t>General sensory (1st and 2nd divisions) and general motor (3rd division)</a:t>
            </a:r>
            <a:endParaRPr lang="el-GR" sz="2400" b="1" cap="none" spc="0" dirty="0">
              <a:ln/>
              <a:solidFill>
                <a:schemeClr val="accent3"/>
              </a:solidFill>
            </a:endParaRPr>
          </a:p>
        </p:txBody>
      </p:sp>
      <p:sp>
        <p:nvSpPr>
          <p:cNvPr id="2" name="Ορθογώνιο 1">
            <a:extLst>
              <a:ext uri="{FF2B5EF4-FFF2-40B4-BE49-F238E27FC236}">
                <a16:creationId xmlns:a16="http://schemas.microsoft.com/office/drawing/2014/main" id="{AFDC9178-D3E7-BF85-A824-788B41E339C2}"/>
              </a:ext>
            </a:extLst>
          </p:cNvPr>
          <p:cNvSpPr/>
          <p:nvPr/>
        </p:nvSpPr>
        <p:spPr>
          <a:xfrm>
            <a:off x="738554" y="1577154"/>
            <a:ext cx="11316224" cy="126188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cap="none" spc="0" dirty="0">
                <a:ln/>
                <a:solidFill>
                  <a:schemeClr val="accent3"/>
                </a:solidFill>
                <a:effectLst/>
              </a:rPr>
              <a:t>Nuclei</a:t>
            </a:r>
            <a:endParaRPr lang="el-GR" sz="2800" b="1" cap="none" spc="0" dirty="0">
              <a:ln/>
              <a:solidFill>
                <a:schemeClr val="accent3"/>
              </a:solidFill>
              <a:effectLst/>
            </a:endParaRPr>
          </a:p>
          <a:p>
            <a:r>
              <a:rPr lang="en" sz="2400" dirty="0"/>
              <a:t>one motor nucleus (motor nucleus of trigeminal) and three sensory nuclei (mesencephalic, principal sensory, and spinal trigeminal nucleus)</a:t>
            </a:r>
          </a:p>
        </p:txBody>
      </p:sp>
      <p:sp>
        <p:nvSpPr>
          <p:cNvPr id="3" name="Ορθογώνιο 2">
            <a:extLst>
              <a:ext uri="{FF2B5EF4-FFF2-40B4-BE49-F238E27FC236}">
                <a16:creationId xmlns:a16="http://schemas.microsoft.com/office/drawing/2014/main" id="{33E22DB0-483C-0F6B-74F7-162B7C9631AB}"/>
              </a:ext>
            </a:extLst>
          </p:cNvPr>
          <p:cNvSpPr/>
          <p:nvPr/>
        </p:nvSpPr>
        <p:spPr>
          <a:xfrm>
            <a:off x="738554" y="3444428"/>
            <a:ext cx="10438352" cy="89255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dirty="0">
                <a:ln/>
                <a:solidFill>
                  <a:schemeClr val="accent3"/>
                </a:solidFill>
              </a:rPr>
              <a:t>Emergence</a:t>
            </a:r>
            <a:endParaRPr lang="el-GR" sz="2800" b="1" dirty="0">
              <a:ln/>
              <a:solidFill>
                <a:schemeClr val="accent3"/>
              </a:solidFill>
            </a:endParaRPr>
          </a:p>
          <a:p>
            <a:r>
              <a:rPr lang="en" sz="2400" dirty="0"/>
              <a:t>brainstem</a:t>
            </a:r>
            <a:endParaRPr lang="el-GR" sz="2400" b="1" cap="none" spc="0" dirty="0">
              <a:ln/>
              <a:solidFill>
                <a:schemeClr val="accent3"/>
              </a:solidFill>
            </a:endParaRPr>
          </a:p>
        </p:txBody>
      </p:sp>
      <p:sp>
        <p:nvSpPr>
          <p:cNvPr id="7" name="Ορθογώνιο 6">
            <a:extLst>
              <a:ext uri="{FF2B5EF4-FFF2-40B4-BE49-F238E27FC236}">
                <a16:creationId xmlns:a16="http://schemas.microsoft.com/office/drawing/2014/main" id="{34AB6B64-2943-1936-1340-6F0BD44722F7}"/>
              </a:ext>
            </a:extLst>
          </p:cNvPr>
          <p:cNvSpPr/>
          <p:nvPr/>
        </p:nvSpPr>
        <p:spPr>
          <a:xfrm>
            <a:off x="738554" y="4678135"/>
            <a:ext cx="10707774" cy="163121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dirty="0">
                <a:ln/>
                <a:solidFill>
                  <a:schemeClr val="accent3"/>
                </a:solidFill>
              </a:rPr>
              <a:t>Course</a:t>
            </a:r>
            <a:r>
              <a:rPr lang="el-GR" sz="2800" b="1" dirty="0">
                <a:ln/>
                <a:solidFill>
                  <a:schemeClr val="accent3"/>
                </a:solidFill>
              </a:rPr>
              <a:t> (</a:t>
            </a:r>
            <a:r>
              <a:rPr lang="en-US" sz="2800" b="1" dirty="0">
                <a:ln/>
                <a:solidFill>
                  <a:schemeClr val="accent3"/>
                </a:solidFill>
              </a:rPr>
              <a:t>Before Branching</a:t>
            </a:r>
            <a:r>
              <a:rPr lang="el-GR" sz="2800" b="1" dirty="0">
                <a:ln/>
                <a:solidFill>
                  <a:schemeClr val="accent3"/>
                </a:solidFill>
              </a:rPr>
              <a:t>)</a:t>
            </a:r>
          </a:p>
          <a:p>
            <a:r>
              <a:rPr lang="en" sz="2400" dirty="0"/>
              <a:t>lateral surface of pons → formation of trigeminal (semilunar) ganglion in Meckel’s cave (from sensory fibers*) → branching</a:t>
            </a:r>
            <a:br>
              <a:rPr lang="en" sz="2400" dirty="0"/>
            </a:br>
            <a:endParaRPr lang="el-GR" sz="2400" b="1" cap="none" spc="0" dirty="0">
              <a:ln/>
              <a:solidFill>
                <a:schemeClr val="accent3"/>
              </a:solidFill>
            </a:endParaRPr>
          </a:p>
        </p:txBody>
      </p:sp>
      <p:sp>
        <p:nvSpPr>
          <p:cNvPr id="8" name="TextBox 7">
            <a:extLst>
              <a:ext uri="{FF2B5EF4-FFF2-40B4-BE49-F238E27FC236}">
                <a16:creationId xmlns:a16="http://schemas.microsoft.com/office/drawing/2014/main" id="{A548EECD-30A0-15B8-7ADD-59A032A10AF4}"/>
              </a:ext>
            </a:extLst>
          </p:cNvPr>
          <p:cNvSpPr txBox="1"/>
          <p:nvPr/>
        </p:nvSpPr>
        <p:spPr>
          <a:xfrm>
            <a:off x="461913" y="6344239"/>
            <a:ext cx="7692273" cy="369332"/>
          </a:xfrm>
          <a:prstGeom prst="rect">
            <a:avLst/>
          </a:prstGeom>
          <a:noFill/>
        </p:spPr>
        <p:txBody>
          <a:bodyPr wrap="square" rtlCol="0">
            <a:spAutoFit/>
          </a:bodyPr>
          <a:lstStyle/>
          <a:p>
            <a:r>
              <a:rPr lang="en"/>
              <a:t>*Motor root fibers bypass the ganglion by passing beneath it.</a:t>
            </a:r>
            <a:endParaRPr lang="el-GR" dirty="0"/>
          </a:p>
        </p:txBody>
      </p:sp>
    </p:spTree>
    <p:extLst>
      <p:ext uri="{BB962C8B-B14F-4D97-AF65-F5344CB8AC3E}">
        <p14:creationId xmlns:p14="http://schemas.microsoft.com/office/powerpoint/2010/main" val="28164156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Ευθεία γραμμή σύνδεσης 4">
            <a:extLst>
              <a:ext uri="{FF2B5EF4-FFF2-40B4-BE49-F238E27FC236}">
                <a16:creationId xmlns:a16="http://schemas.microsoft.com/office/drawing/2014/main" id="{D8F20DFA-D5F2-35EF-3FE8-59064DB6FFB6}"/>
              </a:ext>
            </a:extLst>
          </p:cNvPr>
          <p:cNvCxnSpPr/>
          <p:nvPr/>
        </p:nvCxnSpPr>
        <p:spPr>
          <a:xfrm>
            <a:off x="3897597"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Ευθεία γραμμή σύνδεσης 6">
            <a:extLst>
              <a:ext uri="{FF2B5EF4-FFF2-40B4-BE49-F238E27FC236}">
                <a16:creationId xmlns:a16="http://schemas.microsoft.com/office/drawing/2014/main" id="{2CB8CA57-6312-4338-D46C-45C1DFDAE9BA}"/>
              </a:ext>
            </a:extLst>
          </p:cNvPr>
          <p:cNvCxnSpPr/>
          <p:nvPr/>
        </p:nvCxnSpPr>
        <p:spPr>
          <a:xfrm>
            <a:off x="8041064"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Ορθογώνιο 7">
            <a:extLst>
              <a:ext uri="{FF2B5EF4-FFF2-40B4-BE49-F238E27FC236}">
                <a16:creationId xmlns:a16="http://schemas.microsoft.com/office/drawing/2014/main" id="{F6DACDC2-1A44-092B-C2CF-2B483EFADACA}"/>
              </a:ext>
            </a:extLst>
          </p:cNvPr>
          <p:cNvSpPr/>
          <p:nvPr/>
        </p:nvSpPr>
        <p:spPr>
          <a:xfrm>
            <a:off x="298169" y="-1"/>
            <a:ext cx="3224665" cy="769441"/>
          </a:xfrm>
          <a:prstGeom prst="rect">
            <a:avLst/>
          </a:prstGeom>
          <a:noFill/>
        </p:spPr>
        <p:txBody>
          <a:bodyPr wrap="none" lIns="91440" tIns="45720" rIns="91440" bIns="45720">
            <a:spAutoFit/>
          </a:bodyPr>
          <a:lstStyle/>
          <a:p>
            <a:pPr algn="ctr"/>
            <a:r>
              <a:rPr lang="en-US" sz="4400" dirty="0">
                <a:ln w="0"/>
                <a:solidFill>
                  <a:schemeClr val="accent1"/>
                </a:solidFill>
                <a:effectLst>
                  <a:outerShdw blurRad="38100" dist="25400" dir="5400000" algn="ctr" rotWithShape="0">
                    <a:srgbClr val="6E747A">
                      <a:alpha val="43000"/>
                    </a:srgbClr>
                  </a:outerShdw>
                </a:effectLst>
              </a:rPr>
              <a:t>V</a:t>
            </a:r>
            <a:r>
              <a:rPr lang="en-US" sz="2800" dirty="0">
                <a:ln w="0"/>
                <a:solidFill>
                  <a:schemeClr val="accent1"/>
                </a:solidFill>
                <a:effectLst>
                  <a:outerShdw blurRad="38100" dist="25400" dir="5400000" algn="ctr" rotWithShape="0">
                    <a:srgbClr val="6E747A">
                      <a:alpha val="43000"/>
                    </a:srgbClr>
                  </a:outerShdw>
                </a:effectLst>
              </a:rPr>
              <a:t>1  </a:t>
            </a:r>
            <a:r>
              <a:rPr lang="en-US" sz="4400" dirty="0" err="1">
                <a:ln w="0"/>
                <a:solidFill>
                  <a:schemeClr val="accent1"/>
                </a:solidFill>
                <a:effectLst>
                  <a:outerShdw blurRad="38100" dist="25400" dir="5400000" algn="ctr" rotWithShape="0">
                    <a:srgbClr val="6E747A">
                      <a:alpha val="43000"/>
                    </a:srgbClr>
                  </a:outerShdw>
                </a:effectLst>
              </a:rPr>
              <a:t>Opthalmic</a:t>
            </a:r>
            <a:endParaRPr lang="el-GR" sz="4400" b="0" cap="none" spc="0" dirty="0">
              <a:ln w="0"/>
              <a:solidFill>
                <a:schemeClr val="accent1"/>
              </a:solidFill>
              <a:effectLst>
                <a:outerShdw blurRad="38100" dist="25400" dir="5400000" algn="ctr" rotWithShape="0">
                  <a:srgbClr val="6E747A">
                    <a:alpha val="43000"/>
                  </a:srgbClr>
                </a:outerShdw>
              </a:effectLst>
            </a:endParaRPr>
          </a:p>
        </p:txBody>
      </p:sp>
      <p:sp>
        <p:nvSpPr>
          <p:cNvPr id="9" name="Ορθογώνιο 8">
            <a:extLst>
              <a:ext uri="{FF2B5EF4-FFF2-40B4-BE49-F238E27FC236}">
                <a16:creationId xmlns:a16="http://schemas.microsoft.com/office/drawing/2014/main" id="{F2F7DD60-CD11-988C-11C6-754AF5FB05F6}"/>
              </a:ext>
            </a:extLst>
          </p:cNvPr>
          <p:cNvSpPr/>
          <p:nvPr/>
        </p:nvSpPr>
        <p:spPr>
          <a:xfrm>
            <a:off x="4410656" y="0"/>
            <a:ext cx="2958567" cy="769441"/>
          </a:xfrm>
          <a:prstGeom prst="rect">
            <a:avLst/>
          </a:prstGeom>
          <a:noFill/>
        </p:spPr>
        <p:txBody>
          <a:bodyPr wrap="none" lIns="91440" tIns="45720" rIns="91440" bIns="45720">
            <a:spAutoFit/>
          </a:bodyPr>
          <a:lstStyle/>
          <a:p>
            <a:pPr algn="ctr"/>
            <a:r>
              <a:rPr lang="en-US" sz="4400" dirty="0">
                <a:ln w="0"/>
                <a:solidFill>
                  <a:schemeClr val="accent1"/>
                </a:solidFill>
                <a:effectLst>
                  <a:outerShdw blurRad="38100" dist="25400" dir="5400000" algn="ctr" rotWithShape="0">
                    <a:srgbClr val="6E747A">
                      <a:alpha val="43000"/>
                    </a:srgbClr>
                  </a:outerShdw>
                </a:effectLst>
              </a:rPr>
              <a:t>V</a:t>
            </a:r>
            <a:r>
              <a:rPr lang="el-GR" sz="2800" dirty="0">
                <a:ln w="0"/>
                <a:solidFill>
                  <a:schemeClr val="accent1"/>
                </a:solidFill>
                <a:effectLst>
                  <a:outerShdw blurRad="38100" dist="25400" dir="5400000" algn="ctr" rotWithShape="0">
                    <a:srgbClr val="6E747A">
                      <a:alpha val="43000"/>
                    </a:srgbClr>
                  </a:outerShdw>
                </a:effectLst>
              </a:rPr>
              <a:t>2</a:t>
            </a:r>
            <a:r>
              <a:rPr lang="en-US" sz="2800" dirty="0">
                <a:ln w="0"/>
                <a:solidFill>
                  <a:schemeClr val="accent1"/>
                </a:solidFill>
                <a:effectLst>
                  <a:outerShdw blurRad="38100" dist="25400" dir="5400000" algn="ctr" rotWithShape="0">
                    <a:srgbClr val="6E747A">
                      <a:alpha val="43000"/>
                    </a:srgbClr>
                  </a:outerShdw>
                </a:effectLst>
              </a:rPr>
              <a:t>  </a:t>
            </a:r>
            <a:r>
              <a:rPr lang="en-US" sz="4400" dirty="0">
                <a:ln w="0"/>
                <a:solidFill>
                  <a:schemeClr val="accent1"/>
                </a:solidFill>
                <a:effectLst>
                  <a:outerShdw blurRad="38100" dist="25400" dir="5400000" algn="ctr" rotWithShape="0">
                    <a:srgbClr val="6E747A">
                      <a:alpha val="43000"/>
                    </a:srgbClr>
                  </a:outerShdw>
                </a:effectLst>
              </a:rPr>
              <a:t>Maxillary</a:t>
            </a:r>
            <a:endParaRPr lang="el-GR" sz="4400" b="0" cap="none" spc="0" dirty="0">
              <a:ln w="0"/>
              <a:solidFill>
                <a:schemeClr val="accent1"/>
              </a:solidFill>
              <a:effectLst>
                <a:outerShdw blurRad="38100" dist="25400" dir="5400000" algn="ctr" rotWithShape="0">
                  <a:srgbClr val="6E747A">
                    <a:alpha val="43000"/>
                  </a:srgbClr>
                </a:outerShdw>
              </a:effectLst>
            </a:endParaRPr>
          </a:p>
        </p:txBody>
      </p:sp>
      <p:sp>
        <p:nvSpPr>
          <p:cNvPr id="10" name="Ορθογώνιο 9">
            <a:extLst>
              <a:ext uri="{FF2B5EF4-FFF2-40B4-BE49-F238E27FC236}">
                <a16:creationId xmlns:a16="http://schemas.microsoft.com/office/drawing/2014/main" id="{870421EE-3EEB-DBF4-A8D9-0CB936E14064}"/>
              </a:ext>
            </a:extLst>
          </p:cNvPr>
          <p:cNvSpPr/>
          <p:nvPr/>
        </p:nvSpPr>
        <p:spPr>
          <a:xfrm>
            <a:off x="8354789" y="0"/>
            <a:ext cx="3518913" cy="769441"/>
          </a:xfrm>
          <a:prstGeom prst="rect">
            <a:avLst/>
          </a:prstGeom>
          <a:noFill/>
        </p:spPr>
        <p:txBody>
          <a:bodyPr wrap="none" lIns="91440" tIns="45720" rIns="91440" bIns="45720">
            <a:spAutoFit/>
          </a:bodyPr>
          <a:lstStyle/>
          <a:p>
            <a:pPr algn="ctr"/>
            <a:r>
              <a:rPr lang="en-US" sz="4400" dirty="0">
                <a:ln w="0"/>
                <a:solidFill>
                  <a:schemeClr val="accent1"/>
                </a:solidFill>
                <a:effectLst>
                  <a:outerShdw blurRad="38100" dist="25400" dir="5400000" algn="ctr" rotWithShape="0">
                    <a:srgbClr val="6E747A">
                      <a:alpha val="43000"/>
                    </a:srgbClr>
                  </a:outerShdw>
                </a:effectLst>
              </a:rPr>
              <a:t>V</a:t>
            </a:r>
            <a:r>
              <a:rPr lang="el-GR" sz="2800" dirty="0">
                <a:ln w="0"/>
                <a:solidFill>
                  <a:schemeClr val="accent1"/>
                </a:solidFill>
                <a:effectLst>
                  <a:outerShdw blurRad="38100" dist="25400" dir="5400000" algn="ctr" rotWithShape="0">
                    <a:srgbClr val="6E747A">
                      <a:alpha val="43000"/>
                    </a:srgbClr>
                  </a:outerShdw>
                </a:effectLst>
              </a:rPr>
              <a:t>3</a:t>
            </a:r>
            <a:r>
              <a:rPr lang="en-US" sz="2800" dirty="0">
                <a:ln w="0"/>
                <a:solidFill>
                  <a:schemeClr val="accent1"/>
                </a:solidFill>
                <a:effectLst>
                  <a:outerShdw blurRad="38100" dist="25400" dir="5400000" algn="ctr" rotWithShape="0">
                    <a:srgbClr val="6E747A">
                      <a:alpha val="43000"/>
                    </a:srgbClr>
                  </a:outerShdw>
                </a:effectLst>
              </a:rPr>
              <a:t>  </a:t>
            </a:r>
            <a:r>
              <a:rPr lang="en-US" sz="4400" dirty="0">
                <a:ln w="0"/>
                <a:solidFill>
                  <a:schemeClr val="accent1"/>
                </a:solidFill>
                <a:effectLst>
                  <a:outerShdw blurRad="38100" dist="25400" dir="5400000" algn="ctr" rotWithShape="0">
                    <a:srgbClr val="6E747A">
                      <a:alpha val="43000"/>
                    </a:srgbClr>
                  </a:outerShdw>
                </a:effectLst>
              </a:rPr>
              <a:t>Mandibular</a:t>
            </a:r>
            <a:endParaRPr lang="el-GR" sz="4400" b="0" cap="none" spc="0" dirty="0">
              <a:ln w="0"/>
              <a:solidFill>
                <a:schemeClr val="accent1"/>
              </a:solidFill>
              <a:effectLst>
                <a:outerShdw blurRad="38100" dist="25400" dir="5400000" algn="ctr" rotWithShape="0">
                  <a:srgbClr val="6E747A">
                    <a:alpha val="43000"/>
                  </a:srgbClr>
                </a:outerShdw>
              </a:effectLst>
            </a:endParaRPr>
          </a:p>
        </p:txBody>
      </p:sp>
      <p:sp>
        <p:nvSpPr>
          <p:cNvPr id="11" name="Ορθογώνιο 10">
            <a:extLst>
              <a:ext uri="{FF2B5EF4-FFF2-40B4-BE49-F238E27FC236}">
                <a16:creationId xmlns:a16="http://schemas.microsoft.com/office/drawing/2014/main" id="{A68ACE64-C0D9-2E17-73F2-B95E2C6E7E98}"/>
              </a:ext>
            </a:extLst>
          </p:cNvPr>
          <p:cNvSpPr/>
          <p:nvPr/>
        </p:nvSpPr>
        <p:spPr>
          <a:xfrm>
            <a:off x="82428" y="1138772"/>
            <a:ext cx="3652750" cy="2677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t>innervates cornea, superior conjunctiva, mucosa of the anterior/superior nasal cavity, frontal sinus and ethmoidal cells, dura of anterior and supratentorial cranial fossa, skin of the dorsum of the nose, upper eyelid, forehead and scalp.</a:t>
            </a:r>
          </a:p>
        </p:txBody>
      </p:sp>
      <p:sp>
        <p:nvSpPr>
          <p:cNvPr id="12" name="Ορθογώνιο 11">
            <a:extLst>
              <a:ext uri="{FF2B5EF4-FFF2-40B4-BE49-F238E27FC236}">
                <a16:creationId xmlns:a16="http://schemas.microsoft.com/office/drawing/2014/main" id="{876DF47B-737C-8571-E566-2FA973E0A489}"/>
              </a:ext>
            </a:extLst>
          </p:cNvPr>
          <p:cNvSpPr/>
          <p:nvPr/>
        </p:nvSpPr>
        <p:spPr>
          <a:xfrm>
            <a:off x="4055888" y="1141219"/>
            <a:ext cx="3844966" cy="2773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t>innervates the dura of the middle cranial fossa, conjunctiva of lower eyelid, mucosa of nasal cavity, maxillary sinus, palate and upper gingiva, and skin of lateral side of external nose, lower eyelid, cheek and upper lip.</a:t>
            </a:r>
          </a:p>
        </p:txBody>
      </p:sp>
      <p:sp>
        <p:nvSpPr>
          <p:cNvPr id="13" name="Ορθογώνιο 12">
            <a:extLst>
              <a:ext uri="{FF2B5EF4-FFF2-40B4-BE49-F238E27FC236}">
                <a16:creationId xmlns:a16="http://schemas.microsoft.com/office/drawing/2014/main" id="{85EE3834-E0A1-657B-B4DD-D74E2FD3EBE7}"/>
              </a:ext>
            </a:extLst>
          </p:cNvPr>
          <p:cNvSpPr/>
          <p:nvPr/>
        </p:nvSpPr>
        <p:spPr>
          <a:xfrm>
            <a:off x="8188986" y="1138772"/>
            <a:ext cx="3850515" cy="2773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u="sng" dirty="0"/>
              <a:t>Sensory: </a:t>
            </a:r>
            <a:r>
              <a:rPr lang="en" dirty="0"/>
              <a:t>mucosa of the anterior two-thirds of the tongue, floor of mouth, lower lip, teeth of lower jaw, external ear and skin of cheek, parotid and temporal regions.</a:t>
            </a:r>
            <a:br>
              <a:rPr lang="en" dirty="0"/>
            </a:br>
            <a:r>
              <a:rPr lang="en" u="sng" dirty="0"/>
              <a:t>Motor: </a:t>
            </a:r>
            <a:r>
              <a:rPr lang="en" dirty="0"/>
              <a:t>innervation of muscles of mastication, mylohyoid, anterior belly of digastric, tensor </a:t>
            </a:r>
            <a:r>
              <a:rPr lang="en" dirty="0" err="1"/>
              <a:t>veli</a:t>
            </a:r>
            <a:r>
              <a:rPr lang="en" dirty="0"/>
              <a:t> palatini, tensor tympani.</a:t>
            </a:r>
          </a:p>
        </p:txBody>
      </p:sp>
      <p:sp>
        <p:nvSpPr>
          <p:cNvPr id="15" name="TextBox 14">
            <a:extLst>
              <a:ext uri="{FF2B5EF4-FFF2-40B4-BE49-F238E27FC236}">
                <a16:creationId xmlns:a16="http://schemas.microsoft.com/office/drawing/2014/main" id="{7299229B-1FD0-6ED1-D851-F48F9EB9C849}"/>
              </a:ext>
            </a:extLst>
          </p:cNvPr>
          <p:cNvSpPr txBox="1"/>
          <p:nvPr/>
        </p:nvSpPr>
        <p:spPr>
          <a:xfrm>
            <a:off x="339365" y="769440"/>
            <a:ext cx="3233394" cy="369332"/>
          </a:xfrm>
          <a:prstGeom prst="rect">
            <a:avLst/>
          </a:prstGeom>
          <a:noFill/>
        </p:spPr>
        <p:txBody>
          <a:bodyPr wrap="square" rtlCol="0">
            <a:spAutoFit/>
          </a:bodyPr>
          <a:lstStyle/>
          <a:p>
            <a:pPr algn="ctr"/>
            <a:r>
              <a:rPr lang="en" dirty="0"/>
              <a:t>Via Superior orbital fissure</a:t>
            </a:r>
            <a:endParaRPr lang="el-GR" dirty="0"/>
          </a:p>
        </p:txBody>
      </p:sp>
      <p:sp>
        <p:nvSpPr>
          <p:cNvPr id="16" name="TextBox 15">
            <a:extLst>
              <a:ext uri="{FF2B5EF4-FFF2-40B4-BE49-F238E27FC236}">
                <a16:creationId xmlns:a16="http://schemas.microsoft.com/office/drawing/2014/main" id="{C35FB81F-42BF-E9EE-AACA-CE00C1B28E48}"/>
              </a:ext>
            </a:extLst>
          </p:cNvPr>
          <p:cNvSpPr txBox="1"/>
          <p:nvPr/>
        </p:nvSpPr>
        <p:spPr>
          <a:xfrm>
            <a:off x="4361674" y="769440"/>
            <a:ext cx="3233394" cy="369332"/>
          </a:xfrm>
          <a:prstGeom prst="rect">
            <a:avLst/>
          </a:prstGeom>
          <a:noFill/>
        </p:spPr>
        <p:txBody>
          <a:bodyPr wrap="square" rtlCol="0">
            <a:spAutoFit/>
          </a:bodyPr>
          <a:lstStyle/>
          <a:p>
            <a:pPr algn="ctr"/>
            <a:r>
              <a:rPr lang="en" dirty="0"/>
              <a:t>Via Foramen rotundum</a:t>
            </a:r>
            <a:endParaRPr lang="el-GR" dirty="0"/>
          </a:p>
        </p:txBody>
      </p:sp>
      <p:sp>
        <p:nvSpPr>
          <p:cNvPr id="17" name="TextBox 16">
            <a:extLst>
              <a:ext uri="{FF2B5EF4-FFF2-40B4-BE49-F238E27FC236}">
                <a16:creationId xmlns:a16="http://schemas.microsoft.com/office/drawing/2014/main" id="{F9040300-F5E1-0727-52D8-0141B522BAC7}"/>
              </a:ext>
            </a:extLst>
          </p:cNvPr>
          <p:cNvSpPr txBox="1"/>
          <p:nvPr/>
        </p:nvSpPr>
        <p:spPr>
          <a:xfrm>
            <a:off x="8853052" y="769440"/>
            <a:ext cx="2522381" cy="369332"/>
          </a:xfrm>
          <a:prstGeom prst="rect">
            <a:avLst/>
          </a:prstGeom>
          <a:noFill/>
        </p:spPr>
        <p:txBody>
          <a:bodyPr wrap="square" rtlCol="0">
            <a:spAutoFit/>
          </a:bodyPr>
          <a:lstStyle/>
          <a:p>
            <a:pPr algn="ctr"/>
            <a:r>
              <a:rPr lang="en" dirty="0"/>
              <a:t> via Foramen </a:t>
            </a:r>
            <a:r>
              <a:rPr lang="en" dirty="0" err="1"/>
              <a:t>ovale</a:t>
            </a:r>
            <a:endParaRPr lang="el-GR" dirty="0"/>
          </a:p>
        </p:txBody>
      </p:sp>
      <p:sp>
        <p:nvSpPr>
          <p:cNvPr id="18" name="TextBox 17">
            <a:extLst>
              <a:ext uri="{FF2B5EF4-FFF2-40B4-BE49-F238E27FC236}">
                <a16:creationId xmlns:a16="http://schemas.microsoft.com/office/drawing/2014/main" id="{ADB785C2-12A8-A80E-80D2-01D879FA7019}"/>
              </a:ext>
            </a:extLst>
          </p:cNvPr>
          <p:cNvSpPr txBox="1"/>
          <p:nvPr/>
        </p:nvSpPr>
        <p:spPr>
          <a:xfrm>
            <a:off x="140426" y="3719902"/>
            <a:ext cx="3811533" cy="3139321"/>
          </a:xfrm>
          <a:prstGeom prst="rect">
            <a:avLst/>
          </a:prstGeom>
          <a:noFill/>
        </p:spPr>
        <p:txBody>
          <a:bodyPr wrap="square" rtlCol="0">
            <a:spAutoFit/>
          </a:bodyPr>
          <a:lstStyle/>
          <a:p>
            <a:r>
              <a:rPr lang="en" b="1" dirty="0"/>
              <a:t>Lacrimal</a:t>
            </a:r>
            <a:r>
              <a:rPr lang="en" dirty="0"/>
              <a:t> (with communicating to zygomatic </a:t>
            </a:r>
          </a:p>
          <a:p>
            <a:r>
              <a:rPr lang="en-US" b="1" dirty="0"/>
              <a:t>Frontal</a:t>
            </a:r>
            <a:endParaRPr lang="el-GR" b="1" dirty="0"/>
          </a:p>
          <a:p>
            <a:r>
              <a:rPr lang="en" dirty="0" err="1"/>
              <a:t>Supraconchoidal</a:t>
            </a:r>
            <a:endParaRPr lang="en" dirty="0"/>
          </a:p>
          <a:p>
            <a:r>
              <a:rPr lang="en" dirty="0"/>
              <a:t>Supratrochlear</a:t>
            </a:r>
          </a:p>
          <a:p>
            <a:r>
              <a:rPr lang="en" b="1" dirty="0" err="1"/>
              <a:t>Ophthalmorinal</a:t>
            </a:r>
            <a:endParaRPr lang="el-GR" b="1" dirty="0"/>
          </a:p>
          <a:p>
            <a:r>
              <a:rPr lang="el-GR" dirty="0"/>
              <a:t>  </a:t>
            </a:r>
            <a:r>
              <a:rPr lang="en" dirty="0"/>
              <a:t>Ophthalmic ganglion sensory root</a:t>
            </a:r>
          </a:p>
          <a:p>
            <a:r>
              <a:rPr lang="en" dirty="0"/>
              <a:t>Short radial nerves</a:t>
            </a:r>
          </a:p>
          <a:p>
            <a:r>
              <a:rPr lang="en" dirty="0"/>
              <a:t>Long radial nerves</a:t>
            </a:r>
          </a:p>
          <a:p>
            <a:r>
              <a:rPr lang="en" dirty="0" err="1"/>
              <a:t>Subtrochlear</a:t>
            </a:r>
            <a:endParaRPr lang="en" dirty="0"/>
          </a:p>
          <a:p>
            <a:r>
              <a:rPr lang="en" dirty="0"/>
              <a:t>Anterior/posterior ethmoid</a:t>
            </a:r>
            <a:endParaRPr lang="el-GR" dirty="0"/>
          </a:p>
        </p:txBody>
      </p:sp>
      <p:sp>
        <p:nvSpPr>
          <p:cNvPr id="19" name="TextBox 18">
            <a:extLst>
              <a:ext uri="{FF2B5EF4-FFF2-40B4-BE49-F238E27FC236}">
                <a16:creationId xmlns:a16="http://schemas.microsoft.com/office/drawing/2014/main" id="{38CAEED7-1895-5F39-6E60-5F1CEDBF3DA1}"/>
              </a:ext>
            </a:extLst>
          </p:cNvPr>
          <p:cNvSpPr txBox="1"/>
          <p:nvPr/>
        </p:nvSpPr>
        <p:spPr>
          <a:xfrm>
            <a:off x="4229532" y="3995377"/>
            <a:ext cx="3811532" cy="2862322"/>
          </a:xfrm>
          <a:prstGeom prst="rect">
            <a:avLst/>
          </a:prstGeom>
          <a:noFill/>
        </p:spPr>
        <p:txBody>
          <a:bodyPr wrap="square" rtlCol="0">
            <a:spAutoFit/>
          </a:bodyPr>
          <a:lstStyle/>
          <a:p>
            <a:r>
              <a:rPr lang="en" b="1" dirty="0"/>
              <a:t>Infraorbital</a:t>
            </a:r>
          </a:p>
          <a:p>
            <a:r>
              <a:rPr lang="en" dirty="0"/>
              <a:t>Internal/external nasal branches</a:t>
            </a:r>
          </a:p>
          <a:p>
            <a:r>
              <a:rPr lang="en" dirty="0"/>
              <a:t>Inferior palpebral</a:t>
            </a:r>
          </a:p>
          <a:p>
            <a:r>
              <a:rPr lang="en" dirty="0"/>
              <a:t>Upper/lower labial</a:t>
            </a:r>
          </a:p>
          <a:p>
            <a:r>
              <a:rPr lang="en" dirty="0"/>
              <a:t>Posterior superior alveolar</a:t>
            </a:r>
          </a:p>
          <a:p>
            <a:r>
              <a:rPr lang="en" b="1" dirty="0"/>
              <a:t>Zygomatic</a:t>
            </a:r>
          </a:p>
          <a:p>
            <a:r>
              <a:rPr lang="en" dirty="0"/>
              <a:t>Zygomaticotemporal/parietal</a:t>
            </a:r>
          </a:p>
          <a:p>
            <a:r>
              <a:rPr lang="en" dirty="0"/>
              <a:t>Lacrimal palindromic</a:t>
            </a:r>
          </a:p>
          <a:p>
            <a:r>
              <a:rPr lang="en" dirty="0"/>
              <a:t>Ganglionic branches</a:t>
            </a:r>
          </a:p>
          <a:p>
            <a:r>
              <a:rPr lang="en" dirty="0"/>
              <a:t>Anterior/medial superior alveolar</a:t>
            </a:r>
            <a:endParaRPr lang="el-GR" dirty="0"/>
          </a:p>
        </p:txBody>
      </p:sp>
      <p:sp>
        <p:nvSpPr>
          <p:cNvPr id="20" name="TextBox 19">
            <a:extLst>
              <a:ext uri="{FF2B5EF4-FFF2-40B4-BE49-F238E27FC236}">
                <a16:creationId xmlns:a16="http://schemas.microsoft.com/office/drawing/2014/main" id="{B059B26E-40A3-B64A-F96F-DFCE05838316}"/>
              </a:ext>
            </a:extLst>
          </p:cNvPr>
          <p:cNvSpPr txBox="1"/>
          <p:nvPr/>
        </p:nvSpPr>
        <p:spPr>
          <a:xfrm>
            <a:off x="8248922" y="3995377"/>
            <a:ext cx="3995072" cy="2585323"/>
          </a:xfrm>
          <a:prstGeom prst="rect">
            <a:avLst/>
          </a:prstGeom>
          <a:noFill/>
        </p:spPr>
        <p:txBody>
          <a:bodyPr wrap="square" rtlCol="0">
            <a:spAutoFit/>
          </a:bodyPr>
          <a:lstStyle/>
          <a:p>
            <a:r>
              <a:rPr lang="en" b="1" dirty="0"/>
              <a:t>Purely motor branches</a:t>
            </a:r>
          </a:p>
          <a:p>
            <a:r>
              <a:rPr lang="en" dirty="0"/>
              <a:t>(for masseter, pterygoid, temporal, tensor tympani, tensor soft palate)</a:t>
            </a:r>
          </a:p>
          <a:p>
            <a:r>
              <a:rPr lang="en" b="1" dirty="0" err="1"/>
              <a:t>Ototemporal</a:t>
            </a:r>
            <a:endParaRPr lang="en" b="1" dirty="0"/>
          </a:p>
          <a:p>
            <a:r>
              <a:rPr lang="en" b="1" dirty="0"/>
              <a:t>Glossary</a:t>
            </a:r>
          </a:p>
          <a:p>
            <a:r>
              <a:rPr lang="en" b="1" dirty="0"/>
              <a:t>Inferior alveolar</a:t>
            </a:r>
          </a:p>
          <a:p>
            <a:r>
              <a:rPr lang="en" i="1" dirty="0"/>
              <a:t>Genital nerve and (muscles) anterior gastrocnemius digastric and </a:t>
            </a:r>
            <a:r>
              <a:rPr lang="en" i="1" dirty="0" err="1"/>
              <a:t>maxillohyoid</a:t>
            </a:r>
            <a:r>
              <a:rPr lang="en" i="1" dirty="0"/>
              <a:t> </a:t>
            </a:r>
            <a:r>
              <a:rPr lang="en" i="1" dirty="0" err="1"/>
              <a:t>Bycanetic</a:t>
            </a:r>
            <a:endParaRPr lang="el-GR" i="1" dirty="0"/>
          </a:p>
        </p:txBody>
      </p:sp>
    </p:spTree>
    <p:extLst>
      <p:ext uri="{BB962C8B-B14F-4D97-AF65-F5344CB8AC3E}">
        <p14:creationId xmlns:p14="http://schemas.microsoft.com/office/powerpoint/2010/main" val="27120679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4C4090-FC9B-D592-9F23-2EA9B587BA9B}"/>
              </a:ext>
            </a:extLst>
          </p:cNvPr>
          <p:cNvSpPr>
            <a:spLocks noGrp="1"/>
          </p:cNvSpPr>
          <p:nvPr>
            <p:ph type="title"/>
          </p:nvPr>
        </p:nvSpPr>
        <p:spPr>
          <a:xfrm>
            <a:off x="6846277" y="0"/>
            <a:ext cx="5210905" cy="45719"/>
          </a:xfrm>
        </p:spPr>
        <p:txBody>
          <a:bodyPr>
            <a:noAutofit/>
          </a:bodyPr>
          <a:lstStyle/>
          <a:p>
            <a:pPr algn="ctr"/>
            <a:r>
              <a:rPr lang="de-CH" sz="3200" b="1" dirty="0" err="1">
                <a:solidFill>
                  <a:schemeClr val="accent6">
                    <a:lumMod val="75000"/>
                  </a:schemeClr>
                </a:solidFill>
              </a:rPr>
              <a:t>Ophthalmic</a:t>
            </a:r>
            <a:r>
              <a:rPr lang="de-CH" sz="3200" b="1" dirty="0">
                <a:solidFill>
                  <a:schemeClr val="accent6">
                    <a:lumMod val="75000"/>
                  </a:schemeClr>
                </a:solidFill>
              </a:rPr>
              <a:t> nerve (</a:t>
            </a:r>
            <a:r>
              <a:rPr lang="de-CH" sz="3200" b="1" dirty="0" err="1">
                <a:solidFill>
                  <a:schemeClr val="accent6">
                    <a:lumMod val="75000"/>
                  </a:schemeClr>
                </a:solidFill>
              </a:rPr>
              <a:t>Left</a:t>
            </a:r>
            <a:r>
              <a:rPr lang="de-CH" sz="3200" b="1" dirty="0">
                <a:solidFill>
                  <a:schemeClr val="accent6">
                    <a:lumMod val="75000"/>
                  </a:schemeClr>
                </a:solidFill>
              </a:rPr>
              <a:t> lateral </a:t>
            </a:r>
            <a:r>
              <a:rPr lang="de-CH" sz="3200" b="1" dirty="0" err="1">
                <a:solidFill>
                  <a:schemeClr val="accent6">
                    <a:lumMod val="75000"/>
                  </a:schemeClr>
                </a:solidFill>
              </a:rPr>
              <a:t>view</a:t>
            </a:r>
            <a:r>
              <a:rPr lang="de-CH" sz="3200" b="1" dirty="0">
                <a:solidFill>
                  <a:schemeClr val="accent6">
                    <a:lumMod val="75000"/>
                  </a:schemeClr>
                </a:solidFill>
              </a:rPr>
              <a:t>)</a:t>
            </a:r>
            <a:endParaRPr lang="el-GR" sz="3200" b="1" dirty="0">
              <a:solidFill>
                <a:schemeClr val="accent6">
                  <a:lumMod val="75000"/>
                </a:schemeClr>
              </a:solidFill>
            </a:endParaRPr>
          </a:p>
        </p:txBody>
      </p:sp>
      <p:sp>
        <p:nvSpPr>
          <p:cNvPr id="3" name="Θέση περιεχομένου 2">
            <a:extLst>
              <a:ext uri="{FF2B5EF4-FFF2-40B4-BE49-F238E27FC236}">
                <a16:creationId xmlns:a16="http://schemas.microsoft.com/office/drawing/2014/main" id="{F20AAB57-40E1-9514-58F9-2ED44B2CB583}"/>
              </a:ext>
            </a:extLst>
          </p:cNvPr>
          <p:cNvSpPr>
            <a:spLocks noGrp="1"/>
          </p:cNvSpPr>
          <p:nvPr>
            <p:ph idx="1"/>
          </p:nvPr>
        </p:nvSpPr>
        <p:spPr>
          <a:xfrm>
            <a:off x="269631" y="164123"/>
            <a:ext cx="6682153" cy="6520961"/>
          </a:xfrm>
        </p:spPr>
        <p:txBody>
          <a:bodyPr>
            <a:noAutofit/>
          </a:bodyPr>
          <a:lstStyle/>
          <a:p>
            <a:pPr algn="just"/>
            <a:r>
              <a:rPr lang="de-CH" sz="1800" dirty="0"/>
              <a:t>The </a:t>
            </a:r>
            <a:r>
              <a:rPr lang="de-CH" sz="1800" b="1" dirty="0" err="1">
                <a:solidFill>
                  <a:schemeClr val="accent6">
                    <a:lumMod val="50000"/>
                  </a:schemeClr>
                </a:solidFill>
              </a:rPr>
              <a:t>ophthalmic</a:t>
            </a:r>
            <a:r>
              <a:rPr lang="de-CH" sz="1800" b="1" dirty="0">
                <a:solidFill>
                  <a:schemeClr val="accent6">
                    <a:lumMod val="50000"/>
                  </a:schemeClr>
                </a:solidFill>
              </a:rPr>
              <a:t> nerve </a:t>
            </a:r>
            <a:r>
              <a:rPr lang="de-CH" sz="1800" dirty="0" err="1"/>
              <a:t>extends</a:t>
            </a:r>
            <a:r>
              <a:rPr lang="de-CH" sz="1800" dirty="0"/>
              <a:t> </a:t>
            </a:r>
            <a:r>
              <a:rPr lang="de-CH" sz="1800" dirty="0" err="1"/>
              <a:t>from</a:t>
            </a:r>
            <a:r>
              <a:rPr lang="de-CH" sz="1800" dirty="0"/>
              <a:t> </a:t>
            </a:r>
            <a:r>
              <a:rPr lang="de-CH" sz="1800" dirty="0" err="1"/>
              <a:t>the</a:t>
            </a:r>
            <a:r>
              <a:rPr lang="de-CH" sz="1800" dirty="0"/>
              <a:t> trigeminal </a:t>
            </a:r>
            <a:r>
              <a:rPr lang="de-CH" sz="1800" dirty="0" err="1"/>
              <a:t>ganglion</a:t>
            </a:r>
            <a:r>
              <a:rPr lang="de-CH" sz="1800" dirty="0"/>
              <a:t> and </a:t>
            </a:r>
            <a:r>
              <a:rPr lang="de-CH" sz="1800" dirty="0" err="1"/>
              <a:t>gives</a:t>
            </a:r>
            <a:r>
              <a:rPr lang="de-CH" sz="1800" dirty="0"/>
              <a:t> </a:t>
            </a:r>
            <a:r>
              <a:rPr lang="de-CH" sz="1800" dirty="0" err="1"/>
              <a:t>rise</a:t>
            </a:r>
            <a:r>
              <a:rPr lang="de-CH" sz="1800" dirty="0"/>
              <a:t> </a:t>
            </a:r>
            <a:r>
              <a:rPr lang="de-CH" sz="1800" dirty="0" err="1"/>
              <a:t>to</a:t>
            </a:r>
            <a:r>
              <a:rPr lang="de-CH" sz="1800" dirty="0"/>
              <a:t> a </a:t>
            </a:r>
            <a:r>
              <a:rPr lang="de-CH" sz="1800" dirty="0" err="1"/>
              <a:t>small</a:t>
            </a:r>
            <a:r>
              <a:rPr lang="de-CH" sz="1800" dirty="0"/>
              <a:t> </a:t>
            </a:r>
            <a:r>
              <a:rPr lang="de-CH" sz="1800" dirty="0" err="1"/>
              <a:t>branch</a:t>
            </a:r>
            <a:r>
              <a:rPr lang="de-CH" sz="1800" dirty="0"/>
              <a:t> </a:t>
            </a:r>
            <a:r>
              <a:rPr lang="de-CH" sz="1800" dirty="0" err="1"/>
              <a:t>known</a:t>
            </a:r>
            <a:r>
              <a:rPr lang="de-CH" sz="1800" dirty="0"/>
              <a:t> </a:t>
            </a:r>
            <a:r>
              <a:rPr lang="de-CH" sz="1800" dirty="0" err="1"/>
              <a:t>as</a:t>
            </a:r>
            <a:r>
              <a:rPr lang="de-CH" sz="1800" dirty="0"/>
              <a:t> </a:t>
            </a:r>
            <a:r>
              <a:rPr lang="de-CH" sz="1800" dirty="0" err="1"/>
              <a:t>the</a:t>
            </a:r>
            <a:r>
              <a:rPr lang="de-CH" sz="1800" dirty="0"/>
              <a:t> </a:t>
            </a:r>
            <a:r>
              <a:rPr lang="de-CH" sz="1800" dirty="0" err="1"/>
              <a:t>tentorial</a:t>
            </a:r>
            <a:r>
              <a:rPr lang="de-CH" sz="1800" dirty="0"/>
              <a:t> </a:t>
            </a:r>
            <a:r>
              <a:rPr lang="de-CH" sz="1800" dirty="0" err="1"/>
              <a:t>branch</a:t>
            </a:r>
            <a:r>
              <a:rPr lang="de-CH" sz="1800" dirty="0"/>
              <a:t> </a:t>
            </a:r>
            <a:r>
              <a:rPr lang="de-CH" sz="1800" dirty="0" err="1"/>
              <a:t>of</a:t>
            </a:r>
            <a:r>
              <a:rPr lang="de-CH" sz="1800" dirty="0"/>
              <a:t> </a:t>
            </a:r>
            <a:r>
              <a:rPr lang="de-CH" sz="1800" dirty="0" err="1"/>
              <a:t>ophthalmic</a:t>
            </a:r>
            <a:r>
              <a:rPr lang="de-CH" sz="1800" dirty="0"/>
              <a:t> nerve </a:t>
            </a:r>
            <a:r>
              <a:rPr lang="de-CH" sz="1800" dirty="0" err="1"/>
              <a:t>which</a:t>
            </a:r>
            <a:r>
              <a:rPr lang="de-CH" sz="1800" dirty="0"/>
              <a:t> </a:t>
            </a:r>
            <a:r>
              <a:rPr lang="de-CH" sz="1800" dirty="0" err="1"/>
              <a:t>provides</a:t>
            </a:r>
            <a:r>
              <a:rPr lang="de-CH" sz="1800" dirty="0"/>
              <a:t> </a:t>
            </a:r>
            <a:r>
              <a:rPr lang="de-CH" sz="1800" dirty="0" err="1"/>
              <a:t>innervation</a:t>
            </a:r>
            <a:r>
              <a:rPr lang="de-CH" sz="1800" dirty="0"/>
              <a:t> </a:t>
            </a:r>
            <a:r>
              <a:rPr lang="de-CH" sz="1800" dirty="0" err="1"/>
              <a:t>to</a:t>
            </a:r>
            <a:r>
              <a:rPr lang="de-CH" sz="1800" dirty="0"/>
              <a:t> </a:t>
            </a:r>
            <a:r>
              <a:rPr lang="de-CH" sz="1800" dirty="0" err="1"/>
              <a:t>the</a:t>
            </a:r>
            <a:r>
              <a:rPr lang="de-CH" sz="1800" dirty="0"/>
              <a:t> </a:t>
            </a:r>
            <a:r>
              <a:rPr lang="de-CH" sz="1800" dirty="0" err="1"/>
              <a:t>tentorium</a:t>
            </a:r>
            <a:r>
              <a:rPr lang="de-CH" sz="1800" dirty="0"/>
              <a:t> </a:t>
            </a:r>
            <a:r>
              <a:rPr lang="de-CH" sz="1800" dirty="0" err="1"/>
              <a:t>cerebelli</a:t>
            </a:r>
            <a:r>
              <a:rPr lang="de-CH" sz="1800" dirty="0"/>
              <a:t>. </a:t>
            </a:r>
          </a:p>
          <a:p>
            <a:pPr algn="just"/>
            <a:r>
              <a:rPr lang="de-CH" sz="1800" dirty="0"/>
              <a:t>The </a:t>
            </a:r>
            <a:r>
              <a:rPr lang="de-CH" sz="1800" b="1" dirty="0">
                <a:solidFill>
                  <a:schemeClr val="accent6">
                    <a:lumMod val="50000"/>
                  </a:schemeClr>
                </a:solidFill>
              </a:rPr>
              <a:t>frontal nerve </a:t>
            </a:r>
            <a:r>
              <a:rPr lang="de-CH" sz="1800" dirty="0" err="1"/>
              <a:t>is</a:t>
            </a:r>
            <a:r>
              <a:rPr lang="de-CH" sz="1800" dirty="0"/>
              <a:t> </a:t>
            </a:r>
            <a:r>
              <a:rPr lang="de-CH" sz="1800" dirty="0" err="1"/>
              <a:t>the</a:t>
            </a:r>
            <a:r>
              <a:rPr lang="de-CH" sz="1800" dirty="0"/>
              <a:t> </a:t>
            </a:r>
            <a:r>
              <a:rPr lang="de-CH" sz="1800" dirty="0" err="1"/>
              <a:t>largest</a:t>
            </a:r>
            <a:r>
              <a:rPr lang="de-CH" sz="1800" dirty="0"/>
              <a:t> </a:t>
            </a:r>
            <a:r>
              <a:rPr lang="de-CH" sz="1800" dirty="0" err="1"/>
              <a:t>branch</a:t>
            </a:r>
            <a:r>
              <a:rPr lang="de-CH" sz="1800" dirty="0"/>
              <a:t> </a:t>
            </a:r>
            <a:r>
              <a:rPr lang="de-CH" sz="1800" dirty="0" err="1"/>
              <a:t>of</a:t>
            </a:r>
            <a:r>
              <a:rPr lang="de-CH" sz="1800" dirty="0"/>
              <a:t> </a:t>
            </a:r>
            <a:r>
              <a:rPr lang="de-CH" sz="1800" dirty="0" err="1"/>
              <a:t>the</a:t>
            </a:r>
            <a:r>
              <a:rPr lang="de-CH" sz="1800" dirty="0"/>
              <a:t> </a:t>
            </a:r>
            <a:r>
              <a:rPr lang="de-CH" sz="1800" dirty="0" err="1"/>
              <a:t>ophthalmic</a:t>
            </a:r>
            <a:r>
              <a:rPr lang="de-CH" sz="1800" dirty="0"/>
              <a:t> nerve. </a:t>
            </a:r>
            <a:r>
              <a:rPr lang="de-CH" sz="1800" dirty="0" err="1"/>
              <a:t>It</a:t>
            </a:r>
            <a:r>
              <a:rPr lang="de-CH" sz="1800" dirty="0"/>
              <a:t> </a:t>
            </a:r>
            <a:r>
              <a:rPr lang="de-CH" sz="1800" dirty="0" err="1"/>
              <a:t>enters</a:t>
            </a:r>
            <a:r>
              <a:rPr lang="de-CH" sz="1800" dirty="0"/>
              <a:t> </a:t>
            </a:r>
            <a:r>
              <a:rPr lang="de-CH" sz="1800" dirty="0" err="1"/>
              <a:t>the</a:t>
            </a:r>
            <a:r>
              <a:rPr lang="de-CH" sz="1800" dirty="0"/>
              <a:t> </a:t>
            </a:r>
            <a:r>
              <a:rPr lang="de-CH" sz="1800" dirty="0" err="1"/>
              <a:t>orbit</a:t>
            </a:r>
            <a:r>
              <a:rPr lang="de-CH" sz="1800" dirty="0"/>
              <a:t> via </a:t>
            </a:r>
            <a:r>
              <a:rPr lang="de-CH" sz="1800" dirty="0" err="1"/>
              <a:t>the</a:t>
            </a:r>
            <a:r>
              <a:rPr lang="de-CH" sz="1800" dirty="0"/>
              <a:t> superior orbital </a:t>
            </a:r>
            <a:r>
              <a:rPr lang="de-CH" sz="1800" dirty="0" err="1"/>
              <a:t>fissure</a:t>
            </a:r>
            <a:r>
              <a:rPr lang="de-CH" sz="1800" dirty="0"/>
              <a:t> and </a:t>
            </a:r>
            <a:r>
              <a:rPr lang="de-CH" sz="1800" dirty="0" err="1"/>
              <a:t>divides</a:t>
            </a:r>
            <a:r>
              <a:rPr lang="de-CH" sz="1800" dirty="0"/>
              <a:t> </a:t>
            </a:r>
            <a:r>
              <a:rPr lang="de-CH" sz="1800" dirty="0" err="1"/>
              <a:t>into</a:t>
            </a:r>
            <a:r>
              <a:rPr lang="de-CH" sz="1800" dirty="0"/>
              <a:t> </a:t>
            </a:r>
            <a:r>
              <a:rPr lang="de-CH" sz="1800" dirty="0" err="1"/>
              <a:t>two</a:t>
            </a:r>
            <a:r>
              <a:rPr lang="de-CH" sz="1800" dirty="0"/>
              <a:t> terminal </a:t>
            </a:r>
            <a:r>
              <a:rPr lang="de-CH" sz="1800" dirty="0" err="1"/>
              <a:t>branches</a:t>
            </a:r>
            <a:r>
              <a:rPr lang="de-CH" sz="1800" dirty="0"/>
              <a:t>: </a:t>
            </a:r>
            <a:r>
              <a:rPr lang="de-CH" sz="1800" b="1" dirty="0" err="1">
                <a:solidFill>
                  <a:schemeClr val="accent6">
                    <a:lumMod val="50000"/>
                  </a:schemeClr>
                </a:solidFill>
              </a:rPr>
              <a:t>the</a:t>
            </a:r>
            <a:r>
              <a:rPr lang="de-CH" sz="1800" b="1" dirty="0">
                <a:solidFill>
                  <a:schemeClr val="accent6">
                    <a:lumMod val="50000"/>
                  </a:schemeClr>
                </a:solidFill>
              </a:rPr>
              <a:t> supraorbital and </a:t>
            </a:r>
            <a:r>
              <a:rPr lang="de-CH" sz="1800" b="1" dirty="0" err="1">
                <a:solidFill>
                  <a:schemeClr val="accent6">
                    <a:lumMod val="50000"/>
                  </a:schemeClr>
                </a:solidFill>
              </a:rPr>
              <a:t>supratrochlear</a:t>
            </a:r>
            <a:r>
              <a:rPr lang="de-CH" sz="1800" b="1" dirty="0">
                <a:solidFill>
                  <a:schemeClr val="accent6">
                    <a:lumMod val="50000"/>
                  </a:schemeClr>
                </a:solidFill>
              </a:rPr>
              <a:t> </a:t>
            </a:r>
            <a:r>
              <a:rPr lang="de-CH" sz="1800" b="1" dirty="0" err="1">
                <a:solidFill>
                  <a:schemeClr val="accent6">
                    <a:lumMod val="50000"/>
                  </a:schemeClr>
                </a:solidFill>
              </a:rPr>
              <a:t>nerves</a:t>
            </a:r>
            <a:r>
              <a:rPr lang="de-CH" sz="1800" dirty="0"/>
              <a:t>. </a:t>
            </a:r>
          </a:p>
          <a:p>
            <a:pPr algn="just"/>
            <a:r>
              <a:rPr lang="de-CH" sz="1800" dirty="0"/>
              <a:t>The </a:t>
            </a:r>
            <a:r>
              <a:rPr lang="de-CH" sz="1800" b="1" dirty="0" err="1">
                <a:solidFill>
                  <a:schemeClr val="accent6">
                    <a:lumMod val="50000"/>
                  </a:schemeClr>
                </a:solidFill>
              </a:rPr>
              <a:t>lacrimal</a:t>
            </a:r>
            <a:r>
              <a:rPr lang="de-CH" sz="1800" b="1" dirty="0">
                <a:solidFill>
                  <a:schemeClr val="accent6">
                    <a:lumMod val="50000"/>
                  </a:schemeClr>
                </a:solidFill>
              </a:rPr>
              <a:t> nerve </a:t>
            </a:r>
            <a:r>
              <a:rPr lang="de-CH" sz="1800" dirty="0"/>
              <a:t>also </a:t>
            </a:r>
            <a:r>
              <a:rPr lang="de-CH" sz="1800" dirty="0" err="1"/>
              <a:t>enters</a:t>
            </a:r>
            <a:r>
              <a:rPr lang="de-CH" sz="1800" dirty="0"/>
              <a:t> </a:t>
            </a:r>
            <a:r>
              <a:rPr lang="de-CH" sz="1800" dirty="0" err="1"/>
              <a:t>the</a:t>
            </a:r>
            <a:r>
              <a:rPr lang="de-CH" sz="1800" dirty="0"/>
              <a:t> </a:t>
            </a:r>
            <a:r>
              <a:rPr lang="de-CH" sz="1800" dirty="0" err="1"/>
              <a:t>orbit</a:t>
            </a:r>
            <a:r>
              <a:rPr lang="de-CH" sz="1800" dirty="0"/>
              <a:t> external </a:t>
            </a:r>
            <a:r>
              <a:rPr lang="de-CH" sz="1800" dirty="0" err="1"/>
              <a:t>to</a:t>
            </a:r>
            <a:r>
              <a:rPr lang="de-CH" sz="1800" dirty="0"/>
              <a:t> </a:t>
            </a:r>
            <a:r>
              <a:rPr lang="de-CH" sz="1800" dirty="0" err="1"/>
              <a:t>the</a:t>
            </a:r>
            <a:r>
              <a:rPr lang="de-CH" sz="1800" dirty="0"/>
              <a:t> </a:t>
            </a:r>
            <a:r>
              <a:rPr lang="de-CH" sz="1800" dirty="0" err="1"/>
              <a:t>common</a:t>
            </a:r>
            <a:r>
              <a:rPr lang="de-CH" sz="1800" dirty="0"/>
              <a:t> </a:t>
            </a:r>
            <a:r>
              <a:rPr lang="de-CH" sz="1800" dirty="0" err="1"/>
              <a:t>tendinous</a:t>
            </a:r>
            <a:r>
              <a:rPr lang="de-CH" sz="1800" dirty="0"/>
              <a:t> ring and </a:t>
            </a:r>
            <a:r>
              <a:rPr lang="de-CH" sz="1800" dirty="0" err="1"/>
              <a:t>extends</a:t>
            </a:r>
            <a:r>
              <a:rPr lang="de-CH" sz="1800" dirty="0"/>
              <a:t> </a:t>
            </a:r>
            <a:r>
              <a:rPr lang="de-CH" sz="1800" dirty="0" err="1"/>
              <a:t>across</a:t>
            </a:r>
            <a:r>
              <a:rPr lang="de-CH" sz="1800" dirty="0"/>
              <a:t> </a:t>
            </a:r>
            <a:r>
              <a:rPr lang="de-CH" sz="1800" dirty="0" err="1"/>
              <a:t>the</a:t>
            </a:r>
            <a:r>
              <a:rPr lang="de-CH" sz="1800" dirty="0"/>
              <a:t> </a:t>
            </a:r>
            <a:r>
              <a:rPr lang="de-CH" sz="1800" dirty="0" err="1"/>
              <a:t>roof</a:t>
            </a:r>
            <a:r>
              <a:rPr lang="de-CH" sz="1800" dirty="0"/>
              <a:t> </a:t>
            </a:r>
            <a:r>
              <a:rPr lang="de-CH" sz="1800" dirty="0" err="1"/>
              <a:t>of</a:t>
            </a:r>
            <a:r>
              <a:rPr lang="de-CH" sz="1800" dirty="0"/>
              <a:t> </a:t>
            </a:r>
            <a:r>
              <a:rPr lang="de-CH" sz="1800" dirty="0" err="1"/>
              <a:t>the</a:t>
            </a:r>
            <a:r>
              <a:rPr lang="de-CH" sz="1800" dirty="0"/>
              <a:t> </a:t>
            </a:r>
            <a:r>
              <a:rPr lang="de-CH" sz="1800" dirty="0" err="1"/>
              <a:t>orbit</a:t>
            </a:r>
            <a:r>
              <a:rPr lang="de-CH" sz="1800" dirty="0"/>
              <a:t> </a:t>
            </a:r>
            <a:r>
              <a:rPr lang="de-CH" sz="1800" dirty="0" err="1"/>
              <a:t>towards</a:t>
            </a:r>
            <a:r>
              <a:rPr lang="de-CH" sz="1800" dirty="0"/>
              <a:t> </a:t>
            </a:r>
            <a:r>
              <a:rPr lang="de-CH" sz="1800" dirty="0" err="1"/>
              <a:t>the</a:t>
            </a:r>
            <a:r>
              <a:rPr lang="de-CH" sz="1800" dirty="0"/>
              <a:t> </a:t>
            </a:r>
            <a:r>
              <a:rPr lang="de-CH" sz="1800" dirty="0" err="1"/>
              <a:t>lacrimal</a:t>
            </a:r>
            <a:r>
              <a:rPr lang="de-CH" sz="1800" dirty="0"/>
              <a:t> </a:t>
            </a:r>
            <a:r>
              <a:rPr lang="de-CH" sz="1800" dirty="0" err="1"/>
              <a:t>gland</a:t>
            </a:r>
            <a:r>
              <a:rPr lang="de-CH" sz="1800" dirty="0"/>
              <a:t>. </a:t>
            </a:r>
            <a:r>
              <a:rPr lang="de-CH" sz="1800" dirty="0" err="1"/>
              <a:t>Before</a:t>
            </a:r>
            <a:r>
              <a:rPr lang="de-CH" sz="1800" dirty="0"/>
              <a:t> </a:t>
            </a:r>
            <a:r>
              <a:rPr lang="de-CH" sz="1800" dirty="0" err="1"/>
              <a:t>reaching</a:t>
            </a:r>
            <a:r>
              <a:rPr lang="de-CH" sz="1800" dirty="0"/>
              <a:t> </a:t>
            </a:r>
            <a:r>
              <a:rPr lang="de-CH" sz="1800" dirty="0" err="1"/>
              <a:t>the</a:t>
            </a:r>
            <a:r>
              <a:rPr lang="de-CH" sz="1800" dirty="0"/>
              <a:t> </a:t>
            </a:r>
            <a:r>
              <a:rPr lang="de-CH" sz="1800" dirty="0" err="1"/>
              <a:t>gland</a:t>
            </a:r>
            <a:r>
              <a:rPr lang="de-CH" sz="1800" dirty="0"/>
              <a:t>, </a:t>
            </a:r>
            <a:r>
              <a:rPr lang="de-CH" sz="1800" dirty="0" err="1"/>
              <a:t>it</a:t>
            </a:r>
            <a:r>
              <a:rPr lang="de-CH" sz="1800" dirty="0"/>
              <a:t> </a:t>
            </a:r>
            <a:r>
              <a:rPr lang="de-CH" sz="1800" dirty="0" err="1"/>
              <a:t>expands</a:t>
            </a:r>
            <a:r>
              <a:rPr lang="de-CH" sz="1800" dirty="0"/>
              <a:t> </a:t>
            </a:r>
            <a:r>
              <a:rPr lang="de-CH" sz="1800" dirty="0" err="1"/>
              <a:t>into</a:t>
            </a:r>
            <a:r>
              <a:rPr lang="de-CH" sz="1800" dirty="0"/>
              <a:t> </a:t>
            </a:r>
            <a:r>
              <a:rPr lang="de-CH" sz="1800" dirty="0" err="1"/>
              <a:t>several</a:t>
            </a:r>
            <a:r>
              <a:rPr lang="de-CH" sz="1800" dirty="0"/>
              <a:t> </a:t>
            </a:r>
            <a:r>
              <a:rPr lang="de-CH" sz="1800" dirty="0" err="1"/>
              <a:t>branches</a:t>
            </a:r>
            <a:r>
              <a:rPr lang="de-CH" sz="1800" dirty="0"/>
              <a:t>, </a:t>
            </a:r>
            <a:r>
              <a:rPr lang="de-CH" sz="1800" dirty="0" err="1"/>
              <a:t>which</a:t>
            </a:r>
            <a:r>
              <a:rPr lang="de-CH" sz="1800" dirty="0"/>
              <a:t> </a:t>
            </a:r>
            <a:r>
              <a:rPr lang="de-CH" sz="1800" dirty="0" err="1"/>
              <a:t>either</a:t>
            </a:r>
            <a:r>
              <a:rPr lang="de-CH" sz="1800" dirty="0"/>
              <a:t> </a:t>
            </a:r>
            <a:r>
              <a:rPr lang="de-CH" sz="1800" dirty="0" err="1"/>
              <a:t>terminate</a:t>
            </a:r>
            <a:r>
              <a:rPr lang="de-CH" sz="1800" dirty="0"/>
              <a:t> in </a:t>
            </a:r>
            <a:r>
              <a:rPr lang="de-CH" sz="1800" dirty="0" err="1"/>
              <a:t>the</a:t>
            </a:r>
            <a:r>
              <a:rPr lang="de-CH" sz="1800" dirty="0"/>
              <a:t> </a:t>
            </a:r>
            <a:r>
              <a:rPr lang="de-CH" sz="1800" dirty="0" err="1"/>
              <a:t>lacrimal</a:t>
            </a:r>
            <a:r>
              <a:rPr lang="de-CH" sz="1800" dirty="0"/>
              <a:t> </a:t>
            </a:r>
            <a:r>
              <a:rPr lang="de-CH" sz="1800" dirty="0" err="1"/>
              <a:t>gland</a:t>
            </a:r>
            <a:r>
              <a:rPr lang="de-CH" sz="1800" dirty="0"/>
              <a:t> </a:t>
            </a:r>
            <a:r>
              <a:rPr lang="de-CH" sz="1800" dirty="0" err="1"/>
              <a:t>or</a:t>
            </a:r>
            <a:r>
              <a:rPr lang="de-CH" sz="1800" dirty="0"/>
              <a:t> </a:t>
            </a:r>
            <a:r>
              <a:rPr lang="de-CH" sz="1800" dirty="0" err="1"/>
              <a:t>extend</a:t>
            </a:r>
            <a:r>
              <a:rPr lang="de-CH" sz="1800" dirty="0"/>
              <a:t> </a:t>
            </a:r>
            <a:r>
              <a:rPr lang="de-CH" sz="1800" dirty="0" err="1"/>
              <a:t>through</a:t>
            </a:r>
            <a:r>
              <a:rPr lang="de-CH" sz="1800" dirty="0"/>
              <a:t> </a:t>
            </a:r>
            <a:r>
              <a:rPr lang="de-CH" sz="1800" dirty="0" err="1"/>
              <a:t>the</a:t>
            </a:r>
            <a:r>
              <a:rPr lang="de-CH" sz="1800" dirty="0"/>
              <a:t> </a:t>
            </a:r>
            <a:r>
              <a:rPr lang="de-CH" sz="1800" dirty="0" err="1"/>
              <a:t>gland</a:t>
            </a:r>
            <a:r>
              <a:rPr lang="de-CH" sz="1800" dirty="0"/>
              <a:t>, </a:t>
            </a:r>
            <a:r>
              <a:rPr lang="de-CH" sz="1800" dirty="0" err="1"/>
              <a:t>terminating</a:t>
            </a:r>
            <a:r>
              <a:rPr lang="de-CH" sz="1800" dirty="0"/>
              <a:t> in </a:t>
            </a:r>
            <a:r>
              <a:rPr lang="de-CH" sz="1800" dirty="0" err="1"/>
              <a:t>the</a:t>
            </a:r>
            <a:r>
              <a:rPr lang="de-CH" sz="1800" dirty="0"/>
              <a:t> </a:t>
            </a:r>
            <a:r>
              <a:rPr lang="de-CH" sz="1800" dirty="0" err="1"/>
              <a:t>skin</a:t>
            </a:r>
            <a:r>
              <a:rPr lang="de-CH" sz="1800" dirty="0"/>
              <a:t> </a:t>
            </a:r>
            <a:r>
              <a:rPr lang="de-CH" sz="1800" dirty="0" err="1"/>
              <a:t>of</a:t>
            </a:r>
            <a:r>
              <a:rPr lang="de-CH" sz="1800" dirty="0"/>
              <a:t> </a:t>
            </a:r>
            <a:r>
              <a:rPr lang="de-CH" sz="1800" dirty="0" err="1"/>
              <a:t>the</a:t>
            </a:r>
            <a:r>
              <a:rPr lang="de-CH" sz="1800" dirty="0"/>
              <a:t> </a:t>
            </a:r>
            <a:r>
              <a:rPr lang="de-CH" sz="1800" dirty="0" err="1"/>
              <a:t>upper</a:t>
            </a:r>
            <a:r>
              <a:rPr lang="de-CH" sz="1800" dirty="0"/>
              <a:t> </a:t>
            </a:r>
            <a:r>
              <a:rPr lang="de-CH" sz="1800" dirty="0" err="1"/>
              <a:t>eyelid</a:t>
            </a:r>
            <a:r>
              <a:rPr lang="de-CH" sz="1800" dirty="0"/>
              <a:t>. </a:t>
            </a:r>
            <a:r>
              <a:rPr lang="de-CH" sz="1800" b="1" dirty="0">
                <a:solidFill>
                  <a:schemeClr val="accent6">
                    <a:lumMod val="50000"/>
                  </a:schemeClr>
                </a:solidFill>
              </a:rPr>
              <a:t>Just </a:t>
            </a:r>
            <a:r>
              <a:rPr lang="de-CH" sz="1800" b="1" dirty="0" err="1">
                <a:solidFill>
                  <a:schemeClr val="accent6">
                    <a:lumMod val="50000"/>
                  </a:schemeClr>
                </a:solidFill>
              </a:rPr>
              <a:t>behind</a:t>
            </a:r>
            <a:r>
              <a:rPr lang="de-CH" sz="1800" b="1" dirty="0">
                <a:solidFill>
                  <a:schemeClr val="accent6">
                    <a:lumMod val="50000"/>
                  </a:schemeClr>
                </a:solidFill>
              </a:rPr>
              <a:t> </a:t>
            </a:r>
            <a:r>
              <a:rPr lang="de-CH" sz="1800" b="1" dirty="0" err="1">
                <a:solidFill>
                  <a:schemeClr val="accent6">
                    <a:lumMod val="50000"/>
                  </a:schemeClr>
                </a:solidFill>
              </a:rPr>
              <a:t>the</a:t>
            </a:r>
            <a:r>
              <a:rPr lang="de-CH" sz="1800" b="1" dirty="0">
                <a:solidFill>
                  <a:schemeClr val="accent6">
                    <a:lumMod val="50000"/>
                  </a:schemeClr>
                </a:solidFill>
              </a:rPr>
              <a:t> </a:t>
            </a:r>
            <a:r>
              <a:rPr lang="de-CH" sz="1800" b="1" dirty="0" err="1">
                <a:solidFill>
                  <a:schemeClr val="accent6">
                    <a:lumMod val="50000"/>
                  </a:schemeClr>
                </a:solidFill>
              </a:rPr>
              <a:t>lacrimal</a:t>
            </a:r>
            <a:r>
              <a:rPr lang="de-CH" sz="1800" b="1" dirty="0">
                <a:solidFill>
                  <a:schemeClr val="accent6">
                    <a:lumMod val="50000"/>
                  </a:schemeClr>
                </a:solidFill>
              </a:rPr>
              <a:t> </a:t>
            </a:r>
            <a:r>
              <a:rPr lang="de-CH" sz="1800" b="1" dirty="0" err="1">
                <a:solidFill>
                  <a:schemeClr val="accent6">
                    <a:lumMod val="50000"/>
                  </a:schemeClr>
                </a:solidFill>
              </a:rPr>
              <a:t>gland</a:t>
            </a:r>
            <a:r>
              <a:rPr lang="de-CH" sz="1800" b="1" dirty="0">
                <a:solidFill>
                  <a:schemeClr val="accent6">
                    <a:lumMod val="50000"/>
                  </a:schemeClr>
                </a:solidFill>
              </a:rPr>
              <a:t>, </a:t>
            </a:r>
            <a:r>
              <a:rPr lang="de-CH" sz="1800" b="1" dirty="0" err="1">
                <a:solidFill>
                  <a:schemeClr val="accent6">
                    <a:lumMod val="50000"/>
                  </a:schemeClr>
                </a:solidFill>
              </a:rPr>
              <a:t>the</a:t>
            </a:r>
            <a:r>
              <a:rPr lang="de-CH" sz="1800" b="1" dirty="0">
                <a:solidFill>
                  <a:schemeClr val="accent6">
                    <a:lumMod val="50000"/>
                  </a:schemeClr>
                </a:solidFill>
              </a:rPr>
              <a:t> </a:t>
            </a:r>
            <a:r>
              <a:rPr lang="de-CH" sz="1800" b="1" dirty="0" err="1">
                <a:solidFill>
                  <a:schemeClr val="accent6">
                    <a:lumMod val="50000"/>
                  </a:schemeClr>
                </a:solidFill>
              </a:rPr>
              <a:t>lacrimal</a:t>
            </a:r>
            <a:r>
              <a:rPr lang="de-CH" sz="1800" b="1" dirty="0">
                <a:solidFill>
                  <a:schemeClr val="accent6">
                    <a:lumMod val="50000"/>
                  </a:schemeClr>
                </a:solidFill>
              </a:rPr>
              <a:t> nerve </a:t>
            </a:r>
            <a:r>
              <a:rPr lang="de-CH" sz="1800" b="1" dirty="0" err="1">
                <a:solidFill>
                  <a:schemeClr val="accent6">
                    <a:lumMod val="50000"/>
                  </a:schemeClr>
                </a:solidFill>
              </a:rPr>
              <a:t>is</a:t>
            </a:r>
            <a:r>
              <a:rPr lang="de-CH" sz="1800" b="1" dirty="0">
                <a:solidFill>
                  <a:schemeClr val="accent6">
                    <a:lumMod val="50000"/>
                  </a:schemeClr>
                </a:solidFill>
              </a:rPr>
              <a:t> </a:t>
            </a:r>
            <a:r>
              <a:rPr lang="de-CH" sz="1800" b="1" dirty="0" err="1">
                <a:solidFill>
                  <a:schemeClr val="accent6">
                    <a:lumMod val="50000"/>
                  </a:schemeClr>
                </a:solidFill>
              </a:rPr>
              <a:t>joined</a:t>
            </a:r>
            <a:r>
              <a:rPr lang="de-CH" sz="1800" b="1" dirty="0">
                <a:solidFill>
                  <a:schemeClr val="accent6">
                    <a:lumMod val="50000"/>
                  </a:schemeClr>
                </a:solidFill>
              </a:rPr>
              <a:t> </a:t>
            </a:r>
            <a:r>
              <a:rPr lang="de-CH" sz="1800" b="1" dirty="0" err="1">
                <a:solidFill>
                  <a:schemeClr val="accent6">
                    <a:lumMod val="50000"/>
                  </a:schemeClr>
                </a:solidFill>
              </a:rPr>
              <a:t>by</a:t>
            </a:r>
            <a:r>
              <a:rPr lang="de-CH" sz="1800" b="1" dirty="0">
                <a:solidFill>
                  <a:schemeClr val="accent6">
                    <a:lumMod val="50000"/>
                  </a:schemeClr>
                </a:solidFill>
              </a:rPr>
              <a:t> </a:t>
            </a:r>
            <a:r>
              <a:rPr lang="de-CH" sz="1800" b="1" dirty="0" err="1">
                <a:solidFill>
                  <a:schemeClr val="accent6">
                    <a:lumMod val="50000"/>
                  </a:schemeClr>
                </a:solidFill>
              </a:rPr>
              <a:t>the</a:t>
            </a:r>
            <a:r>
              <a:rPr lang="de-CH" sz="1800" b="1" dirty="0">
                <a:solidFill>
                  <a:schemeClr val="accent6">
                    <a:lumMod val="50000"/>
                  </a:schemeClr>
                </a:solidFill>
              </a:rPr>
              <a:t> </a:t>
            </a:r>
            <a:r>
              <a:rPr lang="de-CH" sz="1800" b="1" dirty="0" err="1">
                <a:solidFill>
                  <a:schemeClr val="accent6">
                    <a:lumMod val="50000"/>
                  </a:schemeClr>
                </a:solidFill>
              </a:rPr>
              <a:t>communicating</a:t>
            </a:r>
            <a:r>
              <a:rPr lang="de-CH" sz="1800" b="1" dirty="0">
                <a:solidFill>
                  <a:schemeClr val="accent6">
                    <a:lumMod val="50000"/>
                  </a:schemeClr>
                </a:solidFill>
              </a:rPr>
              <a:t> </a:t>
            </a:r>
            <a:r>
              <a:rPr lang="de-CH" sz="1800" b="1" dirty="0" err="1">
                <a:solidFill>
                  <a:schemeClr val="accent6">
                    <a:lumMod val="50000"/>
                  </a:schemeClr>
                </a:solidFill>
              </a:rPr>
              <a:t>branch</a:t>
            </a:r>
            <a:r>
              <a:rPr lang="de-CH" sz="1800" b="1" dirty="0">
                <a:solidFill>
                  <a:schemeClr val="accent6">
                    <a:lumMod val="50000"/>
                  </a:schemeClr>
                </a:solidFill>
              </a:rPr>
              <a:t> </a:t>
            </a:r>
            <a:r>
              <a:rPr lang="de-CH" sz="1800" b="1" dirty="0" err="1">
                <a:solidFill>
                  <a:schemeClr val="accent6">
                    <a:lumMod val="50000"/>
                  </a:schemeClr>
                </a:solidFill>
              </a:rPr>
              <a:t>of</a:t>
            </a:r>
            <a:r>
              <a:rPr lang="de-CH" sz="1800" b="1" dirty="0">
                <a:solidFill>
                  <a:schemeClr val="accent6">
                    <a:lumMod val="50000"/>
                  </a:schemeClr>
                </a:solidFill>
              </a:rPr>
              <a:t> </a:t>
            </a:r>
            <a:r>
              <a:rPr lang="de-CH" sz="1800" b="1" dirty="0" err="1">
                <a:solidFill>
                  <a:schemeClr val="accent6">
                    <a:lumMod val="50000"/>
                  </a:schemeClr>
                </a:solidFill>
              </a:rPr>
              <a:t>the</a:t>
            </a:r>
            <a:r>
              <a:rPr lang="de-CH" sz="1800" b="1" dirty="0">
                <a:solidFill>
                  <a:schemeClr val="accent6">
                    <a:lumMod val="50000"/>
                  </a:schemeClr>
                </a:solidFill>
              </a:rPr>
              <a:t> </a:t>
            </a:r>
            <a:r>
              <a:rPr lang="de-CH" sz="1800" b="1" dirty="0" err="1">
                <a:solidFill>
                  <a:schemeClr val="accent6">
                    <a:lumMod val="50000"/>
                  </a:schemeClr>
                </a:solidFill>
              </a:rPr>
              <a:t>zygomaticotemporal</a:t>
            </a:r>
            <a:r>
              <a:rPr lang="de-CH" sz="1800" b="1" dirty="0">
                <a:solidFill>
                  <a:schemeClr val="accent6">
                    <a:lumMod val="50000"/>
                  </a:schemeClr>
                </a:solidFill>
              </a:rPr>
              <a:t> nerve (</a:t>
            </a:r>
            <a:r>
              <a:rPr lang="de-CH" sz="1800" b="1" dirty="0" err="1">
                <a:solidFill>
                  <a:schemeClr val="accent6">
                    <a:lumMod val="50000"/>
                  </a:schemeClr>
                </a:solidFill>
              </a:rPr>
              <a:t>from</a:t>
            </a:r>
            <a:r>
              <a:rPr lang="de-CH" sz="1800" b="1" dirty="0">
                <a:solidFill>
                  <a:schemeClr val="accent6">
                    <a:lumMod val="50000"/>
                  </a:schemeClr>
                </a:solidFill>
              </a:rPr>
              <a:t> V2) </a:t>
            </a:r>
            <a:r>
              <a:rPr lang="de-CH" sz="1800" b="1" dirty="0" err="1">
                <a:solidFill>
                  <a:schemeClr val="accent6">
                    <a:lumMod val="50000"/>
                  </a:schemeClr>
                </a:solidFill>
              </a:rPr>
              <a:t>to</a:t>
            </a:r>
            <a:r>
              <a:rPr lang="de-CH" sz="1800" b="1" dirty="0">
                <a:solidFill>
                  <a:schemeClr val="accent6">
                    <a:lumMod val="50000"/>
                  </a:schemeClr>
                </a:solidFill>
              </a:rPr>
              <a:t> </a:t>
            </a:r>
            <a:r>
              <a:rPr lang="de-CH" sz="1800" b="1" dirty="0" err="1">
                <a:solidFill>
                  <a:schemeClr val="accent6">
                    <a:lumMod val="50000"/>
                  </a:schemeClr>
                </a:solidFill>
              </a:rPr>
              <a:t>lacrimal</a:t>
            </a:r>
            <a:r>
              <a:rPr lang="de-CH" sz="1800" b="1" dirty="0">
                <a:solidFill>
                  <a:schemeClr val="accent6">
                    <a:lumMod val="50000"/>
                  </a:schemeClr>
                </a:solidFill>
              </a:rPr>
              <a:t> nerve, </a:t>
            </a:r>
            <a:r>
              <a:rPr lang="de-CH" sz="1800" b="1" dirty="0" err="1">
                <a:solidFill>
                  <a:schemeClr val="accent6">
                    <a:lumMod val="50000"/>
                  </a:schemeClr>
                </a:solidFill>
              </a:rPr>
              <a:t>which</a:t>
            </a:r>
            <a:r>
              <a:rPr lang="de-CH" sz="1800" b="1" dirty="0">
                <a:solidFill>
                  <a:schemeClr val="accent6">
                    <a:lumMod val="50000"/>
                  </a:schemeClr>
                </a:solidFill>
              </a:rPr>
              <a:t> </a:t>
            </a:r>
            <a:r>
              <a:rPr lang="de-CH" sz="1800" b="1" dirty="0" err="1">
                <a:solidFill>
                  <a:schemeClr val="accent6">
                    <a:lumMod val="50000"/>
                  </a:schemeClr>
                </a:solidFill>
              </a:rPr>
              <a:t>provides</a:t>
            </a:r>
            <a:r>
              <a:rPr lang="de-CH" sz="1800" b="1" dirty="0">
                <a:solidFill>
                  <a:schemeClr val="accent6">
                    <a:lumMod val="50000"/>
                  </a:schemeClr>
                </a:solidFill>
              </a:rPr>
              <a:t> </a:t>
            </a:r>
            <a:r>
              <a:rPr lang="de-CH" sz="1800" b="1" dirty="0" err="1">
                <a:solidFill>
                  <a:schemeClr val="accent6">
                    <a:lumMod val="50000"/>
                  </a:schemeClr>
                </a:solidFill>
              </a:rPr>
              <a:t>parasympathetic</a:t>
            </a:r>
            <a:r>
              <a:rPr lang="de-CH" sz="1800" b="1" dirty="0">
                <a:solidFill>
                  <a:schemeClr val="accent6">
                    <a:lumMod val="50000"/>
                  </a:schemeClr>
                </a:solidFill>
              </a:rPr>
              <a:t> </a:t>
            </a:r>
            <a:r>
              <a:rPr lang="de-CH" sz="1800" b="1" dirty="0" err="1">
                <a:solidFill>
                  <a:schemeClr val="accent6">
                    <a:lumMod val="50000"/>
                  </a:schemeClr>
                </a:solidFill>
              </a:rPr>
              <a:t>innervation</a:t>
            </a:r>
            <a:r>
              <a:rPr lang="de-CH" sz="1800" b="1" dirty="0">
                <a:solidFill>
                  <a:schemeClr val="accent6">
                    <a:lumMod val="50000"/>
                  </a:schemeClr>
                </a:solidFill>
              </a:rPr>
              <a:t> </a:t>
            </a:r>
            <a:r>
              <a:rPr lang="de-CH" sz="1800" b="1" dirty="0" err="1">
                <a:solidFill>
                  <a:schemeClr val="accent6">
                    <a:lumMod val="50000"/>
                  </a:schemeClr>
                </a:solidFill>
              </a:rPr>
              <a:t>to</a:t>
            </a:r>
            <a:r>
              <a:rPr lang="de-CH" sz="1800" b="1" dirty="0">
                <a:solidFill>
                  <a:schemeClr val="accent6">
                    <a:lumMod val="50000"/>
                  </a:schemeClr>
                </a:solidFill>
              </a:rPr>
              <a:t> </a:t>
            </a:r>
            <a:r>
              <a:rPr lang="de-CH" sz="1800" b="1" dirty="0" err="1">
                <a:solidFill>
                  <a:schemeClr val="accent6">
                    <a:lumMod val="50000"/>
                  </a:schemeClr>
                </a:solidFill>
              </a:rPr>
              <a:t>the</a:t>
            </a:r>
            <a:r>
              <a:rPr lang="de-CH" sz="1800" b="1" dirty="0">
                <a:solidFill>
                  <a:schemeClr val="accent6">
                    <a:lumMod val="50000"/>
                  </a:schemeClr>
                </a:solidFill>
              </a:rPr>
              <a:t> </a:t>
            </a:r>
            <a:r>
              <a:rPr lang="de-CH" sz="1800" b="1" dirty="0" err="1">
                <a:solidFill>
                  <a:schemeClr val="accent6">
                    <a:lumMod val="50000"/>
                  </a:schemeClr>
                </a:solidFill>
              </a:rPr>
              <a:t>lacrimal</a:t>
            </a:r>
            <a:r>
              <a:rPr lang="de-CH" sz="1800" b="1" dirty="0">
                <a:solidFill>
                  <a:schemeClr val="accent6">
                    <a:lumMod val="50000"/>
                  </a:schemeClr>
                </a:solidFill>
              </a:rPr>
              <a:t> </a:t>
            </a:r>
            <a:r>
              <a:rPr lang="de-CH" sz="1800" b="1" dirty="0" err="1">
                <a:solidFill>
                  <a:schemeClr val="accent6">
                    <a:lumMod val="50000"/>
                  </a:schemeClr>
                </a:solidFill>
              </a:rPr>
              <a:t>gland</a:t>
            </a:r>
            <a:r>
              <a:rPr lang="de-CH" sz="1800" b="1" dirty="0">
                <a:solidFill>
                  <a:schemeClr val="accent6">
                    <a:lumMod val="50000"/>
                  </a:schemeClr>
                </a:solidFill>
              </a:rPr>
              <a:t>.</a:t>
            </a:r>
          </a:p>
          <a:p>
            <a:pPr algn="just"/>
            <a:r>
              <a:rPr lang="de-CH" sz="1800" dirty="0"/>
              <a:t> The </a:t>
            </a:r>
            <a:r>
              <a:rPr lang="de-CH" sz="1800" b="1" dirty="0" err="1">
                <a:solidFill>
                  <a:schemeClr val="accent6">
                    <a:lumMod val="50000"/>
                  </a:schemeClr>
                </a:solidFill>
              </a:rPr>
              <a:t>nasociliary</a:t>
            </a:r>
            <a:r>
              <a:rPr lang="de-CH" sz="1800" b="1" dirty="0">
                <a:solidFill>
                  <a:schemeClr val="accent6">
                    <a:lumMod val="50000"/>
                  </a:schemeClr>
                </a:solidFill>
              </a:rPr>
              <a:t> nerve </a:t>
            </a:r>
            <a:r>
              <a:rPr lang="de-CH" sz="1800" dirty="0" err="1"/>
              <a:t>enters</a:t>
            </a:r>
            <a:r>
              <a:rPr lang="de-CH" sz="1800" dirty="0"/>
              <a:t> </a:t>
            </a:r>
            <a:r>
              <a:rPr lang="de-CH" sz="1800" dirty="0" err="1"/>
              <a:t>the</a:t>
            </a:r>
            <a:r>
              <a:rPr lang="de-CH" sz="1800" dirty="0"/>
              <a:t> superior orbital </a:t>
            </a:r>
            <a:r>
              <a:rPr lang="de-CH" sz="1800" dirty="0" err="1"/>
              <a:t>fissure</a:t>
            </a:r>
            <a:r>
              <a:rPr lang="de-CH" sz="1800" dirty="0"/>
              <a:t> </a:t>
            </a:r>
            <a:r>
              <a:rPr lang="de-CH" sz="1800" dirty="0" err="1"/>
              <a:t>within</a:t>
            </a:r>
            <a:r>
              <a:rPr lang="de-CH" sz="1800" dirty="0"/>
              <a:t> </a:t>
            </a:r>
            <a:r>
              <a:rPr lang="de-CH" sz="1800" dirty="0" err="1"/>
              <a:t>the</a:t>
            </a:r>
            <a:r>
              <a:rPr lang="de-CH" sz="1800" dirty="0"/>
              <a:t> </a:t>
            </a:r>
            <a:r>
              <a:rPr lang="de-CH" sz="1800" dirty="0" err="1"/>
              <a:t>common</a:t>
            </a:r>
            <a:r>
              <a:rPr lang="de-CH" sz="1800" dirty="0"/>
              <a:t> </a:t>
            </a:r>
            <a:r>
              <a:rPr lang="de-CH" sz="1800" dirty="0" err="1"/>
              <a:t>tendinous</a:t>
            </a:r>
            <a:r>
              <a:rPr lang="de-CH" sz="1800" dirty="0"/>
              <a:t> ring and </a:t>
            </a:r>
            <a:r>
              <a:rPr lang="de-CH" sz="1800" dirty="0" err="1"/>
              <a:t>then</a:t>
            </a:r>
            <a:r>
              <a:rPr lang="de-CH" sz="1800" dirty="0"/>
              <a:t> </a:t>
            </a:r>
            <a:r>
              <a:rPr lang="de-CH" sz="1800" dirty="0" err="1"/>
              <a:t>crosses</a:t>
            </a:r>
            <a:r>
              <a:rPr lang="de-CH" sz="1800" dirty="0"/>
              <a:t> </a:t>
            </a:r>
            <a:r>
              <a:rPr lang="de-CH" sz="1800" dirty="0" err="1"/>
              <a:t>over</a:t>
            </a:r>
            <a:r>
              <a:rPr lang="de-CH" sz="1800" dirty="0"/>
              <a:t> </a:t>
            </a:r>
            <a:r>
              <a:rPr lang="de-CH" sz="1800" dirty="0" err="1"/>
              <a:t>to</a:t>
            </a:r>
            <a:r>
              <a:rPr lang="de-CH" sz="1800" dirty="0"/>
              <a:t> </a:t>
            </a:r>
            <a:r>
              <a:rPr lang="de-CH" sz="1800" dirty="0" err="1"/>
              <a:t>the</a:t>
            </a:r>
            <a:r>
              <a:rPr lang="de-CH" sz="1800" dirty="0"/>
              <a:t> medial orbital wall. </a:t>
            </a:r>
            <a:r>
              <a:rPr lang="de-CH" sz="1800" dirty="0" err="1"/>
              <a:t>It</a:t>
            </a:r>
            <a:r>
              <a:rPr lang="de-CH" sz="1800" dirty="0"/>
              <a:t> </a:t>
            </a:r>
            <a:r>
              <a:rPr lang="de-CH" sz="1800" dirty="0" err="1"/>
              <a:t>gives</a:t>
            </a:r>
            <a:r>
              <a:rPr lang="de-CH" sz="1800" dirty="0"/>
              <a:t> off </a:t>
            </a:r>
            <a:r>
              <a:rPr lang="de-CH" sz="1800" dirty="0" err="1"/>
              <a:t>several</a:t>
            </a:r>
            <a:r>
              <a:rPr lang="de-CH" sz="1800" dirty="0"/>
              <a:t> </a:t>
            </a:r>
            <a:r>
              <a:rPr lang="de-CH" sz="1800" dirty="0" err="1"/>
              <a:t>branches</a:t>
            </a:r>
            <a:r>
              <a:rPr lang="de-CH" sz="1800" dirty="0"/>
              <a:t> </a:t>
            </a:r>
            <a:r>
              <a:rPr lang="de-CH" sz="1800" dirty="0" err="1"/>
              <a:t>which</a:t>
            </a:r>
            <a:r>
              <a:rPr lang="de-CH" sz="1800" dirty="0"/>
              <a:t> </a:t>
            </a:r>
            <a:r>
              <a:rPr lang="de-CH" sz="1800" dirty="0" err="1"/>
              <a:t>include</a:t>
            </a:r>
            <a:r>
              <a:rPr lang="de-CH" sz="1800" dirty="0"/>
              <a:t> </a:t>
            </a:r>
            <a:r>
              <a:rPr lang="de-CH" sz="1800" dirty="0" err="1">
                <a:solidFill>
                  <a:schemeClr val="tx1"/>
                </a:solidFill>
              </a:rPr>
              <a:t>the</a:t>
            </a:r>
            <a:r>
              <a:rPr lang="de-CH" sz="1800" dirty="0">
                <a:solidFill>
                  <a:schemeClr val="tx1"/>
                </a:solidFill>
              </a:rPr>
              <a:t> </a:t>
            </a:r>
            <a:r>
              <a:rPr lang="de-CH" sz="1800" dirty="0" err="1">
                <a:solidFill>
                  <a:schemeClr val="tx1"/>
                </a:solidFill>
              </a:rPr>
              <a:t>long</a:t>
            </a:r>
            <a:r>
              <a:rPr lang="de-CH" sz="1800" dirty="0">
                <a:solidFill>
                  <a:schemeClr val="tx1"/>
                </a:solidFill>
              </a:rPr>
              <a:t> </a:t>
            </a:r>
            <a:r>
              <a:rPr lang="de-CH" sz="1800" dirty="0" err="1">
                <a:solidFill>
                  <a:schemeClr val="tx1"/>
                </a:solidFill>
              </a:rPr>
              <a:t>ciliary</a:t>
            </a:r>
            <a:r>
              <a:rPr lang="de-CH" sz="1800" dirty="0">
                <a:solidFill>
                  <a:schemeClr val="tx1"/>
                </a:solidFill>
              </a:rPr>
              <a:t>, </a:t>
            </a:r>
            <a:r>
              <a:rPr lang="de-CH" sz="1800" dirty="0" err="1">
                <a:solidFill>
                  <a:schemeClr val="tx1"/>
                </a:solidFill>
              </a:rPr>
              <a:t>posterior</a:t>
            </a:r>
            <a:r>
              <a:rPr lang="de-CH" sz="1800" dirty="0">
                <a:solidFill>
                  <a:schemeClr val="tx1"/>
                </a:solidFill>
              </a:rPr>
              <a:t> </a:t>
            </a:r>
            <a:r>
              <a:rPr lang="de-CH" sz="1800" dirty="0" err="1">
                <a:solidFill>
                  <a:schemeClr val="tx1"/>
                </a:solidFill>
              </a:rPr>
              <a:t>ethmoidal</a:t>
            </a:r>
            <a:r>
              <a:rPr lang="de-CH" sz="1800" dirty="0">
                <a:solidFill>
                  <a:schemeClr val="tx1"/>
                </a:solidFill>
              </a:rPr>
              <a:t>, anterior </a:t>
            </a:r>
            <a:r>
              <a:rPr lang="de-CH" sz="1800" dirty="0" err="1">
                <a:solidFill>
                  <a:schemeClr val="tx1"/>
                </a:solidFill>
              </a:rPr>
              <a:t>ethmoidal</a:t>
            </a:r>
            <a:r>
              <a:rPr lang="de-CH" sz="1800" dirty="0">
                <a:solidFill>
                  <a:schemeClr val="tx1"/>
                </a:solidFill>
              </a:rPr>
              <a:t> and </a:t>
            </a:r>
            <a:r>
              <a:rPr lang="de-CH" sz="1800" dirty="0" err="1">
                <a:solidFill>
                  <a:schemeClr val="tx1"/>
                </a:solidFill>
              </a:rPr>
              <a:t>infratrochlear</a:t>
            </a:r>
            <a:r>
              <a:rPr lang="de-CH" sz="1800" dirty="0">
                <a:solidFill>
                  <a:schemeClr val="tx1"/>
                </a:solidFill>
              </a:rPr>
              <a:t> </a:t>
            </a:r>
            <a:r>
              <a:rPr lang="de-CH" sz="1800" dirty="0" err="1">
                <a:solidFill>
                  <a:schemeClr val="tx1"/>
                </a:solidFill>
              </a:rPr>
              <a:t>nerves</a:t>
            </a:r>
            <a:r>
              <a:rPr lang="de-CH" sz="1800" dirty="0">
                <a:solidFill>
                  <a:schemeClr val="tx1"/>
                </a:solidFill>
              </a:rPr>
              <a:t> </a:t>
            </a:r>
            <a:r>
              <a:rPr lang="de-CH" sz="1800" dirty="0" err="1">
                <a:solidFill>
                  <a:schemeClr val="tx1"/>
                </a:solidFill>
              </a:rPr>
              <a:t>as</a:t>
            </a:r>
            <a:r>
              <a:rPr lang="de-CH" sz="1800" dirty="0">
                <a:solidFill>
                  <a:schemeClr val="tx1"/>
                </a:solidFill>
              </a:rPr>
              <a:t> </a:t>
            </a:r>
            <a:r>
              <a:rPr lang="de-CH" sz="1800" dirty="0" err="1">
                <a:solidFill>
                  <a:schemeClr val="tx1"/>
                </a:solidFill>
              </a:rPr>
              <a:t>well</a:t>
            </a:r>
            <a:r>
              <a:rPr lang="de-CH" sz="1800" dirty="0">
                <a:solidFill>
                  <a:schemeClr val="tx1"/>
                </a:solidFill>
              </a:rPr>
              <a:t> </a:t>
            </a:r>
            <a:r>
              <a:rPr lang="de-CH" sz="1800" dirty="0" err="1">
                <a:solidFill>
                  <a:schemeClr val="tx1"/>
                </a:solidFill>
              </a:rPr>
              <a:t>as</a:t>
            </a:r>
            <a:r>
              <a:rPr lang="de-CH" sz="1800" dirty="0">
                <a:solidFill>
                  <a:schemeClr val="tx1"/>
                </a:solidFill>
              </a:rPr>
              <a:t> </a:t>
            </a:r>
            <a:r>
              <a:rPr lang="de-CH" sz="1800" dirty="0" err="1">
                <a:solidFill>
                  <a:schemeClr val="tx1"/>
                </a:solidFill>
              </a:rPr>
              <a:t>the</a:t>
            </a:r>
            <a:r>
              <a:rPr lang="de-CH" sz="1800" dirty="0">
                <a:solidFill>
                  <a:schemeClr val="tx1"/>
                </a:solidFill>
              </a:rPr>
              <a:t> </a:t>
            </a:r>
            <a:r>
              <a:rPr lang="de-CH" sz="1800" dirty="0" err="1">
                <a:solidFill>
                  <a:schemeClr val="tx1"/>
                </a:solidFill>
              </a:rPr>
              <a:t>branch</a:t>
            </a:r>
            <a:r>
              <a:rPr lang="de-CH" sz="1800" dirty="0">
                <a:solidFill>
                  <a:schemeClr val="tx1"/>
                </a:solidFill>
              </a:rPr>
              <a:t> </a:t>
            </a:r>
            <a:r>
              <a:rPr lang="de-CH" sz="1800" dirty="0" err="1">
                <a:solidFill>
                  <a:schemeClr val="tx1"/>
                </a:solidFill>
              </a:rPr>
              <a:t>of</a:t>
            </a:r>
            <a:r>
              <a:rPr lang="de-CH" sz="1800" dirty="0">
                <a:solidFill>
                  <a:schemeClr val="tx1"/>
                </a:solidFill>
              </a:rPr>
              <a:t> </a:t>
            </a:r>
            <a:r>
              <a:rPr lang="de-CH" sz="1800" dirty="0" err="1">
                <a:solidFill>
                  <a:schemeClr val="tx1"/>
                </a:solidFill>
              </a:rPr>
              <a:t>nasociliary</a:t>
            </a:r>
            <a:r>
              <a:rPr lang="de-CH" sz="1800" dirty="0">
                <a:solidFill>
                  <a:schemeClr val="tx1"/>
                </a:solidFill>
              </a:rPr>
              <a:t> nerve </a:t>
            </a:r>
            <a:r>
              <a:rPr lang="de-CH" sz="1800" dirty="0" err="1">
                <a:solidFill>
                  <a:schemeClr val="tx1"/>
                </a:solidFill>
              </a:rPr>
              <a:t>to</a:t>
            </a:r>
            <a:r>
              <a:rPr lang="de-CH" sz="1800" dirty="0">
                <a:solidFill>
                  <a:schemeClr val="tx1"/>
                </a:solidFill>
              </a:rPr>
              <a:t> </a:t>
            </a:r>
            <a:r>
              <a:rPr lang="de-CH" sz="1800" dirty="0" err="1">
                <a:solidFill>
                  <a:schemeClr val="tx1"/>
                </a:solidFill>
              </a:rPr>
              <a:t>ciliary</a:t>
            </a:r>
            <a:r>
              <a:rPr lang="de-CH" sz="1800" dirty="0">
                <a:solidFill>
                  <a:schemeClr val="tx1"/>
                </a:solidFill>
              </a:rPr>
              <a:t> </a:t>
            </a:r>
            <a:r>
              <a:rPr lang="de-CH" sz="1800" dirty="0" err="1">
                <a:solidFill>
                  <a:schemeClr val="tx1"/>
                </a:solidFill>
              </a:rPr>
              <a:t>ganglion</a:t>
            </a:r>
            <a:r>
              <a:rPr lang="de-CH" sz="1800" dirty="0">
                <a:solidFill>
                  <a:schemeClr val="tx1"/>
                </a:solidFill>
              </a:rPr>
              <a:t> (</a:t>
            </a:r>
            <a:r>
              <a:rPr lang="de-CH" sz="1800" dirty="0" err="1">
                <a:solidFill>
                  <a:schemeClr val="tx1"/>
                </a:solidFill>
              </a:rPr>
              <a:t>sensory</a:t>
            </a:r>
            <a:r>
              <a:rPr lang="de-CH" sz="1800" dirty="0">
                <a:solidFill>
                  <a:schemeClr val="tx1"/>
                </a:solidFill>
              </a:rPr>
              <a:t> root </a:t>
            </a:r>
            <a:r>
              <a:rPr lang="de-CH" sz="1800" dirty="0" err="1">
                <a:solidFill>
                  <a:schemeClr val="tx1"/>
                </a:solidFill>
              </a:rPr>
              <a:t>of</a:t>
            </a:r>
            <a:r>
              <a:rPr lang="de-CH" sz="1800" dirty="0">
                <a:solidFill>
                  <a:schemeClr val="tx1"/>
                </a:solidFill>
              </a:rPr>
              <a:t> </a:t>
            </a:r>
            <a:r>
              <a:rPr lang="de-CH" sz="1800" dirty="0" err="1">
                <a:solidFill>
                  <a:schemeClr val="tx1"/>
                </a:solidFill>
              </a:rPr>
              <a:t>ciliary</a:t>
            </a:r>
            <a:r>
              <a:rPr lang="de-CH" sz="1800" dirty="0">
                <a:solidFill>
                  <a:schemeClr val="tx1"/>
                </a:solidFill>
              </a:rPr>
              <a:t> </a:t>
            </a:r>
            <a:r>
              <a:rPr lang="de-CH" sz="1800" dirty="0" err="1">
                <a:solidFill>
                  <a:schemeClr val="tx1"/>
                </a:solidFill>
              </a:rPr>
              <a:t>ganglion</a:t>
            </a:r>
            <a:r>
              <a:rPr lang="de-CH" sz="1800" dirty="0">
                <a:solidFill>
                  <a:schemeClr val="tx1"/>
                </a:solidFill>
              </a:rPr>
              <a:t>).</a:t>
            </a:r>
            <a:endParaRPr lang="el-GR" sz="1800" dirty="0">
              <a:solidFill>
                <a:schemeClr val="tx1"/>
              </a:solidFill>
            </a:endParaRPr>
          </a:p>
        </p:txBody>
      </p:sp>
      <p:pic>
        <p:nvPicPr>
          <p:cNvPr id="18434" name="Picture 2" descr="Ophthalmic nerve">
            <a:extLst>
              <a:ext uri="{FF2B5EF4-FFF2-40B4-BE49-F238E27FC236}">
                <a16:creationId xmlns:a16="http://schemas.microsoft.com/office/drawing/2014/main" id="{50744181-803F-6817-89BE-62F50A5F3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784" y="1160585"/>
            <a:ext cx="5105399" cy="552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400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E75C179C-8FC6-BFD6-B2E7-4E247E19DFBE}"/>
              </a:ext>
            </a:extLst>
          </p:cNvPr>
          <p:cNvPicPr>
            <a:picLocks noChangeAspect="1"/>
          </p:cNvPicPr>
          <p:nvPr/>
        </p:nvPicPr>
        <p:blipFill>
          <a:blip r:embed="rId2"/>
          <a:stretch>
            <a:fillRect/>
          </a:stretch>
        </p:blipFill>
        <p:spPr>
          <a:xfrm>
            <a:off x="142875" y="66675"/>
            <a:ext cx="11906250" cy="6724650"/>
          </a:xfrm>
          <a:prstGeom prst="rect">
            <a:avLst/>
          </a:prstGeom>
        </p:spPr>
      </p:pic>
    </p:spTree>
    <p:extLst>
      <p:ext uri="{BB962C8B-B14F-4D97-AF65-F5344CB8AC3E}">
        <p14:creationId xmlns:p14="http://schemas.microsoft.com/office/powerpoint/2010/main" val="3253449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2F5221-8702-CCC5-C650-70C702A5A5F9}"/>
              </a:ext>
            </a:extLst>
          </p:cNvPr>
          <p:cNvSpPr>
            <a:spLocks noGrp="1"/>
          </p:cNvSpPr>
          <p:nvPr>
            <p:ph type="title"/>
          </p:nvPr>
        </p:nvSpPr>
        <p:spPr>
          <a:xfrm>
            <a:off x="890953" y="0"/>
            <a:ext cx="11136923" cy="1040422"/>
          </a:xfrm>
        </p:spPr>
        <p:txBody>
          <a:bodyPr>
            <a:noAutofit/>
          </a:bodyPr>
          <a:lstStyle/>
          <a:p>
            <a:pPr algn="ctr"/>
            <a:r>
              <a:rPr lang="de-CH" sz="2400" b="1" dirty="0" err="1">
                <a:solidFill>
                  <a:schemeClr val="accent6">
                    <a:lumMod val="75000"/>
                  </a:schemeClr>
                </a:solidFill>
              </a:rPr>
              <a:t>Sensory</a:t>
            </a:r>
            <a:r>
              <a:rPr lang="de-CH" sz="2400" b="1" dirty="0">
                <a:solidFill>
                  <a:schemeClr val="accent6">
                    <a:lumMod val="75000"/>
                  </a:schemeClr>
                </a:solidFill>
              </a:rPr>
              <a:t> root </a:t>
            </a:r>
            <a:r>
              <a:rPr lang="de-CH" sz="2400" b="1" dirty="0" err="1">
                <a:solidFill>
                  <a:schemeClr val="accent6">
                    <a:lumMod val="75000"/>
                  </a:schemeClr>
                </a:solidFill>
              </a:rPr>
              <a:t>of</a:t>
            </a:r>
            <a:r>
              <a:rPr lang="de-CH" sz="2400" b="1" dirty="0">
                <a:solidFill>
                  <a:schemeClr val="accent6">
                    <a:lumMod val="75000"/>
                  </a:schemeClr>
                </a:solidFill>
              </a:rPr>
              <a:t> trigeminal nerve, trigeminal </a:t>
            </a:r>
            <a:r>
              <a:rPr lang="de-CH" sz="2400" b="1" dirty="0" err="1">
                <a:solidFill>
                  <a:schemeClr val="accent6">
                    <a:lumMod val="75000"/>
                  </a:schemeClr>
                </a:solidFill>
              </a:rPr>
              <a:t>ganglion</a:t>
            </a:r>
            <a:r>
              <a:rPr lang="de-CH" sz="2400" b="1" dirty="0">
                <a:solidFill>
                  <a:schemeClr val="accent6">
                    <a:lumMod val="75000"/>
                  </a:schemeClr>
                </a:solidFill>
              </a:rPr>
              <a:t>, </a:t>
            </a:r>
            <a:r>
              <a:rPr lang="de-CH" sz="2400" b="1" dirty="0" err="1">
                <a:solidFill>
                  <a:schemeClr val="accent6">
                    <a:lumMod val="75000"/>
                  </a:schemeClr>
                </a:solidFill>
              </a:rPr>
              <a:t>ophthalmic</a:t>
            </a:r>
            <a:r>
              <a:rPr lang="de-CH" sz="2400" b="1" dirty="0">
                <a:solidFill>
                  <a:schemeClr val="accent6">
                    <a:lumMod val="75000"/>
                  </a:schemeClr>
                </a:solidFill>
              </a:rPr>
              <a:t> nerve, frontal nerve, supraorbital nerve, </a:t>
            </a:r>
            <a:r>
              <a:rPr lang="de-CH" sz="2400" b="1" dirty="0" err="1">
                <a:solidFill>
                  <a:schemeClr val="accent6">
                    <a:lumMod val="75000"/>
                  </a:schemeClr>
                </a:solidFill>
              </a:rPr>
              <a:t>supratrochlear</a:t>
            </a:r>
            <a:r>
              <a:rPr lang="de-CH" sz="2400" b="1" dirty="0">
                <a:solidFill>
                  <a:schemeClr val="accent6">
                    <a:lumMod val="75000"/>
                  </a:schemeClr>
                </a:solidFill>
              </a:rPr>
              <a:t> nerve, </a:t>
            </a:r>
            <a:r>
              <a:rPr lang="de-CH" sz="2400" b="1" dirty="0" err="1">
                <a:solidFill>
                  <a:schemeClr val="accent6">
                    <a:lumMod val="75000"/>
                  </a:schemeClr>
                </a:solidFill>
              </a:rPr>
              <a:t>lacrimal</a:t>
            </a:r>
            <a:r>
              <a:rPr lang="de-CH" sz="2400" b="1" dirty="0">
                <a:solidFill>
                  <a:schemeClr val="accent6">
                    <a:lumMod val="75000"/>
                  </a:schemeClr>
                </a:solidFill>
              </a:rPr>
              <a:t> nerve, </a:t>
            </a:r>
            <a:r>
              <a:rPr lang="de-CH" sz="2400" b="1" dirty="0" err="1">
                <a:solidFill>
                  <a:schemeClr val="accent6">
                    <a:lumMod val="75000"/>
                  </a:schemeClr>
                </a:solidFill>
              </a:rPr>
              <a:t>ciliary</a:t>
            </a:r>
            <a:r>
              <a:rPr lang="de-CH" sz="2400" b="1" dirty="0">
                <a:solidFill>
                  <a:schemeClr val="accent6">
                    <a:lumMod val="75000"/>
                  </a:schemeClr>
                </a:solidFill>
              </a:rPr>
              <a:t> </a:t>
            </a:r>
            <a:r>
              <a:rPr lang="de-CH" sz="2400" b="1" dirty="0" err="1">
                <a:solidFill>
                  <a:schemeClr val="accent6">
                    <a:lumMod val="75000"/>
                  </a:schemeClr>
                </a:solidFill>
              </a:rPr>
              <a:t>ganglion</a:t>
            </a:r>
            <a:endParaRPr lang="el-GR" sz="2400" b="1" dirty="0">
              <a:solidFill>
                <a:schemeClr val="accent6">
                  <a:lumMod val="75000"/>
                </a:schemeClr>
              </a:solidFill>
            </a:endParaRPr>
          </a:p>
        </p:txBody>
      </p:sp>
      <p:pic>
        <p:nvPicPr>
          <p:cNvPr id="19458" name="Picture 2" descr="Sensory root of trigeminal nerve (Radix sensoria nervi trigemini); Image: Paul Kim">
            <a:extLst>
              <a:ext uri="{FF2B5EF4-FFF2-40B4-BE49-F238E27FC236}">
                <a16:creationId xmlns:a16="http://schemas.microsoft.com/office/drawing/2014/main" id="{48375063-C79B-594D-0168-A3D2E580D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7" y="1154723"/>
            <a:ext cx="2579077" cy="281353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Sensory root of trigeminal nerve (Radix sensoria nervi trigemini); Image: Paul Kim">
            <a:extLst>
              <a:ext uri="{FF2B5EF4-FFF2-40B4-BE49-F238E27FC236}">
                <a16:creationId xmlns:a16="http://schemas.microsoft.com/office/drawing/2014/main" id="{EB3B8827-06B0-07EF-B726-D707E344B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816" y="1116622"/>
            <a:ext cx="2813538" cy="2813539"/>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Ophthalmic nerve (Nervus ophthalmicus); Image: Paul Kim">
            <a:extLst>
              <a:ext uri="{FF2B5EF4-FFF2-40B4-BE49-F238E27FC236}">
                <a16:creationId xmlns:a16="http://schemas.microsoft.com/office/drawing/2014/main" id="{7422796B-A470-4D4C-2FAE-E417433FA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094" y="1116622"/>
            <a:ext cx="3048000" cy="2813539"/>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Frontal nerve (Nervus frontalis); Image: Paul Kim">
            <a:extLst>
              <a:ext uri="{FF2B5EF4-FFF2-40B4-BE49-F238E27FC236}">
                <a16:creationId xmlns:a16="http://schemas.microsoft.com/office/drawing/2014/main" id="{55524C2A-87A9-51EE-D05F-DC720974B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3323" y="1116621"/>
            <a:ext cx="3048000" cy="281354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Supraorbital nerve (Nervus supraorbitalis); Image: Paul Kim">
            <a:extLst>
              <a:ext uri="{FF2B5EF4-FFF2-40B4-BE49-F238E27FC236}">
                <a16:creationId xmlns:a16="http://schemas.microsoft.com/office/drawing/2014/main" id="{4BB21D43-5038-2EC5-C6EF-1CA4859FA2E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40677" y="4044460"/>
            <a:ext cx="2813538" cy="2813539"/>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Supratrochlear nerve (Nervus supratrochlearis); Image: Paul Kim">
            <a:extLst>
              <a:ext uri="{FF2B5EF4-FFF2-40B4-BE49-F238E27FC236}">
                <a16:creationId xmlns:a16="http://schemas.microsoft.com/office/drawing/2014/main" id="{E7BD90BD-8756-9FC5-C2EC-3D4F21EE7A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1" y="4044460"/>
            <a:ext cx="2790093" cy="2813540"/>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Lacrimal nerve (Nervus lacrimalis); Image: Paul Kim">
            <a:extLst>
              <a:ext uri="{FF2B5EF4-FFF2-40B4-BE49-F238E27FC236}">
                <a16:creationId xmlns:a16="http://schemas.microsoft.com/office/drawing/2014/main" id="{3DDE6B2E-2612-0C01-1CE4-5905F14FB8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5323" y="4044458"/>
            <a:ext cx="3048000" cy="2813541"/>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Ciliary ganglion (Ganglion ciliare); Image: Paul Kim">
            <a:extLst>
              <a:ext uri="{FF2B5EF4-FFF2-40B4-BE49-F238E27FC236}">
                <a16:creationId xmlns:a16="http://schemas.microsoft.com/office/drawing/2014/main" id="{455A6CE8-4AA9-B00A-1BC2-223F991E5B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8832" y="4006358"/>
            <a:ext cx="3048000" cy="288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563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74B2F5A9-54EA-B405-F7B1-EECABE5D93BD}"/>
              </a:ext>
            </a:extLst>
          </p:cNvPr>
          <p:cNvGraphicFramePr>
            <a:graphicFrameLocks noGrp="1"/>
          </p:cNvGraphicFramePr>
          <p:nvPr>
            <p:extLst>
              <p:ext uri="{D42A27DB-BD31-4B8C-83A1-F6EECF244321}">
                <p14:modId xmlns:p14="http://schemas.microsoft.com/office/powerpoint/2010/main" val="1892722801"/>
              </p:ext>
            </p:extLst>
          </p:nvPr>
        </p:nvGraphicFramePr>
        <p:xfrm>
          <a:off x="586154" y="228601"/>
          <a:ext cx="11240086" cy="6297992"/>
        </p:xfrm>
        <a:graphic>
          <a:graphicData uri="http://schemas.openxmlformats.org/drawingml/2006/table">
            <a:tbl>
              <a:tblPr/>
              <a:tblGrid>
                <a:gridCol w="2596315">
                  <a:extLst>
                    <a:ext uri="{9D8B030D-6E8A-4147-A177-3AD203B41FA5}">
                      <a16:colId xmlns:a16="http://schemas.microsoft.com/office/drawing/2014/main" val="1869566045"/>
                    </a:ext>
                  </a:extLst>
                </a:gridCol>
                <a:gridCol w="8643771">
                  <a:extLst>
                    <a:ext uri="{9D8B030D-6E8A-4147-A177-3AD203B41FA5}">
                      <a16:colId xmlns:a16="http://schemas.microsoft.com/office/drawing/2014/main" val="2519967661"/>
                    </a:ext>
                  </a:extLst>
                </a:gridCol>
              </a:tblGrid>
              <a:tr h="577360">
                <a:tc gridSpan="2">
                  <a:txBody>
                    <a:bodyPr/>
                    <a:lstStyle/>
                    <a:p>
                      <a:pPr>
                        <a:buNone/>
                      </a:pPr>
                      <a:r>
                        <a:rPr lang="de-CH" sz="2800" b="1" dirty="0">
                          <a:solidFill>
                            <a:schemeClr val="accent6">
                              <a:lumMod val="50000"/>
                            </a:schemeClr>
                          </a:solidFill>
                        </a:rPr>
                        <a:t>Key </a:t>
                      </a:r>
                      <a:r>
                        <a:rPr lang="de-CH" sz="2800" b="1" dirty="0" err="1">
                          <a:solidFill>
                            <a:schemeClr val="accent6">
                              <a:lumMod val="50000"/>
                            </a:schemeClr>
                          </a:solidFill>
                        </a:rPr>
                        <a:t>points</a:t>
                      </a:r>
                      <a:r>
                        <a:rPr lang="de-CH" sz="2800" b="1" dirty="0">
                          <a:solidFill>
                            <a:schemeClr val="accent6">
                              <a:lumMod val="50000"/>
                            </a:schemeClr>
                          </a:solidFill>
                        </a:rPr>
                        <a:t> </a:t>
                      </a:r>
                      <a:r>
                        <a:rPr lang="de-CH" sz="2800" b="1" dirty="0" err="1">
                          <a:solidFill>
                            <a:schemeClr val="accent6">
                              <a:lumMod val="50000"/>
                            </a:schemeClr>
                          </a:solidFill>
                        </a:rPr>
                        <a:t>about</a:t>
                      </a:r>
                      <a:r>
                        <a:rPr lang="de-CH" sz="2800" b="1" dirty="0">
                          <a:solidFill>
                            <a:schemeClr val="accent6">
                              <a:lumMod val="50000"/>
                            </a:schemeClr>
                          </a:solidFill>
                        </a:rPr>
                        <a:t> </a:t>
                      </a:r>
                      <a:r>
                        <a:rPr lang="de-CH" sz="2800" b="1" dirty="0" err="1">
                          <a:solidFill>
                            <a:schemeClr val="accent6">
                              <a:lumMod val="50000"/>
                            </a:schemeClr>
                          </a:solidFill>
                        </a:rPr>
                        <a:t>the</a:t>
                      </a:r>
                      <a:r>
                        <a:rPr lang="de-CH" sz="2800" b="1" dirty="0">
                          <a:solidFill>
                            <a:schemeClr val="accent6">
                              <a:lumMod val="50000"/>
                            </a:schemeClr>
                          </a:solidFill>
                        </a:rPr>
                        <a:t> </a:t>
                      </a:r>
                      <a:r>
                        <a:rPr lang="de-CH" sz="2800" b="1" dirty="0" err="1">
                          <a:solidFill>
                            <a:schemeClr val="accent6">
                              <a:lumMod val="50000"/>
                            </a:schemeClr>
                          </a:solidFill>
                        </a:rPr>
                        <a:t>ophthalmic</a:t>
                      </a:r>
                      <a:r>
                        <a:rPr lang="de-CH" sz="2800" b="1" dirty="0">
                          <a:solidFill>
                            <a:schemeClr val="accent6">
                              <a:lumMod val="50000"/>
                            </a:schemeClr>
                          </a:solidFill>
                        </a:rPr>
                        <a:t> nerve</a:t>
                      </a:r>
                    </a:p>
                  </a:txBody>
                  <a:tcPr marL="55742" marR="55742" marT="27871" marB="27871" anchor="ctr">
                    <a:solidFill>
                      <a:srgbClr val="F7F7F7"/>
                    </a:solidFill>
                  </a:tcPr>
                </a:tc>
                <a:tc hMerge="1">
                  <a:txBody>
                    <a:bodyPr/>
                    <a:lstStyle/>
                    <a:p>
                      <a:endParaRPr lang="el-GR"/>
                    </a:p>
                  </a:txBody>
                  <a:tcPr/>
                </a:tc>
                <a:extLst>
                  <a:ext uri="{0D108BD9-81ED-4DB2-BD59-A6C34878D82A}">
                    <a16:rowId xmlns:a16="http://schemas.microsoft.com/office/drawing/2014/main" val="536002174"/>
                  </a:ext>
                </a:extLst>
              </a:tr>
              <a:tr h="2480317">
                <a:tc>
                  <a:txBody>
                    <a:bodyPr/>
                    <a:lstStyle/>
                    <a:p>
                      <a:pPr fontAlgn="t">
                        <a:buNone/>
                      </a:pPr>
                      <a:r>
                        <a:rPr lang="de-CH" sz="2800" b="1" dirty="0" err="1">
                          <a:solidFill>
                            <a:schemeClr val="accent6">
                              <a:lumMod val="50000"/>
                            </a:schemeClr>
                          </a:solidFill>
                          <a:effectLst/>
                          <a:latin typeface="PlutoSansMedium"/>
                        </a:rPr>
                        <a:t>Structure</a:t>
                      </a:r>
                      <a:r>
                        <a:rPr lang="de-CH" sz="2800" b="1" dirty="0">
                          <a:solidFill>
                            <a:schemeClr val="accent6">
                              <a:lumMod val="50000"/>
                            </a:schemeClr>
                          </a:solidFill>
                          <a:effectLst/>
                          <a:latin typeface="PlutoSansMedium"/>
                        </a:rPr>
                        <a:t> and </a:t>
                      </a:r>
                      <a:r>
                        <a:rPr lang="de-CH" sz="2800" b="1" dirty="0" err="1">
                          <a:solidFill>
                            <a:schemeClr val="accent6">
                              <a:lumMod val="50000"/>
                            </a:schemeClr>
                          </a:solidFill>
                          <a:effectLst/>
                          <a:latin typeface="PlutoSansMedium"/>
                        </a:rPr>
                        <a:t>features</a:t>
                      </a:r>
                      <a:endParaRPr lang="de-CH" sz="2800" b="1" dirty="0">
                        <a:solidFill>
                          <a:schemeClr val="accent6">
                            <a:lumMod val="50000"/>
                          </a:schemeClr>
                        </a:solidFill>
                        <a:effectLst/>
                        <a:latin typeface="PlutoSansMedium"/>
                      </a:endParaRPr>
                    </a:p>
                  </a:txBody>
                  <a:tcPr marL="87096" marR="87096" marT="58064" marB="5806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b="0" dirty="0" err="1">
                          <a:solidFill>
                            <a:srgbClr val="495354"/>
                          </a:solidFill>
                          <a:effectLst/>
                          <a:latin typeface="PlutoSansMedium"/>
                        </a:rPr>
                        <a:t>Fibers</a:t>
                      </a:r>
                      <a:r>
                        <a:rPr lang="de-CH" sz="2400" dirty="0">
                          <a:solidFill>
                            <a:srgbClr val="495354"/>
                          </a:solidFill>
                          <a:effectLst/>
                        </a:rPr>
                        <a:t>: General </a:t>
                      </a:r>
                      <a:r>
                        <a:rPr lang="de-CH" sz="2400" dirty="0" err="1">
                          <a:solidFill>
                            <a:srgbClr val="495354"/>
                          </a:solidFill>
                          <a:effectLst/>
                        </a:rPr>
                        <a:t>somatic</a:t>
                      </a:r>
                      <a:r>
                        <a:rPr lang="de-CH" sz="2400" dirty="0">
                          <a:solidFill>
                            <a:srgbClr val="495354"/>
                          </a:solidFill>
                          <a:effectLst/>
                        </a:rPr>
                        <a:t> afferent (GSA)</a:t>
                      </a:r>
                      <a:br>
                        <a:rPr lang="de-CH" sz="2400" b="0" dirty="0">
                          <a:solidFill>
                            <a:srgbClr val="495354"/>
                          </a:solidFill>
                          <a:effectLst/>
                          <a:latin typeface="PlutoSansMedium"/>
                        </a:rPr>
                      </a:br>
                      <a:r>
                        <a:rPr lang="de-CH" sz="2400" b="0" dirty="0">
                          <a:solidFill>
                            <a:srgbClr val="495354"/>
                          </a:solidFill>
                          <a:effectLst/>
                          <a:latin typeface="PlutoSansMedium"/>
                        </a:rPr>
                        <a:t>Origin</a:t>
                      </a:r>
                      <a:r>
                        <a:rPr lang="de-CH" sz="2400" dirty="0">
                          <a:solidFill>
                            <a:srgbClr val="495354"/>
                          </a:solidFill>
                          <a:effectLst/>
                        </a:rPr>
                        <a:t>: Trigeminal </a:t>
                      </a:r>
                      <a:r>
                        <a:rPr lang="de-CH" sz="2400" dirty="0" err="1">
                          <a:solidFill>
                            <a:srgbClr val="495354"/>
                          </a:solidFill>
                          <a:effectLst/>
                        </a:rPr>
                        <a:t>ganglion</a:t>
                      </a:r>
                      <a:br>
                        <a:rPr lang="de-CH" sz="2400" b="0" dirty="0">
                          <a:solidFill>
                            <a:srgbClr val="495354"/>
                          </a:solidFill>
                          <a:effectLst/>
                          <a:latin typeface="PlutoSansMedium"/>
                        </a:rPr>
                      </a:br>
                      <a:r>
                        <a:rPr lang="de-CH" sz="2400" b="0" dirty="0">
                          <a:solidFill>
                            <a:srgbClr val="495354"/>
                          </a:solidFill>
                          <a:effectLst/>
                          <a:latin typeface="PlutoSansMedium"/>
                        </a:rPr>
                        <a:t>Exits </a:t>
                      </a:r>
                      <a:r>
                        <a:rPr lang="de-CH" sz="2400" b="0" dirty="0" err="1">
                          <a:solidFill>
                            <a:srgbClr val="495354"/>
                          </a:solidFill>
                          <a:effectLst/>
                          <a:latin typeface="PlutoSansMedium"/>
                        </a:rPr>
                        <a:t>skull</a:t>
                      </a:r>
                      <a:r>
                        <a:rPr lang="de-CH" sz="2400" dirty="0">
                          <a:solidFill>
                            <a:srgbClr val="495354"/>
                          </a:solidFill>
                          <a:effectLst/>
                        </a:rPr>
                        <a:t>: Superior orbital </a:t>
                      </a:r>
                      <a:r>
                        <a:rPr lang="de-CH" sz="2400" dirty="0" err="1">
                          <a:solidFill>
                            <a:srgbClr val="495354"/>
                          </a:solidFill>
                          <a:effectLst/>
                        </a:rPr>
                        <a:t>fissure</a:t>
                      </a:r>
                      <a:br>
                        <a:rPr lang="de-CH" sz="2400" b="0" dirty="0">
                          <a:solidFill>
                            <a:srgbClr val="495354"/>
                          </a:solidFill>
                          <a:effectLst/>
                          <a:latin typeface="PlutoSansMedium"/>
                        </a:rPr>
                      </a:br>
                      <a:r>
                        <a:rPr lang="de-CH" sz="2400" b="0" dirty="0">
                          <a:solidFill>
                            <a:srgbClr val="495354"/>
                          </a:solidFill>
                          <a:effectLst/>
                          <a:latin typeface="PlutoSansMedium"/>
                        </a:rPr>
                        <a:t>Associated </a:t>
                      </a:r>
                      <a:r>
                        <a:rPr lang="de-CH" sz="2400" b="0" dirty="0" err="1">
                          <a:solidFill>
                            <a:srgbClr val="495354"/>
                          </a:solidFill>
                          <a:effectLst/>
                          <a:latin typeface="PlutoSansMedium"/>
                        </a:rPr>
                        <a:t>nuclei</a:t>
                      </a:r>
                      <a:r>
                        <a:rPr lang="de-CH" sz="2400" dirty="0">
                          <a:solidFill>
                            <a:srgbClr val="495354"/>
                          </a:solidFill>
                          <a:effectLst/>
                        </a:rPr>
                        <a:t>: </a:t>
                      </a:r>
                      <a:r>
                        <a:rPr lang="de-CH" sz="2400" dirty="0" err="1">
                          <a:solidFill>
                            <a:srgbClr val="495354"/>
                          </a:solidFill>
                          <a:effectLst/>
                        </a:rPr>
                        <a:t>Sensory</a:t>
                      </a:r>
                      <a:r>
                        <a:rPr lang="de-CH" sz="2400" dirty="0">
                          <a:solidFill>
                            <a:srgbClr val="495354"/>
                          </a:solidFill>
                          <a:effectLst/>
                        </a:rPr>
                        <a:t> </a:t>
                      </a:r>
                      <a:r>
                        <a:rPr lang="de-CH" sz="2400" dirty="0" err="1">
                          <a:solidFill>
                            <a:srgbClr val="495354"/>
                          </a:solidFill>
                          <a:effectLst/>
                        </a:rPr>
                        <a:t>nuclei</a:t>
                      </a:r>
                      <a:r>
                        <a:rPr lang="de-CH" sz="2400" dirty="0">
                          <a:solidFill>
                            <a:srgbClr val="495354"/>
                          </a:solidFill>
                          <a:effectLst/>
                        </a:rPr>
                        <a:t> (</a:t>
                      </a:r>
                      <a:r>
                        <a:rPr lang="de-CH" sz="2400" dirty="0" err="1">
                          <a:solidFill>
                            <a:srgbClr val="495354"/>
                          </a:solidFill>
                          <a:effectLst/>
                        </a:rPr>
                        <a:t>mesencephalic</a:t>
                      </a:r>
                      <a:r>
                        <a:rPr lang="de-CH" sz="2400" dirty="0">
                          <a:solidFill>
                            <a:srgbClr val="495354"/>
                          </a:solidFill>
                          <a:effectLst/>
                        </a:rPr>
                        <a:t>, </a:t>
                      </a:r>
                      <a:r>
                        <a:rPr lang="de-CH" sz="2400" dirty="0" err="1">
                          <a:solidFill>
                            <a:srgbClr val="495354"/>
                          </a:solidFill>
                          <a:effectLst/>
                        </a:rPr>
                        <a:t>principal</a:t>
                      </a:r>
                      <a:r>
                        <a:rPr lang="de-CH" sz="2400" dirty="0">
                          <a:solidFill>
                            <a:srgbClr val="495354"/>
                          </a:solidFill>
                          <a:effectLst/>
                        </a:rPr>
                        <a:t> </a:t>
                      </a:r>
                      <a:r>
                        <a:rPr lang="de-CH" sz="2400" dirty="0" err="1">
                          <a:solidFill>
                            <a:srgbClr val="495354"/>
                          </a:solidFill>
                          <a:effectLst/>
                        </a:rPr>
                        <a:t>sensory</a:t>
                      </a:r>
                      <a:r>
                        <a:rPr lang="de-CH" sz="2400" dirty="0">
                          <a:solidFill>
                            <a:srgbClr val="495354"/>
                          </a:solidFill>
                          <a:effectLst/>
                        </a:rPr>
                        <a:t>, spinal </a:t>
                      </a:r>
                      <a:r>
                        <a:rPr lang="de-CH" sz="2400" dirty="0" err="1">
                          <a:solidFill>
                            <a:srgbClr val="495354"/>
                          </a:solidFill>
                          <a:effectLst/>
                        </a:rPr>
                        <a:t>nuclei</a:t>
                      </a:r>
                      <a:r>
                        <a:rPr lang="de-CH" sz="2400" dirty="0">
                          <a:solidFill>
                            <a:srgbClr val="495354"/>
                          </a:solidFill>
                          <a:effectLst/>
                        </a:rPr>
                        <a:t> </a:t>
                      </a:r>
                      <a:r>
                        <a:rPr lang="de-CH" sz="2400" dirty="0" err="1">
                          <a:solidFill>
                            <a:srgbClr val="495354"/>
                          </a:solidFill>
                          <a:effectLst/>
                        </a:rPr>
                        <a:t>of</a:t>
                      </a:r>
                      <a:r>
                        <a:rPr lang="de-CH" sz="2400" dirty="0">
                          <a:solidFill>
                            <a:srgbClr val="495354"/>
                          </a:solidFill>
                          <a:effectLst/>
                        </a:rPr>
                        <a:t> trigeminal nerve) and </a:t>
                      </a:r>
                      <a:r>
                        <a:rPr lang="de-CH" sz="2400" dirty="0" err="1">
                          <a:solidFill>
                            <a:srgbClr val="495354"/>
                          </a:solidFill>
                          <a:effectLst/>
                        </a:rPr>
                        <a:t>motor</a:t>
                      </a:r>
                      <a:r>
                        <a:rPr lang="de-CH" sz="2400" dirty="0">
                          <a:solidFill>
                            <a:srgbClr val="495354"/>
                          </a:solidFill>
                          <a:effectLst/>
                        </a:rPr>
                        <a:t> </a:t>
                      </a:r>
                      <a:r>
                        <a:rPr lang="de-CH" sz="2400" dirty="0" err="1">
                          <a:solidFill>
                            <a:srgbClr val="495354"/>
                          </a:solidFill>
                          <a:effectLst/>
                        </a:rPr>
                        <a:t>nucleus</a:t>
                      </a:r>
                      <a:r>
                        <a:rPr lang="de-CH" sz="2400" dirty="0">
                          <a:solidFill>
                            <a:srgbClr val="495354"/>
                          </a:solidFill>
                          <a:effectLst/>
                        </a:rPr>
                        <a:t> </a:t>
                      </a:r>
                      <a:r>
                        <a:rPr lang="de-CH" sz="2400" dirty="0" err="1">
                          <a:solidFill>
                            <a:srgbClr val="495354"/>
                          </a:solidFill>
                          <a:effectLst/>
                        </a:rPr>
                        <a:t>of</a:t>
                      </a:r>
                      <a:r>
                        <a:rPr lang="de-CH" sz="2400" dirty="0">
                          <a:solidFill>
                            <a:srgbClr val="495354"/>
                          </a:solidFill>
                          <a:effectLst/>
                        </a:rPr>
                        <a:t> trigeminal nerve</a:t>
                      </a:r>
                      <a:br>
                        <a:rPr lang="de-CH" sz="2400" b="0" dirty="0">
                          <a:solidFill>
                            <a:srgbClr val="495354"/>
                          </a:solidFill>
                          <a:effectLst/>
                          <a:latin typeface="PlutoSansMedium"/>
                        </a:rPr>
                      </a:br>
                      <a:r>
                        <a:rPr lang="de-CH" sz="2400" b="0" dirty="0">
                          <a:solidFill>
                            <a:srgbClr val="495354"/>
                          </a:solidFill>
                          <a:effectLst/>
                          <a:latin typeface="PlutoSansMedium"/>
                        </a:rPr>
                        <a:t>Associated </a:t>
                      </a:r>
                      <a:r>
                        <a:rPr lang="de-CH" sz="2400" b="0" dirty="0" err="1">
                          <a:solidFill>
                            <a:srgbClr val="495354"/>
                          </a:solidFill>
                          <a:effectLst/>
                          <a:latin typeface="PlutoSansMedium"/>
                        </a:rPr>
                        <a:t>ganglia</a:t>
                      </a:r>
                      <a:r>
                        <a:rPr lang="de-CH" sz="2400" dirty="0">
                          <a:solidFill>
                            <a:srgbClr val="495354"/>
                          </a:solidFill>
                          <a:effectLst/>
                        </a:rPr>
                        <a:t>: Trigeminal </a:t>
                      </a:r>
                      <a:r>
                        <a:rPr lang="de-CH" sz="2400" dirty="0" err="1">
                          <a:solidFill>
                            <a:srgbClr val="495354"/>
                          </a:solidFill>
                          <a:effectLst/>
                        </a:rPr>
                        <a:t>ganglion</a:t>
                      </a:r>
                      <a:r>
                        <a:rPr lang="de-CH" sz="2400" dirty="0">
                          <a:solidFill>
                            <a:srgbClr val="495354"/>
                          </a:solidFill>
                          <a:effectLst/>
                        </a:rPr>
                        <a:t>, </a:t>
                      </a:r>
                      <a:r>
                        <a:rPr lang="de-CH" sz="2400" dirty="0" err="1">
                          <a:solidFill>
                            <a:srgbClr val="495354"/>
                          </a:solidFill>
                          <a:effectLst/>
                        </a:rPr>
                        <a:t>ciliary</a:t>
                      </a:r>
                      <a:r>
                        <a:rPr lang="de-CH" sz="2400" dirty="0">
                          <a:solidFill>
                            <a:srgbClr val="495354"/>
                          </a:solidFill>
                          <a:effectLst/>
                        </a:rPr>
                        <a:t> </a:t>
                      </a:r>
                      <a:r>
                        <a:rPr lang="de-CH" sz="2400" dirty="0" err="1">
                          <a:solidFill>
                            <a:srgbClr val="495354"/>
                          </a:solidFill>
                          <a:effectLst/>
                        </a:rPr>
                        <a:t>ganglion</a:t>
                      </a:r>
                      <a:endParaRPr lang="de-CH" sz="2400" dirty="0">
                        <a:solidFill>
                          <a:srgbClr val="495354"/>
                        </a:solidFill>
                        <a:effectLst/>
                      </a:endParaRPr>
                    </a:p>
                  </a:txBody>
                  <a:tcPr marL="87096" marR="87096" marT="58064" marB="5806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035084511"/>
                  </a:ext>
                </a:extLst>
              </a:tr>
              <a:tr h="2062257">
                <a:tc>
                  <a:txBody>
                    <a:bodyPr/>
                    <a:lstStyle/>
                    <a:p>
                      <a:pPr fontAlgn="t">
                        <a:buNone/>
                      </a:pPr>
                      <a:r>
                        <a:rPr lang="de-CH" sz="2800" b="1">
                          <a:solidFill>
                            <a:schemeClr val="accent6">
                              <a:lumMod val="50000"/>
                            </a:schemeClr>
                          </a:solidFill>
                          <a:effectLst/>
                          <a:latin typeface="PlutoSansMedium"/>
                        </a:rPr>
                        <a:t>Branches </a:t>
                      </a:r>
                    </a:p>
                  </a:txBody>
                  <a:tcPr marL="87096" marR="87096" marT="58064" marB="5806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a:solidFill>
                            <a:srgbClr val="495354"/>
                          </a:solidFill>
                          <a:effectLst/>
                        </a:rPr>
                        <a:t>Frontal nerve (supraorbital and supratrochlear nerves)</a:t>
                      </a:r>
                      <a:br>
                        <a:rPr lang="de-CH" sz="2400">
                          <a:solidFill>
                            <a:srgbClr val="495354"/>
                          </a:solidFill>
                          <a:effectLst/>
                        </a:rPr>
                      </a:br>
                      <a:r>
                        <a:rPr lang="de-CH" sz="2400">
                          <a:solidFill>
                            <a:srgbClr val="495354"/>
                          </a:solidFill>
                          <a:effectLst/>
                        </a:rPr>
                        <a:t>Lacrimal nerve</a:t>
                      </a:r>
                      <a:br>
                        <a:rPr lang="de-CH" sz="2400">
                          <a:solidFill>
                            <a:srgbClr val="495354"/>
                          </a:solidFill>
                          <a:effectLst/>
                        </a:rPr>
                      </a:br>
                      <a:r>
                        <a:rPr lang="de-CH" sz="2400">
                          <a:solidFill>
                            <a:srgbClr val="495354"/>
                          </a:solidFill>
                          <a:effectLst/>
                        </a:rPr>
                        <a:t>Nasociliary nerve (branch of nasociliary nerve to ciliary ganglion, long ciliary nerves, posterior ethmoidal nerve, anterior ethmoidal nerve, infratrochlear nerve)</a:t>
                      </a:r>
                    </a:p>
                  </a:txBody>
                  <a:tcPr marL="87096" marR="87096" marT="58064" marB="5806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079325334"/>
                  </a:ext>
                </a:extLst>
              </a:tr>
              <a:tr h="981927">
                <a:tc>
                  <a:txBody>
                    <a:bodyPr/>
                    <a:lstStyle/>
                    <a:p>
                      <a:pPr fontAlgn="t">
                        <a:buNone/>
                      </a:pPr>
                      <a:r>
                        <a:rPr lang="de-CH" sz="2800" b="1" dirty="0" err="1">
                          <a:solidFill>
                            <a:schemeClr val="accent6">
                              <a:lumMod val="50000"/>
                            </a:schemeClr>
                          </a:solidFill>
                          <a:effectLst/>
                          <a:latin typeface="PlutoSansMedium"/>
                        </a:rPr>
                        <a:t>Function</a:t>
                      </a:r>
                      <a:endParaRPr lang="de-CH" sz="2800" b="1" dirty="0">
                        <a:solidFill>
                          <a:schemeClr val="accent6">
                            <a:lumMod val="50000"/>
                          </a:schemeClr>
                        </a:solidFill>
                        <a:effectLst/>
                        <a:latin typeface="PlutoSansMedium"/>
                      </a:endParaRPr>
                    </a:p>
                  </a:txBody>
                  <a:tcPr marL="87096" marR="87096" marT="58064" marB="5806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dirty="0" err="1">
                          <a:solidFill>
                            <a:srgbClr val="495354"/>
                          </a:solidFill>
                          <a:effectLst/>
                        </a:rPr>
                        <a:t>Provides</a:t>
                      </a:r>
                      <a:r>
                        <a:rPr lang="de-CH" sz="2400" dirty="0">
                          <a:solidFill>
                            <a:srgbClr val="495354"/>
                          </a:solidFill>
                          <a:effectLst/>
                        </a:rPr>
                        <a:t> Innervation </a:t>
                      </a:r>
                      <a:r>
                        <a:rPr lang="de-CH" sz="2400" dirty="0" err="1">
                          <a:solidFill>
                            <a:srgbClr val="495354"/>
                          </a:solidFill>
                          <a:effectLst/>
                        </a:rPr>
                        <a:t>to</a:t>
                      </a:r>
                      <a:r>
                        <a:rPr lang="de-CH" sz="2400" dirty="0">
                          <a:solidFill>
                            <a:srgbClr val="495354"/>
                          </a:solidFill>
                          <a:effectLst/>
                        </a:rPr>
                        <a:t> </a:t>
                      </a:r>
                      <a:r>
                        <a:rPr lang="de-CH" sz="2400" dirty="0" err="1">
                          <a:solidFill>
                            <a:srgbClr val="495354"/>
                          </a:solidFill>
                          <a:effectLst/>
                        </a:rPr>
                        <a:t>forehead</a:t>
                      </a:r>
                      <a:r>
                        <a:rPr lang="de-CH" sz="2400" dirty="0">
                          <a:solidFill>
                            <a:srgbClr val="495354"/>
                          </a:solidFill>
                          <a:effectLst/>
                        </a:rPr>
                        <a:t>, </a:t>
                      </a:r>
                      <a:r>
                        <a:rPr lang="de-CH" sz="2400" dirty="0" err="1">
                          <a:solidFill>
                            <a:srgbClr val="495354"/>
                          </a:solidFill>
                          <a:effectLst/>
                        </a:rPr>
                        <a:t>scalp</a:t>
                      </a:r>
                      <a:r>
                        <a:rPr lang="de-CH" sz="2400" dirty="0">
                          <a:solidFill>
                            <a:srgbClr val="495354"/>
                          </a:solidFill>
                          <a:effectLst/>
                        </a:rPr>
                        <a:t>, </a:t>
                      </a:r>
                      <a:r>
                        <a:rPr lang="de-CH" sz="2400" dirty="0" err="1">
                          <a:solidFill>
                            <a:srgbClr val="495354"/>
                          </a:solidFill>
                          <a:effectLst/>
                        </a:rPr>
                        <a:t>eyelids</a:t>
                      </a:r>
                      <a:r>
                        <a:rPr lang="de-CH" sz="2400" dirty="0">
                          <a:solidFill>
                            <a:srgbClr val="495354"/>
                          </a:solidFill>
                          <a:effectLst/>
                        </a:rPr>
                        <a:t>, </a:t>
                      </a:r>
                      <a:r>
                        <a:rPr lang="de-CH" sz="2400" dirty="0" err="1">
                          <a:solidFill>
                            <a:srgbClr val="495354"/>
                          </a:solidFill>
                          <a:effectLst/>
                        </a:rPr>
                        <a:t>eye</a:t>
                      </a:r>
                      <a:r>
                        <a:rPr lang="de-CH" sz="2400" dirty="0">
                          <a:solidFill>
                            <a:srgbClr val="495354"/>
                          </a:solidFill>
                          <a:effectLst/>
                        </a:rPr>
                        <a:t>, </a:t>
                      </a:r>
                      <a:r>
                        <a:rPr lang="de-CH" sz="2400" dirty="0" err="1">
                          <a:solidFill>
                            <a:srgbClr val="495354"/>
                          </a:solidFill>
                          <a:effectLst/>
                        </a:rPr>
                        <a:t>conjunctiva</a:t>
                      </a:r>
                      <a:r>
                        <a:rPr lang="de-CH" sz="2400" dirty="0">
                          <a:solidFill>
                            <a:srgbClr val="495354"/>
                          </a:solidFill>
                          <a:effectLst/>
                        </a:rPr>
                        <a:t> and nasal </a:t>
                      </a:r>
                      <a:r>
                        <a:rPr lang="de-CH" sz="2400" dirty="0" err="1">
                          <a:solidFill>
                            <a:srgbClr val="495354"/>
                          </a:solidFill>
                          <a:effectLst/>
                        </a:rPr>
                        <a:t>cavity</a:t>
                      </a:r>
                      <a:endParaRPr lang="de-CH" sz="2400" dirty="0">
                        <a:solidFill>
                          <a:srgbClr val="495354"/>
                        </a:solidFill>
                        <a:effectLst/>
                      </a:endParaRPr>
                    </a:p>
                  </a:txBody>
                  <a:tcPr marL="87096" marR="87096" marT="58064" marB="5806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26678581"/>
                  </a:ext>
                </a:extLst>
              </a:tr>
            </a:tbl>
          </a:graphicData>
        </a:graphic>
      </p:graphicFrame>
    </p:spTree>
    <p:extLst>
      <p:ext uri="{BB962C8B-B14F-4D97-AF65-F5344CB8AC3E}">
        <p14:creationId xmlns:p14="http://schemas.microsoft.com/office/powerpoint/2010/main" val="3859961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6148F1-E681-044C-722D-989C4C409CFC}"/>
              </a:ext>
            </a:extLst>
          </p:cNvPr>
          <p:cNvSpPr>
            <a:spLocks noGrp="1"/>
          </p:cNvSpPr>
          <p:nvPr>
            <p:ph type="title"/>
          </p:nvPr>
        </p:nvSpPr>
        <p:spPr>
          <a:xfrm>
            <a:off x="87922" y="1"/>
            <a:ext cx="12197863" cy="990600"/>
          </a:xfrm>
        </p:spPr>
        <p:txBody>
          <a:bodyPr>
            <a:normAutofit/>
          </a:bodyPr>
          <a:lstStyle/>
          <a:p>
            <a:pPr algn="ctr"/>
            <a:r>
              <a:rPr lang="de-CH" sz="3200" b="1" dirty="0">
                <a:solidFill>
                  <a:schemeClr val="accent6">
                    <a:lumMod val="50000"/>
                  </a:schemeClr>
                </a:solidFill>
              </a:rPr>
              <a:t>Trigeminal nerve – 2nd Division</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3E8D24C7-78B8-6B97-8EC7-8D9B4964F9E3}"/>
              </a:ext>
            </a:extLst>
          </p:cNvPr>
          <p:cNvSpPr>
            <a:spLocks noGrp="1"/>
          </p:cNvSpPr>
          <p:nvPr>
            <p:ph idx="1"/>
          </p:nvPr>
        </p:nvSpPr>
        <p:spPr>
          <a:xfrm>
            <a:off x="269631" y="656490"/>
            <a:ext cx="7197969" cy="6107723"/>
          </a:xfrm>
        </p:spPr>
        <p:txBody>
          <a:bodyPr>
            <a:normAutofit fontScale="25000" lnSpcReduction="20000"/>
          </a:bodyPr>
          <a:lstStyle/>
          <a:p>
            <a:pPr algn="just"/>
            <a:r>
              <a:rPr lang="de-CH" sz="7200" b="1" u="sng" dirty="0">
                <a:solidFill>
                  <a:schemeClr val="accent6">
                    <a:lumMod val="50000"/>
                  </a:schemeClr>
                </a:solidFill>
              </a:rPr>
              <a:t>The </a:t>
            </a:r>
            <a:r>
              <a:rPr lang="de-CH" sz="7200" b="1" u="sng" dirty="0" err="1">
                <a:solidFill>
                  <a:schemeClr val="accent6">
                    <a:lumMod val="50000"/>
                  </a:schemeClr>
                </a:solidFill>
              </a:rPr>
              <a:t>maxillary</a:t>
            </a:r>
            <a:r>
              <a:rPr lang="de-CH" sz="7200" b="1" u="sng" dirty="0">
                <a:solidFill>
                  <a:schemeClr val="accent6">
                    <a:lumMod val="50000"/>
                  </a:schemeClr>
                </a:solidFill>
              </a:rPr>
              <a:t> nerve </a:t>
            </a:r>
            <a:r>
              <a:rPr lang="de-CH" sz="6400" dirty="0" err="1"/>
              <a:t>emerges</a:t>
            </a:r>
            <a:r>
              <a:rPr lang="de-CH" sz="6400" dirty="0"/>
              <a:t> </a:t>
            </a:r>
            <a:r>
              <a:rPr lang="de-CH" sz="6400" dirty="0" err="1"/>
              <a:t>from</a:t>
            </a:r>
            <a:r>
              <a:rPr lang="de-CH" sz="6400" dirty="0"/>
              <a:t> </a:t>
            </a:r>
            <a:r>
              <a:rPr lang="de-CH" sz="6400" dirty="0" err="1"/>
              <a:t>the</a:t>
            </a:r>
            <a:r>
              <a:rPr lang="de-CH" sz="6400" dirty="0"/>
              <a:t> </a:t>
            </a:r>
            <a:r>
              <a:rPr lang="de-CH" sz="5600" dirty="0">
                <a:solidFill>
                  <a:schemeClr val="tx1"/>
                </a:solidFill>
              </a:rPr>
              <a:t>anterior </a:t>
            </a:r>
            <a:r>
              <a:rPr lang="de-CH" sz="5600" dirty="0" err="1">
                <a:solidFill>
                  <a:schemeClr val="tx1"/>
                </a:solidFill>
              </a:rPr>
              <a:t>portion</a:t>
            </a:r>
            <a:r>
              <a:rPr lang="de-CH" sz="5600" dirty="0">
                <a:solidFill>
                  <a:schemeClr val="tx1"/>
                </a:solidFill>
              </a:rPr>
              <a:t> </a:t>
            </a:r>
            <a:r>
              <a:rPr lang="de-CH" sz="5600" dirty="0" err="1">
                <a:solidFill>
                  <a:schemeClr val="tx1"/>
                </a:solidFill>
              </a:rPr>
              <a:t>of</a:t>
            </a:r>
            <a:r>
              <a:rPr lang="de-CH" sz="5600" dirty="0">
                <a:solidFill>
                  <a:schemeClr val="tx1"/>
                </a:solidFill>
              </a:rPr>
              <a:t> </a:t>
            </a:r>
            <a:r>
              <a:rPr lang="de-CH" sz="5600" dirty="0" err="1">
                <a:solidFill>
                  <a:schemeClr val="tx1"/>
                </a:solidFill>
              </a:rPr>
              <a:t>the</a:t>
            </a:r>
            <a:r>
              <a:rPr lang="de-CH" sz="5600" dirty="0">
                <a:solidFill>
                  <a:schemeClr val="tx1"/>
                </a:solidFill>
              </a:rPr>
              <a:t> trigeminal </a:t>
            </a:r>
            <a:r>
              <a:rPr lang="de-CH" sz="5600" dirty="0" err="1">
                <a:solidFill>
                  <a:schemeClr val="tx1"/>
                </a:solidFill>
              </a:rPr>
              <a:t>ganglion</a:t>
            </a:r>
            <a:r>
              <a:rPr lang="de-CH" sz="5600" dirty="0">
                <a:solidFill>
                  <a:schemeClr val="tx1"/>
                </a:solidFill>
              </a:rPr>
              <a:t> </a:t>
            </a:r>
            <a:r>
              <a:rPr lang="de-CH" sz="6400" dirty="0"/>
              <a:t>and like </a:t>
            </a:r>
            <a:r>
              <a:rPr lang="de-CH" sz="6400" dirty="0" err="1"/>
              <a:t>its</a:t>
            </a:r>
            <a:r>
              <a:rPr lang="de-CH" sz="6400" dirty="0"/>
              <a:t> </a:t>
            </a:r>
            <a:r>
              <a:rPr lang="de-CH" sz="6400" dirty="0" err="1"/>
              <a:t>origin</a:t>
            </a:r>
            <a:r>
              <a:rPr lang="de-CH" sz="6400" dirty="0"/>
              <a:t>, </a:t>
            </a:r>
            <a:r>
              <a:rPr lang="de-CH" sz="6400" dirty="0" err="1"/>
              <a:t>is</a:t>
            </a:r>
            <a:r>
              <a:rPr lang="de-CH" sz="6400" dirty="0"/>
              <a:t> </a:t>
            </a:r>
            <a:r>
              <a:rPr lang="de-CH" sz="6400" dirty="0" err="1"/>
              <a:t>exclusively</a:t>
            </a:r>
            <a:r>
              <a:rPr lang="de-CH" sz="6400" dirty="0"/>
              <a:t> </a:t>
            </a:r>
            <a:r>
              <a:rPr lang="de-CH" sz="6400" dirty="0" err="1"/>
              <a:t>composed</a:t>
            </a:r>
            <a:r>
              <a:rPr lang="de-CH" sz="6400" dirty="0"/>
              <a:t> </a:t>
            </a:r>
            <a:r>
              <a:rPr lang="de-CH" sz="6400" dirty="0" err="1"/>
              <a:t>of</a:t>
            </a:r>
            <a:r>
              <a:rPr lang="de-CH" sz="6400" dirty="0"/>
              <a:t> </a:t>
            </a:r>
            <a:r>
              <a:rPr lang="de-CH" sz="6400" dirty="0" err="1"/>
              <a:t>general</a:t>
            </a:r>
            <a:r>
              <a:rPr lang="de-CH" sz="6400" dirty="0"/>
              <a:t> </a:t>
            </a:r>
            <a:r>
              <a:rPr lang="de-CH" sz="6400" dirty="0" err="1"/>
              <a:t>somatic</a:t>
            </a:r>
            <a:r>
              <a:rPr lang="de-CH" sz="6400" dirty="0"/>
              <a:t> afferent (</a:t>
            </a:r>
            <a:r>
              <a:rPr lang="de-CH" sz="6400" dirty="0" err="1"/>
              <a:t>sensory</a:t>
            </a:r>
            <a:r>
              <a:rPr lang="de-CH" sz="6400" dirty="0"/>
              <a:t>) </a:t>
            </a:r>
            <a:r>
              <a:rPr lang="de-CH" sz="6400" dirty="0" err="1"/>
              <a:t>fibers</a:t>
            </a:r>
            <a:r>
              <a:rPr lang="de-CH" sz="6400" dirty="0"/>
              <a:t>. </a:t>
            </a:r>
            <a:r>
              <a:rPr lang="de-CH" sz="6400" dirty="0" err="1"/>
              <a:t>It</a:t>
            </a:r>
            <a:r>
              <a:rPr lang="de-CH" sz="6400" dirty="0"/>
              <a:t> </a:t>
            </a:r>
            <a:r>
              <a:rPr lang="de-CH" sz="6400" dirty="0" err="1"/>
              <a:t>passes</a:t>
            </a:r>
            <a:r>
              <a:rPr lang="de-CH" sz="6400" dirty="0"/>
              <a:t> </a:t>
            </a:r>
            <a:r>
              <a:rPr lang="de-CH" sz="6400" dirty="0" err="1"/>
              <a:t>through</a:t>
            </a:r>
            <a:r>
              <a:rPr lang="de-CH" sz="6400" dirty="0"/>
              <a:t> </a:t>
            </a:r>
            <a:r>
              <a:rPr lang="de-CH" sz="8000" b="1" dirty="0" err="1">
                <a:solidFill>
                  <a:schemeClr val="accent6">
                    <a:lumMod val="50000"/>
                  </a:schemeClr>
                </a:solidFill>
              </a:rPr>
              <a:t>foramen</a:t>
            </a:r>
            <a:r>
              <a:rPr lang="de-CH" sz="8000" b="1" dirty="0">
                <a:solidFill>
                  <a:schemeClr val="accent6">
                    <a:lumMod val="50000"/>
                  </a:schemeClr>
                </a:solidFill>
              </a:rPr>
              <a:t> </a:t>
            </a:r>
            <a:r>
              <a:rPr lang="de-CH" sz="8000" b="1" dirty="0" err="1">
                <a:solidFill>
                  <a:schemeClr val="accent6">
                    <a:lumMod val="50000"/>
                  </a:schemeClr>
                </a:solidFill>
              </a:rPr>
              <a:t>rotundum</a:t>
            </a:r>
            <a:r>
              <a:rPr lang="de-CH" sz="8000" b="1" dirty="0">
                <a:solidFill>
                  <a:schemeClr val="accent6">
                    <a:lumMod val="50000"/>
                  </a:schemeClr>
                </a:solidFill>
              </a:rPr>
              <a:t> </a:t>
            </a:r>
            <a:r>
              <a:rPr lang="de-CH" sz="8000" b="1" dirty="0" err="1">
                <a:solidFill>
                  <a:schemeClr val="accent6">
                    <a:lumMod val="50000"/>
                  </a:schemeClr>
                </a:solidFill>
              </a:rPr>
              <a:t>to</a:t>
            </a:r>
            <a:r>
              <a:rPr lang="de-CH" sz="8000" b="1" dirty="0">
                <a:solidFill>
                  <a:schemeClr val="accent6">
                    <a:lumMod val="50000"/>
                  </a:schemeClr>
                </a:solidFill>
              </a:rPr>
              <a:t> </a:t>
            </a:r>
            <a:r>
              <a:rPr lang="de-CH" sz="8000" b="1" dirty="0" err="1">
                <a:solidFill>
                  <a:schemeClr val="accent6">
                    <a:lumMod val="50000"/>
                  </a:schemeClr>
                </a:solidFill>
              </a:rPr>
              <a:t>enter</a:t>
            </a:r>
            <a:r>
              <a:rPr lang="de-CH" sz="8000" b="1" dirty="0">
                <a:solidFill>
                  <a:schemeClr val="accent6">
                    <a:lumMod val="50000"/>
                  </a:schemeClr>
                </a:solidFill>
              </a:rPr>
              <a:t> </a:t>
            </a:r>
            <a:r>
              <a:rPr lang="de-CH" sz="8000" b="1" dirty="0" err="1">
                <a:solidFill>
                  <a:schemeClr val="accent6">
                    <a:lumMod val="50000"/>
                  </a:schemeClr>
                </a:solidFill>
              </a:rPr>
              <a:t>the</a:t>
            </a:r>
            <a:r>
              <a:rPr lang="de-CH" sz="8000" b="1" dirty="0">
                <a:solidFill>
                  <a:schemeClr val="accent6">
                    <a:lumMod val="50000"/>
                  </a:schemeClr>
                </a:solidFill>
              </a:rPr>
              <a:t> </a:t>
            </a:r>
            <a:r>
              <a:rPr lang="de-CH" sz="8000" b="1" dirty="0" err="1">
                <a:solidFill>
                  <a:schemeClr val="accent6">
                    <a:lumMod val="50000"/>
                  </a:schemeClr>
                </a:solidFill>
              </a:rPr>
              <a:t>pterygopalatine</a:t>
            </a:r>
            <a:r>
              <a:rPr lang="de-CH" sz="8000" b="1" dirty="0">
                <a:solidFill>
                  <a:schemeClr val="accent6">
                    <a:lumMod val="50000"/>
                  </a:schemeClr>
                </a:solidFill>
              </a:rPr>
              <a:t> </a:t>
            </a:r>
            <a:r>
              <a:rPr lang="de-CH" sz="8000" b="1" dirty="0" err="1">
                <a:solidFill>
                  <a:schemeClr val="accent6">
                    <a:lumMod val="50000"/>
                  </a:schemeClr>
                </a:solidFill>
              </a:rPr>
              <a:t>fossa</a:t>
            </a:r>
            <a:r>
              <a:rPr lang="de-CH" sz="8000" b="1" dirty="0">
                <a:solidFill>
                  <a:schemeClr val="accent6">
                    <a:lumMod val="50000"/>
                  </a:schemeClr>
                </a:solidFill>
              </a:rPr>
              <a:t>.  </a:t>
            </a:r>
            <a:r>
              <a:rPr lang="de-CH" sz="6400" dirty="0"/>
              <a:t>Here, </a:t>
            </a:r>
            <a:r>
              <a:rPr lang="de-CH" sz="6400" dirty="0" err="1"/>
              <a:t>it</a:t>
            </a:r>
            <a:r>
              <a:rPr lang="de-CH" sz="6400" dirty="0"/>
              <a:t> </a:t>
            </a:r>
            <a:r>
              <a:rPr lang="de-CH" sz="6400" dirty="0" err="1"/>
              <a:t>gives</a:t>
            </a:r>
            <a:r>
              <a:rPr lang="de-CH" sz="6400" dirty="0"/>
              <a:t> </a:t>
            </a:r>
            <a:r>
              <a:rPr lang="de-CH" sz="6400" dirty="0" err="1"/>
              <a:t>rise</a:t>
            </a:r>
            <a:r>
              <a:rPr lang="de-CH" sz="6400" dirty="0"/>
              <a:t> </a:t>
            </a:r>
            <a:r>
              <a:rPr lang="de-CH" sz="6400" dirty="0" err="1"/>
              <a:t>to</a:t>
            </a:r>
            <a:r>
              <a:rPr lang="de-CH" sz="6400" dirty="0"/>
              <a:t> </a:t>
            </a:r>
            <a:r>
              <a:rPr lang="de-CH" sz="6400" dirty="0" err="1"/>
              <a:t>the</a:t>
            </a:r>
            <a:r>
              <a:rPr lang="de-CH" sz="6400" dirty="0"/>
              <a:t> </a:t>
            </a:r>
            <a:r>
              <a:rPr lang="de-CH" sz="6400" dirty="0" err="1"/>
              <a:t>majority</a:t>
            </a:r>
            <a:r>
              <a:rPr lang="de-CH" sz="6400" dirty="0"/>
              <a:t> </a:t>
            </a:r>
            <a:r>
              <a:rPr lang="de-CH" sz="6400" dirty="0" err="1"/>
              <a:t>of</a:t>
            </a:r>
            <a:r>
              <a:rPr lang="de-CH" sz="6400" dirty="0"/>
              <a:t> </a:t>
            </a:r>
            <a:r>
              <a:rPr lang="de-CH" sz="6400" dirty="0" err="1"/>
              <a:t>its</a:t>
            </a:r>
            <a:r>
              <a:rPr lang="de-CH" sz="6400" dirty="0"/>
              <a:t> </a:t>
            </a:r>
            <a:r>
              <a:rPr lang="de-CH" sz="6400" dirty="0" err="1"/>
              <a:t>branches</a:t>
            </a:r>
            <a:r>
              <a:rPr lang="de-CH" sz="6400" dirty="0"/>
              <a:t> </a:t>
            </a:r>
            <a:r>
              <a:rPr lang="de-CH" sz="6400" dirty="0" err="1"/>
              <a:t>before</a:t>
            </a:r>
            <a:r>
              <a:rPr lang="de-CH" sz="6400" dirty="0"/>
              <a:t> </a:t>
            </a:r>
            <a:r>
              <a:rPr lang="de-CH" sz="6400" dirty="0" err="1"/>
              <a:t>extending</a:t>
            </a:r>
            <a:r>
              <a:rPr lang="de-CH" sz="6400" dirty="0"/>
              <a:t> </a:t>
            </a:r>
            <a:r>
              <a:rPr lang="de-CH" sz="8000" b="1" dirty="0" err="1">
                <a:solidFill>
                  <a:schemeClr val="accent6">
                    <a:lumMod val="50000"/>
                  </a:schemeClr>
                </a:solidFill>
              </a:rPr>
              <a:t>through</a:t>
            </a:r>
            <a:r>
              <a:rPr lang="de-CH" sz="8000" b="1" dirty="0">
                <a:solidFill>
                  <a:schemeClr val="accent6">
                    <a:lumMod val="50000"/>
                  </a:schemeClr>
                </a:solidFill>
              </a:rPr>
              <a:t> </a:t>
            </a:r>
            <a:r>
              <a:rPr lang="de-CH" sz="8000" b="1" dirty="0" err="1">
                <a:solidFill>
                  <a:schemeClr val="accent6">
                    <a:lumMod val="50000"/>
                  </a:schemeClr>
                </a:solidFill>
              </a:rPr>
              <a:t>the</a:t>
            </a:r>
            <a:r>
              <a:rPr lang="de-CH" sz="8000" b="1" dirty="0">
                <a:solidFill>
                  <a:schemeClr val="accent6">
                    <a:lumMod val="50000"/>
                  </a:schemeClr>
                </a:solidFill>
              </a:rPr>
              <a:t> inferior orbital </a:t>
            </a:r>
            <a:r>
              <a:rPr lang="de-CH" sz="8000" b="1" dirty="0" err="1">
                <a:solidFill>
                  <a:schemeClr val="accent6">
                    <a:lumMod val="50000"/>
                  </a:schemeClr>
                </a:solidFill>
              </a:rPr>
              <a:t>fissure</a:t>
            </a:r>
            <a:r>
              <a:rPr lang="de-CH" sz="8000" b="1" dirty="0">
                <a:solidFill>
                  <a:schemeClr val="accent6">
                    <a:lumMod val="50000"/>
                  </a:schemeClr>
                </a:solidFill>
              </a:rPr>
              <a:t> </a:t>
            </a:r>
            <a:r>
              <a:rPr lang="de-CH" sz="8000" b="1" dirty="0" err="1">
                <a:solidFill>
                  <a:schemeClr val="accent6">
                    <a:lumMod val="50000"/>
                  </a:schemeClr>
                </a:solidFill>
              </a:rPr>
              <a:t>where</a:t>
            </a:r>
            <a:r>
              <a:rPr lang="de-CH" sz="8000" b="1" dirty="0">
                <a:solidFill>
                  <a:schemeClr val="accent6">
                    <a:lumMod val="50000"/>
                  </a:schemeClr>
                </a:solidFill>
              </a:rPr>
              <a:t> </a:t>
            </a:r>
            <a:r>
              <a:rPr lang="de-CH" sz="8000" b="1" dirty="0" err="1">
                <a:solidFill>
                  <a:schemeClr val="accent6">
                    <a:lumMod val="50000"/>
                  </a:schemeClr>
                </a:solidFill>
              </a:rPr>
              <a:t>it</a:t>
            </a:r>
            <a:r>
              <a:rPr lang="de-CH" sz="8000" b="1" dirty="0">
                <a:solidFill>
                  <a:schemeClr val="accent6">
                    <a:lumMod val="50000"/>
                  </a:schemeClr>
                </a:solidFill>
              </a:rPr>
              <a:t> </a:t>
            </a:r>
            <a:r>
              <a:rPr lang="de-CH" sz="8000" b="1" dirty="0" err="1">
                <a:solidFill>
                  <a:schemeClr val="accent6">
                    <a:lumMod val="50000"/>
                  </a:schemeClr>
                </a:solidFill>
              </a:rPr>
              <a:t>gives</a:t>
            </a:r>
            <a:r>
              <a:rPr lang="de-CH" sz="8000" b="1" dirty="0">
                <a:solidFill>
                  <a:schemeClr val="accent6">
                    <a:lumMod val="50000"/>
                  </a:schemeClr>
                </a:solidFill>
              </a:rPr>
              <a:t> </a:t>
            </a:r>
            <a:r>
              <a:rPr lang="de-CH" sz="8000" b="1" dirty="0" err="1">
                <a:solidFill>
                  <a:schemeClr val="accent6">
                    <a:lumMod val="50000"/>
                  </a:schemeClr>
                </a:solidFill>
              </a:rPr>
              <a:t>rise</a:t>
            </a:r>
            <a:r>
              <a:rPr lang="de-CH" sz="8000" b="1" dirty="0">
                <a:solidFill>
                  <a:schemeClr val="accent6">
                    <a:lumMod val="50000"/>
                  </a:schemeClr>
                </a:solidFill>
              </a:rPr>
              <a:t> </a:t>
            </a:r>
            <a:r>
              <a:rPr lang="de-CH" sz="8000" b="1" dirty="0" err="1">
                <a:solidFill>
                  <a:schemeClr val="accent6">
                    <a:lumMod val="50000"/>
                  </a:schemeClr>
                </a:solidFill>
              </a:rPr>
              <a:t>to</a:t>
            </a:r>
            <a:r>
              <a:rPr lang="de-CH" sz="8000" b="1" dirty="0">
                <a:solidFill>
                  <a:schemeClr val="accent6">
                    <a:lumMod val="50000"/>
                  </a:schemeClr>
                </a:solidFill>
              </a:rPr>
              <a:t> </a:t>
            </a:r>
            <a:r>
              <a:rPr lang="de-CH" sz="8000" b="1" dirty="0" err="1">
                <a:solidFill>
                  <a:schemeClr val="accent6">
                    <a:lumMod val="50000"/>
                  </a:schemeClr>
                </a:solidFill>
              </a:rPr>
              <a:t>its</a:t>
            </a:r>
            <a:r>
              <a:rPr lang="de-CH" sz="8000" b="1" dirty="0">
                <a:solidFill>
                  <a:schemeClr val="accent6">
                    <a:lumMod val="50000"/>
                  </a:schemeClr>
                </a:solidFill>
              </a:rPr>
              <a:t> terminal </a:t>
            </a:r>
            <a:r>
              <a:rPr lang="de-CH" sz="8000" b="1" dirty="0" err="1">
                <a:solidFill>
                  <a:schemeClr val="accent6">
                    <a:lumMod val="50000"/>
                  </a:schemeClr>
                </a:solidFill>
              </a:rPr>
              <a:t>branch</a:t>
            </a:r>
            <a:r>
              <a:rPr lang="de-CH" sz="8000" b="1" dirty="0">
                <a:solidFill>
                  <a:schemeClr val="accent6">
                    <a:lumMod val="50000"/>
                  </a:schemeClr>
                </a:solidFill>
              </a:rPr>
              <a:t>, </a:t>
            </a:r>
            <a:r>
              <a:rPr lang="de-CH" sz="8000" b="1" dirty="0" err="1">
                <a:solidFill>
                  <a:schemeClr val="accent6">
                    <a:lumMod val="50000"/>
                  </a:schemeClr>
                </a:solidFill>
              </a:rPr>
              <a:t>the</a:t>
            </a:r>
            <a:r>
              <a:rPr lang="de-CH" sz="8000" b="1" dirty="0">
                <a:solidFill>
                  <a:schemeClr val="accent6">
                    <a:lumMod val="50000"/>
                  </a:schemeClr>
                </a:solidFill>
              </a:rPr>
              <a:t> infraorbital nerve. </a:t>
            </a:r>
            <a:r>
              <a:rPr lang="de-CH" sz="6400" dirty="0"/>
              <a:t>Through </a:t>
            </a:r>
            <a:r>
              <a:rPr lang="de-CH" sz="6400" dirty="0" err="1"/>
              <a:t>its</a:t>
            </a:r>
            <a:r>
              <a:rPr lang="de-CH" sz="6400" dirty="0"/>
              <a:t> </a:t>
            </a:r>
            <a:r>
              <a:rPr lang="de-CH" sz="6400" dirty="0" err="1"/>
              <a:t>intricate</a:t>
            </a:r>
            <a:r>
              <a:rPr lang="de-CH" sz="6400" dirty="0"/>
              <a:t> </a:t>
            </a:r>
            <a:r>
              <a:rPr lang="de-CH" sz="6400" dirty="0" err="1"/>
              <a:t>pathway</a:t>
            </a:r>
            <a:r>
              <a:rPr lang="de-CH" sz="6400" dirty="0"/>
              <a:t> </a:t>
            </a:r>
            <a:r>
              <a:rPr lang="de-CH" sz="6400" dirty="0" err="1"/>
              <a:t>the</a:t>
            </a:r>
            <a:r>
              <a:rPr lang="de-CH" sz="6400" dirty="0"/>
              <a:t> </a:t>
            </a:r>
            <a:r>
              <a:rPr lang="de-CH" sz="6400" dirty="0" err="1"/>
              <a:t>maxillary</a:t>
            </a:r>
            <a:r>
              <a:rPr lang="de-CH" sz="6400" dirty="0"/>
              <a:t> nerve </a:t>
            </a:r>
            <a:r>
              <a:rPr lang="de-CH" sz="6400" dirty="0" err="1"/>
              <a:t>provides</a:t>
            </a:r>
            <a:r>
              <a:rPr lang="de-CH" sz="6400" dirty="0"/>
              <a:t> </a:t>
            </a:r>
            <a:r>
              <a:rPr lang="de-CH" sz="6400" dirty="0" err="1"/>
              <a:t>the</a:t>
            </a:r>
            <a:r>
              <a:rPr lang="de-CH" sz="6400" dirty="0"/>
              <a:t> </a:t>
            </a:r>
            <a:r>
              <a:rPr lang="de-CH" sz="6400" b="1" dirty="0" err="1">
                <a:solidFill>
                  <a:schemeClr val="accent6">
                    <a:lumMod val="75000"/>
                  </a:schemeClr>
                </a:solidFill>
              </a:rPr>
              <a:t>major</a:t>
            </a:r>
            <a:r>
              <a:rPr lang="de-CH" sz="6400" b="1" dirty="0">
                <a:solidFill>
                  <a:schemeClr val="accent6">
                    <a:lumMod val="75000"/>
                  </a:schemeClr>
                </a:solidFill>
              </a:rPr>
              <a:t> </a:t>
            </a:r>
            <a:r>
              <a:rPr lang="de-CH" sz="6400" b="1" dirty="0" err="1">
                <a:solidFill>
                  <a:schemeClr val="accent6">
                    <a:lumMod val="75000"/>
                  </a:schemeClr>
                </a:solidFill>
              </a:rPr>
              <a:t>sensory</a:t>
            </a:r>
            <a:r>
              <a:rPr lang="de-CH" sz="6400" b="1" dirty="0">
                <a:solidFill>
                  <a:schemeClr val="accent6">
                    <a:lumMod val="75000"/>
                  </a:schemeClr>
                </a:solidFill>
              </a:rPr>
              <a:t> </a:t>
            </a:r>
            <a:r>
              <a:rPr lang="de-CH" sz="6400" b="1" dirty="0" err="1">
                <a:solidFill>
                  <a:schemeClr val="accent6">
                    <a:lumMod val="75000"/>
                  </a:schemeClr>
                </a:solidFill>
              </a:rPr>
              <a:t>innervation</a:t>
            </a:r>
            <a:r>
              <a:rPr lang="de-CH" sz="6400" b="1" dirty="0">
                <a:solidFill>
                  <a:schemeClr val="accent6">
                    <a:lumMod val="75000"/>
                  </a:schemeClr>
                </a:solidFill>
              </a:rPr>
              <a:t> </a:t>
            </a:r>
            <a:r>
              <a:rPr lang="de-CH" sz="6400" b="1" dirty="0" err="1">
                <a:solidFill>
                  <a:schemeClr val="accent6">
                    <a:lumMod val="75000"/>
                  </a:schemeClr>
                </a:solidFill>
              </a:rPr>
              <a:t>to</a:t>
            </a:r>
            <a:r>
              <a:rPr lang="de-CH" sz="6400" b="1" dirty="0">
                <a:solidFill>
                  <a:schemeClr val="accent6">
                    <a:lumMod val="75000"/>
                  </a:schemeClr>
                </a:solidFill>
              </a:rPr>
              <a:t> </a:t>
            </a:r>
            <a:r>
              <a:rPr lang="de-CH" sz="6400" b="1" dirty="0" err="1">
                <a:solidFill>
                  <a:schemeClr val="accent6">
                    <a:lumMod val="75000"/>
                  </a:schemeClr>
                </a:solidFill>
              </a:rPr>
              <a:t>the</a:t>
            </a:r>
            <a:r>
              <a:rPr lang="de-CH" sz="6400" b="1" dirty="0">
                <a:solidFill>
                  <a:schemeClr val="accent6">
                    <a:lumMod val="75000"/>
                  </a:schemeClr>
                </a:solidFill>
              </a:rPr>
              <a:t> </a:t>
            </a:r>
            <a:r>
              <a:rPr lang="de-CH" sz="6400" b="1" dirty="0" err="1">
                <a:solidFill>
                  <a:schemeClr val="accent6">
                    <a:lumMod val="75000"/>
                  </a:schemeClr>
                </a:solidFill>
              </a:rPr>
              <a:t>skin</a:t>
            </a:r>
            <a:r>
              <a:rPr lang="de-CH" sz="6400" b="1" dirty="0">
                <a:solidFill>
                  <a:schemeClr val="accent6">
                    <a:lumMod val="75000"/>
                  </a:schemeClr>
                </a:solidFill>
              </a:rPr>
              <a:t> </a:t>
            </a:r>
            <a:r>
              <a:rPr lang="de-CH" sz="6400" b="1" dirty="0" err="1">
                <a:solidFill>
                  <a:schemeClr val="accent6">
                    <a:lumMod val="75000"/>
                  </a:schemeClr>
                </a:solidFill>
              </a:rPr>
              <a:t>of</a:t>
            </a:r>
            <a:r>
              <a:rPr lang="de-CH" sz="6400" b="1" dirty="0">
                <a:solidFill>
                  <a:schemeClr val="accent6">
                    <a:lumMod val="75000"/>
                  </a:schemeClr>
                </a:solidFill>
              </a:rPr>
              <a:t> </a:t>
            </a:r>
            <a:r>
              <a:rPr lang="de-CH" sz="6400" b="1" dirty="0" err="1">
                <a:solidFill>
                  <a:schemeClr val="accent6">
                    <a:lumMod val="75000"/>
                  </a:schemeClr>
                </a:solidFill>
              </a:rPr>
              <a:t>the</a:t>
            </a:r>
            <a:r>
              <a:rPr lang="de-CH" sz="6400" b="1" dirty="0">
                <a:solidFill>
                  <a:schemeClr val="accent6">
                    <a:lumMod val="75000"/>
                  </a:schemeClr>
                </a:solidFill>
              </a:rPr>
              <a:t> </a:t>
            </a:r>
            <a:r>
              <a:rPr lang="de-CH" sz="6400" b="1" dirty="0" err="1">
                <a:solidFill>
                  <a:schemeClr val="accent6">
                    <a:lumMod val="75000"/>
                  </a:schemeClr>
                </a:solidFill>
              </a:rPr>
              <a:t>lower</a:t>
            </a:r>
            <a:r>
              <a:rPr lang="de-CH" sz="6400" b="1" dirty="0">
                <a:solidFill>
                  <a:schemeClr val="accent6">
                    <a:lumMod val="75000"/>
                  </a:schemeClr>
                </a:solidFill>
              </a:rPr>
              <a:t> </a:t>
            </a:r>
            <a:r>
              <a:rPr lang="de-CH" sz="6400" b="1" dirty="0" err="1">
                <a:solidFill>
                  <a:schemeClr val="accent6">
                    <a:lumMod val="75000"/>
                  </a:schemeClr>
                </a:solidFill>
              </a:rPr>
              <a:t>eyelid</a:t>
            </a:r>
            <a:r>
              <a:rPr lang="de-CH" sz="6400" b="1" dirty="0">
                <a:solidFill>
                  <a:schemeClr val="accent6">
                    <a:lumMod val="75000"/>
                  </a:schemeClr>
                </a:solidFill>
              </a:rPr>
              <a:t>, </a:t>
            </a:r>
            <a:r>
              <a:rPr lang="de-CH" sz="6400" b="1" dirty="0" err="1">
                <a:solidFill>
                  <a:schemeClr val="accent6">
                    <a:lumMod val="75000"/>
                  </a:schemeClr>
                </a:solidFill>
              </a:rPr>
              <a:t>the</a:t>
            </a:r>
            <a:r>
              <a:rPr lang="de-CH" sz="6400" b="1" dirty="0">
                <a:solidFill>
                  <a:schemeClr val="accent6">
                    <a:lumMod val="75000"/>
                  </a:schemeClr>
                </a:solidFill>
              </a:rPr>
              <a:t> </a:t>
            </a:r>
            <a:r>
              <a:rPr lang="de-CH" sz="6400" b="1" dirty="0" err="1">
                <a:solidFill>
                  <a:schemeClr val="accent6">
                    <a:lumMod val="75000"/>
                  </a:schemeClr>
                </a:solidFill>
              </a:rPr>
              <a:t>prominence</a:t>
            </a:r>
            <a:r>
              <a:rPr lang="de-CH" sz="6400" b="1" dirty="0">
                <a:solidFill>
                  <a:schemeClr val="accent6">
                    <a:lumMod val="75000"/>
                  </a:schemeClr>
                </a:solidFill>
              </a:rPr>
              <a:t> </a:t>
            </a:r>
            <a:r>
              <a:rPr lang="de-CH" sz="6400" b="1" dirty="0" err="1">
                <a:solidFill>
                  <a:schemeClr val="accent6">
                    <a:lumMod val="75000"/>
                  </a:schemeClr>
                </a:solidFill>
              </a:rPr>
              <a:t>of</a:t>
            </a:r>
            <a:r>
              <a:rPr lang="de-CH" sz="6400" b="1" dirty="0">
                <a:solidFill>
                  <a:schemeClr val="accent6">
                    <a:lumMod val="75000"/>
                  </a:schemeClr>
                </a:solidFill>
              </a:rPr>
              <a:t> </a:t>
            </a:r>
            <a:r>
              <a:rPr lang="de-CH" sz="6400" b="1" dirty="0" err="1">
                <a:solidFill>
                  <a:schemeClr val="accent6">
                    <a:lumMod val="75000"/>
                  </a:schemeClr>
                </a:solidFill>
              </a:rPr>
              <a:t>the</a:t>
            </a:r>
            <a:r>
              <a:rPr lang="de-CH" sz="6400" b="1" dirty="0">
                <a:solidFill>
                  <a:schemeClr val="accent6">
                    <a:lumMod val="75000"/>
                  </a:schemeClr>
                </a:solidFill>
              </a:rPr>
              <a:t> </a:t>
            </a:r>
            <a:r>
              <a:rPr lang="de-CH" sz="6400" b="1" dirty="0" err="1">
                <a:solidFill>
                  <a:schemeClr val="accent6">
                    <a:lumMod val="75000"/>
                  </a:schemeClr>
                </a:solidFill>
              </a:rPr>
              <a:t>cheek</a:t>
            </a:r>
            <a:r>
              <a:rPr lang="de-CH" sz="6400" b="1" dirty="0">
                <a:solidFill>
                  <a:schemeClr val="accent6">
                    <a:lumMod val="75000"/>
                  </a:schemeClr>
                </a:solidFill>
              </a:rPr>
              <a:t>, </a:t>
            </a:r>
            <a:r>
              <a:rPr lang="de-CH" sz="6400" b="1" dirty="0" err="1">
                <a:solidFill>
                  <a:schemeClr val="accent6">
                    <a:lumMod val="75000"/>
                  </a:schemeClr>
                </a:solidFill>
              </a:rPr>
              <a:t>part</a:t>
            </a:r>
            <a:r>
              <a:rPr lang="de-CH" sz="6400" b="1" dirty="0">
                <a:solidFill>
                  <a:schemeClr val="accent6">
                    <a:lumMod val="75000"/>
                  </a:schemeClr>
                </a:solidFill>
              </a:rPr>
              <a:t> </a:t>
            </a:r>
            <a:r>
              <a:rPr lang="de-CH" sz="6400" b="1" dirty="0" err="1">
                <a:solidFill>
                  <a:schemeClr val="accent6">
                    <a:lumMod val="75000"/>
                  </a:schemeClr>
                </a:solidFill>
              </a:rPr>
              <a:t>of</a:t>
            </a:r>
            <a:r>
              <a:rPr lang="de-CH" sz="6400" b="1" dirty="0">
                <a:solidFill>
                  <a:schemeClr val="accent6">
                    <a:lumMod val="75000"/>
                  </a:schemeClr>
                </a:solidFill>
              </a:rPr>
              <a:t> </a:t>
            </a:r>
            <a:r>
              <a:rPr lang="de-CH" sz="6400" b="1" dirty="0" err="1">
                <a:solidFill>
                  <a:schemeClr val="accent6">
                    <a:lumMod val="75000"/>
                  </a:schemeClr>
                </a:solidFill>
              </a:rPr>
              <a:t>the</a:t>
            </a:r>
            <a:r>
              <a:rPr lang="de-CH" sz="6400" b="1" dirty="0">
                <a:solidFill>
                  <a:schemeClr val="accent6">
                    <a:lumMod val="75000"/>
                  </a:schemeClr>
                </a:solidFill>
              </a:rPr>
              <a:t> temporal </a:t>
            </a:r>
            <a:r>
              <a:rPr lang="de-CH" sz="6400" b="1" dirty="0" err="1">
                <a:solidFill>
                  <a:schemeClr val="accent6">
                    <a:lumMod val="75000"/>
                  </a:schemeClr>
                </a:solidFill>
              </a:rPr>
              <a:t>region</a:t>
            </a:r>
            <a:r>
              <a:rPr lang="de-CH" sz="6400" b="1" dirty="0">
                <a:solidFill>
                  <a:schemeClr val="accent6">
                    <a:lumMod val="75000"/>
                  </a:schemeClr>
                </a:solidFill>
              </a:rPr>
              <a:t>, </a:t>
            </a:r>
            <a:r>
              <a:rPr lang="de-CH" sz="6400" b="1" dirty="0" err="1">
                <a:solidFill>
                  <a:schemeClr val="accent6">
                    <a:lumMod val="75000"/>
                  </a:schemeClr>
                </a:solidFill>
              </a:rPr>
              <a:t>alar</a:t>
            </a:r>
            <a:r>
              <a:rPr lang="de-CH" sz="6400" b="1" dirty="0">
                <a:solidFill>
                  <a:schemeClr val="accent6">
                    <a:lumMod val="75000"/>
                  </a:schemeClr>
                </a:solidFill>
              </a:rPr>
              <a:t> </a:t>
            </a:r>
            <a:r>
              <a:rPr lang="de-CH" sz="6400" b="1" dirty="0" err="1">
                <a:solidFill>
                  <a:schemeClr val="accent6">
                    <a:lumMod val="75000"/>
                  </a:schemeClr>
                </a:solidFill>
              </a:rPr>
              <a:t>part</a:t>
            </a:r>
            <a:r>
              <a:rPr lang="de-CH" sz="6400" b="1" dirty="0">
                <a:solidFill>
                  <a:schemeClr val="accent6">
                    <a:lumMod val="75000"/>
                  </a:schemeClr>
                </a:solidFill>
              </a:rPr>
              <a:t> </a:t>
            </a:r>
            <a:r>
              <a:rPr lang="de-CH" sz="6400" b="1" dirty="0" err="1">
                <a:solidFill>
                  <a:schemeClr val="accent6">
                    <a:lumMod val="75000"/>
                  </a:schemeClr>
                </a:solidFill>
              </a:rPr>
              <a:t>of</a:t>
            </a:r>
            <a:r>
              <a:rPr lang="de-CH" sz="6400" b="1" dirty="0">
                <a:solidFill>
                  <a:schemeClr val="accent6">
                    <a:lumMod val="75000"/>
                  </a:schemeClr>
                </a:solidFill>
              </a:rPr>
              <a:t> </a:t>
            </a:r>
            <a:r>
              <a:rPr lang="de-CH" sz="6400" b="1" dirty="0" err="1">
                <a:solidFill>
                  <a:schemeClr val="accent6">
                    <a:lumMod val="75000"/>
                  </a:schemeClr>
                </a:solidFill>
              </a:rPr>
              <a:t>the</a:t>
            </a:r>
            <a:r>
              <a:rPr lang="de-CH" sz="6400" b="1" dirty="0">
                <a:solidFill>
                  <a:schemeClr val="accent6">
                    <a:lumMod val="75000"/>
                  </a:schemeClr>
                </a:solidFill>
              </a:rPr>
              <a:t> </a:t>
            </a:r>
            <a:r>
              <a:rPr lang="de-CH" sz="6400" b="1" dirty="0" err="1">
                <a:solidFill>
                  <a:schemeClr val="accent6">
                    <a:lumMod val="75000"/>
                  </a:schemeClr>
                </a:solidFill>
              </a:rPr>
              <a:t>nose</a:t>
            </a:r>
            <a:r>
              <a:rPr lang="de-CH" sz="6400" b="1" dirty="0">
                <a:solidFill>
                  <a:schemeClr val="accent6">
                    <a:lumMod val="75000"/>
                  </a:schemeClr>
                </a:solidFill>
              </a:rPr>
              <a:t>, and </a:t>
            </a:r>
            <a:r>
              <a:rPr lang="de-CH" sz="6400" b="1" dirty="0" err="1">
                <a:solidFill>
                  <a:schemeClr val="accent6">
                    <a:lumMod val="75000"/>
                  </a:schemeClr>
                </a:solidFill>
              </a:rPr>
              <a:t>upper</a:t>
            </a:r>
            <a:r>
              <a:rPr lang="de-CH" sz="6400" b="1" dirty="0">
                <a:solidFill>
                  <a:schemeClr val="accent6">
                    <a:lumMod val="75000"/>
                  </a:schemeClr>
                </a:solidFill>
              </a:rPr>
              <a:t> </a:t>
            </a:r>
            <a:r>
              <a:rPr lang="de-CH" sz="6400" b="1" dirty="0" err="1">
                <a:solidFill>
                  <a:schemeClr val="accent6">
                    <a:lumMod val="75000"/>
                  </a:schemeClr>
                </a:solidFill>
              </a:rPr>
              <a:t>lip</a:t>
            </a:r>
            <a:r>
              <a:rPr lang="de-CH" sz="6400" b="1" dirty="0">
                <a:solidFill>
                  <a:schemeClr val="accent6">
                    <a:lumMod val="75000"/>
                  </a:schemeClr>
                </a:solidFill>
              </a:rPr>
              <a:t>. </a:t>
            </a:r>
          </a:p>
          <a:p>
            <a:pPr algn="just"/>
            <a:r>
              <a:rPr lang="de-CH" sz="6400" dirty="0"/>
              <a:t>Just </a:t>
            </a:r>
            <a:r>
              <a:rPr lang="de-CH" sz="6400" dirty="0" err="1"/>
              <a:t>before</a:t>
            </a:r>
            <a:r>
              <a:rPr lang="de-CH" sz="6400" dirty="0"/>
              <a:t> </a:t>
            </a:r>
            <a:r>
              <a:rPr lang="de-CH" sz="6400" dirty="0" err="1"/>
              <a:t>the</a:t>
            </a:r>
            <a:r>
              <a:rPr lang="de-CH" sz="6400" dirty="0"/>
              <a:t> </a:t>
            </a:r>
            <a:r>
              <a:rPr lang="de-CH" sz="6400" dirty="0" err="1"/>
              <a:t>maxillary</a:t>
            </a:r>
            <a:r>
              <a:rPr lang="de-CH" sz="6400" dirty="0"/>
              <a:t> nerve </a:t>
            </a:r>
            <a:r>
              <a:rPr lang="de-CH" sz="6400" dirty="0" err="1"/>
              <a:t>exits</a:t>
            </a:r>
            <a:r>
              <a:rPr lang="de-CH" sz="6400" dirty="0"/>
              <a:t> </a:t>
            </a:r>
            <a:r>
              <a:rPr lang="de-CH" sz="6400" dirty="0" err="1"/>
              <a:t>the</a:t>
            </a:r>
            <a:r>
              <a:rPr lang="de-CH" sz="6400" dirty="0"/>
              <a:t> </a:t>
            </a:r>
            <a:r>
              <a:rPr lang="de-CH" sz="6400" dirty="0" err="1"/>
              <a:t>middle</a:t>
            </a:r>
            <a:r>
              <a:rPr lang="de-CH" sz="6400" dirty="0"/>
              <a:t> cranial </a:t>
            </a:r>
            <a:r>
              <a:rPr lang="de-CH" sz="6400" dirty="0" err="1"/>
              <a:t>fossa</a:t>
            </a:r>
            <a:r>
              <a:rPr lang="de-CH" sz="6400" dirty="0"/>
              <a:t>, via </a:t>
            </a:r>
            <a:r>
              <a:rPr lang="de-CH" sz="6400" dirty="0" err="1"/>
              <a:t>the</a:t>
            </a:r>
            <a:r>
              <a:rPr lang="de-CH" sz="6400" dirty="0"/>
              <a:t> </a:t>
            </a:r>
            <a:r>
              <a:rPr lang="de-CH" sz="6400" dirty="0" err="1"/>
              <a:t>foramen</a:t>
            </a:r>
            <a:r>
              <a:rPr lang="de-CH" sz="6400" dirty="0"/>
              <a:t> </a:t>
            </a:r>
            <a:r>
              <a:rPr lang="de-CH" sz="6400" dirty="0" err="1"/>
              <a:t>rotundum</a:t>
            </a:r>
            <a:r>
              <a:rPr lang="de-CH" sz="6400" dirty="0"/>
              <a:t>, </a:t>
            </a:r>
            <a:r>
              <a:rPr lang="de-CH" sz="6400" dirty="0" err="1"/>
              <a:t>it</a:t>
            </a:r>
            <a:r>
              <a:rPr lang="de-CH" sz="6400" dirty="0"/>
              <a:t> </a:t>
            </a:r>
            <a:r>
              <a:rPr lang="de-CH" sz="6400" dirty="0" err="1"/>
              <a:t>gives</a:t>
            </a:r>
            <a:r>
              <a:rPr lang="de-CH" sz="6400" dirty="0"/>
              <a:t> off a </a:t>
            </a:r>
            <a:r>
              <a:rPr lang="de-CH" sz="6400" dirty="0" err="1"/>
              <a:t>small</a:t>
            </a:r>
            <a:r>
              <a:rPr lang="de-CH" sz="6400" dirty="0"/>
              <a:t> meningeal </a:t>
            </a:r>
            <a:r>
              <a:rPr lang="de-CH" sz="6400" dirty="0" err="1"/>
              <a:t>branch</a:t>
            </a:r>
            <a:r>
              <a:rPr lang="de-CH" sz="6400" dirty="0"/>
              <a:t> </a:t>
            </a:r>
            <a:r>
              <a:rPr lang="de-CH" sz="6400" dirty="0" err="1"/>
              <a:t>which</a:t>
            </a:r>
            <a:r>
              <a:rPr lang="de-CH" sz="6400" dirty="0"/>
              <a:t> </a:t>
            </a:r>
            <a:r>
              <a:rPr lang="de-CH" sz="6400" dirty="0" err="1"/>
              <a:t>carries</a:t>
            </a:r>
            <a:r>
              <a:rPr lang="de-CH" sz="6400" dirty="0"/>
              <a:t> </a:t>
            </a:r>
            <a:r>
              <a:rPr lang="de-CH" sz="6400" dirty="0" err="1"/>
              <a:t>sensory</a:t>
            </a:r>
            <a:r>
              <a:rPr lang="de-CH" sz="6400" dirty="0"/>
              <a:t> </a:t>
            </a:r>
            <a:r>
              <a:rPr lang="de-CH" sz="6400" dirty="0" err="1"/>
              <a:t>impulses</a:t>
            </a:r>
            <a:r>
              <a:rPr lang="de-CH" sz="6400" dirty="0"/>
              <a:t> </a:t>
            </a:r>
            <a:r>
              <a:rPr lang="de-CH" sz="6400" dirty="0" err="1"/>
              <a:t>from</a:t>
            </a:r>
            <a:r>
              <a:rPr lang="de-CH" sz="6400" dirty="0"/>
              <a:t> </a:t>
            </a:r>
            <a:r>
              <a:rPr lang="de-CH" sz="6400" dirty="0" err="1"/>
              <a:t>the</a:t>
            </a:r>
            <a:r>
              <a:rPr lang="de-CH" sz="6400" dirty="0"/>
              <a:t> </a:t>
            </a:r>
            <a:r>
              <a:rPr lang="de-CH" sz="6400" dirty="0" err="1"/>
              <a:t>dura</a:t>
            </a:r>
            <a:r>
              <a:rPr lang="de-CH" sz="6400" dirty="0"/>
              <a:t> mater </a:t>
            </a:r>
            <a:r>
              <a:rPr lang="de-CH" sz="6400" dirty="0" err="1"/>
              <a:t>of</a:t>
            </a:r>
            <a:r>
              <a:rPr lang="de-CH" sz="6400" dirty="0"/>
              <a:t> </a:t>
            </a:r>
            <a:r>
              <a:rPr lang="de-CH" sz="6400" dirty="0" err="1"/>
              <a:t>this</a:t>
            </a:r>
            <a:r>
              <a:rPr lang="de-CH" sz="6400" dirty="0"/>
              <a:t> </a:t>
            </a:r>
            <a:r>
              <a:rPr lang="de-CH" sz="6400" dirty="0" err="1"/>
              <a:t>region</a:t>
            </a:r>
            <a:r>
              <a:rPr lang="de-CH" sz="6400" dirty="0"/>
              <a:t>. </a:t>
            </a:r>
            <a:r>
              <a:rPr lang="de-CH" sz="6400" dirty="0" err="1"/>
              <a:t>Within</a:t>
            </a:r>
            <a:r>
              <a:rPr lang="de-CH" sz="6400" dirty="0"/>
              <a:t> </a:t>
            </a:r>
            <a:r>
              <a:rPr lang="de-CH" sz="6400" dirty="0" err="1"/>
              <a:t>the</a:t>
            </a:r>
            <a:r>
              <a:rPr lang="de-CH" sz="6400" dirty="0"/>
              <a:t> </a:t>
            </a:r>
            <a:r>
              <a:rPr lang="de-CH" sz="6400" dirty="0" err="1"/>
              <a:t>pterygopalatine</a:t>
            </a:r>
            <a:r>
              <a:rPr lang="de-CH" sz="6400" dirty="0"/>
              <a:t> </a:t>
            </a:r>
            <a:r>
              <a:rPr lang="de-CH" sz="6400" dirty="0" err="1"/>
              <a:t>fossa</a:t>
            </a:r>
            <a:r>
              <a:rPr lang="de-CH" sz="6400" dirty="0"/>
              <a:t>, </a:t>
            </a:r>
            <a:r>
              <a:rPr lang="de-CH" sz="6400" dirty="0" err="1"/>
              <a:t>the</a:t>
            </a:r>
            <a:r>
              <a:rPr lang="de-CH" sz="6400" dirty="0"/>
              <a:t> </a:t>
            </a:r>
            <a:r>
              <a:rPr lang="de-CH" sz="6400" dirty="0" err="1"/>
              <a:t>maxillary</a:t>
            </a:r>
            <a:r>
              <a:rPr lang="de-CH" sz="6400" dirty="0"/>
              <a:t> nerve </a:t>
            </a:r>
            <a:r>
              <a:rPr lang="de-CH" sz="6400" dirty="0" err="1"/>
              <a:t>gives</a:t>
            </a:r>
            <a:r>
              <a:rPr lang="de-CH" sz="6400" dirty="0"/>
              <a:t> off a </a:t>
            </a:r>
            <a:r>
              <a:rPr lang="de-CH" sz="6400" dirty="0" err="1"/>
              <a:t>number</a:t>
            </a:r>
            <a:r>
              <a:rPr lang="de-CH" sz="6400" dirty="0"/>
              <a:t> </a:t>
            </a:r>
            <a:r>
              <a:rPr lang="de-CH" sz="6400" dirty="0" err="1"/>
              <a:t>of</a:t>
            </a:r>
            <a:r>
              <a:rPr lang="de-CH" sz="6400" dirty="0"/>
              <a:t> </a:t>
            </a:r>
            <a:r>
              <a:rPr lang="de-CH" sz="6400" dirty="0" err="1"/>
              <a:t>branches</a:t>
            </a:r>
            <a:r>
              <a:rPr lang="de-CH" sz="6400" dirty="0"/>
              <a:t> </a:t>
            </a:r>
            <a:r>
              <a:rPr lang="de-CH" sz="6400" dirty="0" err="1"/>
              <a:t>that</a:t>
            </a:r>
            <a:r>
              <a:rPr lang="de-CH" sz="6400" dirty="0"/>
              <a:t> </a:t>
            </a:r>
            <a:r>
              <a:rPr lang="de-CH" sz="6400" dirty="0" err="1"/>
              <a:t>can</a:t>
            </a:r>
            <a:r>
              <a:rPr lang="de-CH" sz="6400" dirty="0"/>
              <a:t> </a:t>
            </a:r>
            <a:r>
              <a:rPr lang="de-CH" sz="6400" dirty="0" err="1"/>
              <a:t>be</a:t>
            </a:r>
            <a:r>
              <a:rPr lang="de-CH" sz="6400" dirty="0"/>
              <a:t> </a:t>
            </a:r>
            <a:r>
              <a:rPr lang="de-CH" sz="6400" dirty="0" err="1"/>
              <a:t>divided</a:t>
            </a:r>
            <a:r>
              <a:rPr lang="de-CH" sz="6400" dirty="0"/>
              <a:t> </a:t>
            </a:r>
            <a:r>
              <a:rPr lang="de-CH" sz="6400" dirty="0" err="1"/>
              <a:t>into</a:t>
            </a:r>
            <a:r>
              <a:rPr lang="de-CH" sz="6400" dirty="0"/>
              <a:t> </a:t>
            </a:r>
            <a:r>
              <a:rPr lang="de-CH" sz="6400" dirty="0" err="1"/>
              <a:t>those</a:t>
            </a:r>
            <a:r>
              <a:rPr lang="de-CH" sz="6400" dirty="0"/>
              <a:t> </a:t>
            </a:r>
            <a:r>
              <a:rPr lang="de-CH" sz="6400" dirty="0" err="1"/>
              <a:t>which</a:t>
            </a:r>
            <a:r>
              <a:rPr lang="de-CH" sz="6400" dirty="0"/>
              <a:t> </a:t>
            </a:r>
            <a:r>
              <a:rPr lang="de-CH" sz="6400" dirty="0" err="1"/>
              <a:t>arise</a:t>
            </a:r>
            <a:r>
              <a:rPr lang="de-CH" sz="6400" dirty="0"/>
              <a:t> </a:t>
            </a:r>
            <a:r>
              <a:rPr lang="de-CH" sz="6400" dirty="0" err="1"/>
              <a:t>directly</a:t>
            </a:r>
            <a:r>
              <a:rPr lang="de-CH" sz="6400" dirty="0"/>
              <a:t> </a:t>
            </a:r>
            <a:r>
              <a:rPr lang="de-CH" sz="6400" dirty="0" err="1"/>
              <a:t>from</a:t>
            </a:r>
            <a:r>
              <a:rPr lang="de-CH" sz="6400" dirty="0"/>
              <a:t> </a:t>
            </a:r>
            <a:r>
              <a:rPr lang="de-CH" sz="6400" dirty="0" err="1"/>
              <a:t>the</a:t>
            </a:r>
            <a:r>
              <a:rPr lang="de-CH" sz="6400" dirty="0"/>
              <a:t> nerve and </a:t>
            </a:r>
            <a:r>
              <a:rPr lang="de-CH" sz="6400" dirty="0" err="1"/>
              <a:t>those</a:t>
            </a:r>
            <a:r>
              <a:rPr lang="de-CH" sz="6400" dirty="0"/>
              <a:t> </a:t>
            </a:r>
            <a:r>
              <a:rPr lang="de-CH" sz="6400" dirty="0" err="1"/>
              <a:t>associated</a:t>
            </a:r>
            <a:r>
              <a:rPr lang="de-CH" sz="6400" dirty="0"/>
              <a:t> </a:t>
            </a:r>
            <a:r>
              <a:rPr lang="de-CH" sz="6400" dirty="0" err="1"/>
              <a:t>with</a:t>
            </a:r>
            <a:r>
              <a:rPr lang="de-CH" sz="6400" dirty="0"/>
              <a:t> </a:t>
            </a:r>
            <a:r>
              <a:rPr lang="de-CH" sz="6400" dirty="0" err="1"/>
              <a:t>the</a:t>
            </a:r>
            <a:r>
              <a:rPr lang="de-CH" sz="6400" dirty="0"/>
              <a:t> </a:t>
            </a:r>
            <a:r>
              <a:rPr lang="de-CH" sz="6400" dirty="0" err="1"/>
              <a:t>pterygopalatine</a:t>
            </a:r>
            <a:r>
              <a:rPr lang="de-CH" sz="6400" dirty="0"/>
              <a:t> </a:t>
            </a:r>
            <a:r>
              <a:rPr lang="de-CH" sz="6400" dirty="0" err="1"/>
              <a:t>ganglion</a:t>
            </a:r>
            <a:r>
              <a:rPr lang="de-CH" sz="6400" dirty="0"/>
              <a:t>. </a:t>
            </a:r>
            <a:r>
              <a:rPr lang="de-CH" sz="8000" b="1" dirty="0">
                <a:solidFill>
                  <a:schemeClr val="accent6">
                    <a:lumMod val="50000"/>
                  </a:schemeClr>
                </a:solidFill>
              </a:rPr>
              <a:t>The </a:t>
            </a:r>
            <a:r>
              <a:rPr lang="de-CH" sz="8000" b="1" dirty="0" err="1">
                <a:solidFill>
                  <a:schemeClr val="accent6">
                    <a:lumMod val="50000"/>
                  </a:schemeClr>
                </a:solidFill>
              </a:rPr>
              <a:t>maxillary</a:t>
            </a:r>
            <a:r>
              <a:rPr lang="de-CH" sz="8000" b="1" dirty="0">
                <a:solidFill>
                  <a:schemeClr val="accent6">
                    <a:lumMod val="50000"/>
                  </a:schemeClr>
                </a:solidFill>
              </a:rPr>
              <a:t> nerve </a:t>
            </a:r>
            <a:r>
              <a:rPr lang="de-CH" sz="8000" b="1" dirty="0" err="1">
                <a:solidFill>
                  <a:schemeClr val="accent6">
                    <a:lumMod val="50000"/>
                  </a:schemeClr>
                </a:solidFill>
              </a:rPr>
              <a:t>leaves</a:t>
            </a:r>
            <a:r>
              <a:rPr lang="de-CH" sz="8000" b="1" dirty="0">
                <a:solidFill>
                  <a:schemeClr val="accent6">
                    <a:lumMod val="50000"/>
                  </a:schemeClr>
                </a:solidFill>
              </a:rPr>
              <a:t> </a:t>
            </a:r>
            <a:r>
              <a:rPr lang="de-CH" sz="8000" b="1" dirty="0" err="1">
                <a:solidFill>
                  <a:schemeClr val="accent6">
                    <a:lumMod val="50000"/>
                  </a:schemeClr>
                </a:solidFill>
              </a:rPr>
              <a:t>the</a:t>
            </a:r>
            <a:r>
              <a:rPr lang="de-CH" sz="8000" b="1" dirty="0">
                <a:solidFill>
                  <a:schemeClr val="accent6">
                    <a:lumMod val="50000"/>
                  </a:schemeClr>
                </a:solidFill>
              </a:rPr>
              <a:t> </a:t>
            </a:r>
            <a:r>
              <a:rPr lang="de-CH" sz="8000" b="1" dirty="0" err="1">
                <a:solidFill>
                  <a:schemeClr val="accent6">
                    <a:lumMod val="50000"/>
                  </a:schemeClr>
                </a:solidFill>
              </a:rPr>
              <a:t>pterygopalatine</a:t>
            </a:r>
            <a:r>
              <a:rPr lang="de-CH" sz="8000" b="1" dirty="0">
                <a:solidFill>
                  <a:schemeClr val="accent6">
                    <a:lumMod val="50000"/>
                  </a:schemeClr>
                </a:solidFill>
              </a:rPr>
              <a:t> </a:t>
            </a:r>
            <a:r>
              <a:rPr lang="de-CH" sz="8000" b="1" dirty="0" err="1">
                <a:solidFill>
                  <a:schemeClr val="accent6">
                    <a:lumMod val="50000"/>
                  </a:schemeClr>
                </a:solidFill>
              </a:rPr>
              <a:t>fossa</a:t>
            </a:r>
            <a:r>
              <a:rPr lang="de-CH" sz="8000" b="1" dirty="0">
                <a:solidFill>
                  <a:schemeClr val="accent6">
                    <a:lumMod val="50000"/>
                  </a:schemeClr>
                </a:solidFill>
              </a:rPr>
              <a:t> </a:t>
            </a:r>
            <a:r>
              <a:rPr lang="de-CH" sz="8000" b="1" dirty="0" err="1">
                <a:solidFill>
                  <a:schemeClr val="accent6">
                    <a:lumMod val="50000"/>
                  </a:schemeClr>
                </a:solidFill>
              </a:rPr>
              <a:t>to</a:t>
            </a:r>
            <a:r>
              <a:rPr lang="de-CH" sz="8000" b="1" dirty="0">
                <a:solidFill>
                  <a:schemeClr val="accent6">
                    <a:lumMod val="50000"/>
                  </a:schemeClr>
                </a:solidFill>
              </a:rPr>
              <a:t> </a:t>
            </a:r>
            <a:r>
              <a:rPr lang="de-CH" sz="8000" b="1" dirty="0" err="1">
                <a:solidFill>
                  <a:schemeClr val="accent6">
                    <a:lumMod val="50000"/>
                  </a:schemeClr>
                </a:solidFill>
              </a:rPr>
              <a:t>enter</a:t>
            </a:r>
            <a:r>
              <a:rPr lang="de-CH" sz="8000" b="1" dirty="0">
                <a:solidFill>
                  <a:schemeClr val="accent6">
                    <a:lumMod val="50000"/>
                  </a:schemeClr>
                </a:solidFill>
              </a:rPr>
              <a:t> </a:t>
            </a:r>
            <a:r>
              <a:rPr lang="de-CH" sz="8000" b="1" dirty="0" err="1">
                <a:solidFill>
                  <a:schemeClr val="accent6">
                    <a:lumMod val="50000"/>
                  </a:schemeClr>
                </a:solidFill>
              </a:rPr>
              <a:t>the</a:t>
            </a:r>
            <a:r>
              <a:rPr lang="de-CH" sz="8000" b="1" dirty="0">
                <a:solidFill>
                  <a:schemeClr val="accent6">
                    <a:lumMod val="50000"/>
                  </a:schemeClr>
                </a:solidFill>
              </a:rPr>
              <a:t> infratemporal </a:t>
            </a:r>
            <a:r>
              <a:rPr lang="de-CH" sz="8000" b="1" dirty="0" err="1">
                <a:solidFill>
                  <a:schemeClr val="accent6">
                    <a:lumMod val="50000"/>
                  </a:schemeClr>
                </a:solidFill>
              </a:rPr>
              <a:t>fossa</a:t>
            </a:r>
            <a:r>
              <a:rPr lang="de-CH" sz="8000" b="1" dirty="0">
                <a:solidFill>
                  <a:schemeClr val="accent6">
                    <a:lumMod val="50000"/>
                  </a:schemeClr>
                </a:solidFill>
              </a:rPr>
              <a:t>, </a:t>
            </a:r>
            <a:r>
              <a:rPr lang="de-CH" sz="8000" b="1" dirty="0" err="1">
                <a:solidFill>
                  <a:schemeClr val="accent6">
                    <a:lumMod val="50000"/>
                  </a:schemeClr>
                </a:solidFill>
              </a:rPr>
              <a:t>where</a:t>
            </a:r>
            <a:r>
              <a:rPr lang="de-CH" sz="8000" b="1" dirty="0">
                <a:solidFill>
                  <a:schemeClr val="accent6">
                    <a:lumMod val="50000"/>
                  </a:schemeClr>
                </a:solidFill>
              </a:rPr>
              <a:t> </a:t>
            </a:r>
            <a:r>
              <a:rPr lang="de-CH" sz="8000" b="1" dirty="0" err="1">
                <a:solidFill>
                  <a:schemeClr val="accent6">
                    <a:lumMod val="50000"/>
                  </a:schemeClr>
                </a:solidFill>
              </a:rPr>
              <a:t>it</a:t>
            </a:r>
            <a:r>
              <a:rPr lang="de-CH" sz="8000" b="1" dirty="0">
                <a:solidFill>
                  <a:schemeClr val="accent6">
                    <a:lumMod val="50000"/>
                  </a:schemeClr>
                </a:solidFill>
              </a:rPr>
              <a:t> </a:t>
            </a:r>
            <a:r>
              <a:rPr lang="de-CH" sz="8000" b="1" dirty="0" err="1">
                <a:solidFill>
                  <a:schemeClr val="accent6">
                    <a:lumMod val="50000"/>
                  </a:schemeClr>
                </a:solidFill>
              </a:rPr>
              <a:t>gives</a:t>
            </a:r>
            <a:r>
              <a:rPr lang="de-CH" sz="8000" b="1" dirty="0">
                <a:solidFill>
                  <a:schemeClr val="accent6">
                    <a:lumMod val="50000"/>
                  </a:schemeClr>
                </a:solidFill>
              </a:rPr>
              <a:t> off </a:t>
            </a:r>
            <a:r>
              <a:rPr lang="de-CH" sz="8000" b="1" dirty="0" err="1">
                <a:solidFill>
                  <a:schemeClr val="accent6">
                    <a:lumMod val="50000"/>
                  </a:schemeClr>
                </a:solidFill>
              </a:rPr>
              <a:t>the</a:t>
            </a:r>
            <a:r>
              <a:rPr lang="de-CH" sz="8000" b="1" dirty="0">
                <a:solidFill>
                  <a:schemeClr val="accent6">
                    <a:lumMod val="50000"/>
                  </a:schemeClr>
                </a:solidFill>
              </a:rPr>
              <a:t> </a:t>
            </a:r>
            <a:r>
              <a:rPr lang="de-CH" sz="8000" b="1" dirty="0" err="1">
                <a:solidFill>
                  <a:schemeClr val="accent6">
                    <a:lumMod val="50000"/>
                  </a:schemeClr>
                </a:solidFill>
              </a:rPr>
              <a:t>posterior</a:t>
            </a:r>
            <a:r>
              <a:rPr lang="de-CH" sz="8000" b="1" dirty="0">
                <a:solidFill>
                  <a:schemeClr val="accent6">
                    <a:lumMod val="50000"/>
                  </a:schemeClr>
                </a:solidFill>
              </a:rPr>
              <a:t> superior alveolar nerve. </a:t>
            </a:r>
            <a:r>
              <a:rPr lang="de-CH" sz="8000" b="1" dirty="0" err="1">
                <a:solidFill>
                  <a:schemeClr val="accent6">
                    <a:lumMod val="50000"/>
                  </a:schemeClr>
                </a:solidFill>
              </a:rPr>
              <a:t>It</a:t>
            </a:r>
            <a:r>
              <a:rPr lang="de-CH" sz="8000" b="1" dirty="0">
                <a:solidFill>
                  <a:schemeClr val="accent6">
                    <a:lumMod val="50000"/>
                  </a:schemeClr>
                </a:solidFill>
              </a:rPr>
              <a:t> </a:t>
            </a:r>
            <a:r>
              <a:rPr lang="de-CH" sz="8000" b="1" dirty="0" err="1">
                <a:solidFill>
                  <a:schemeClr val="accent6">
                    <a:lumMod val="50000"/>
                  </a:schemeClr>
                </a:solidFill>
              </a:rPr>
              <a:t>then</a:t>
            </a:r>
            <a:r>
              <a:rPr lang="de-CH" sz="8000" b="1" dirty="0">
                <a:solidFill>
                  <a:schemeClr val="accent6">
                    <a:lumMod val="50000"/>
                  </a:schemeClr>
                </a:solidFill>
              </a:rPr>
              <a:t> </a:t>
            </a:r>
            <a:r>
              <a:rPr lang="de-CH" sz="8000" b="1" dirty="0" err="1">
                <a:solidFill>
                  <a:schemeClr val="accent6">
                    <a:lumMod val="50000"/>
                  </a:schemeClr>
                </a:solidFill>
              </a:rPr>
              <a:t>turns</a:t>
            </a:r>
            <a:r>
              <a:rPr lang="de-CH" sz="8000" b="1" dirty="0">
                <a:solidFill>
                  <a:schemeClr val="accent6">
                    <a:lumMod val="50000"/>
                  </a:schemeClr>
                </a:solidFill>
              </a:rPr>
              <a:t> </a:t>
            </a:r>
            <a:r>
              <a:rPr lang="de-CH" sz="8000" b="1" dirty="0" err="1">
                <a:solidFill>
                  <a:schemeClr val="accent6">
                    <a:lumMod val="50000"/>
                  </a:schemeClr>
                </a:solidFill>
              </a:rPr>
              <a:t>medially</a:t>
            </a:r>
            <a:r>
              <a:rPr lang="de-CH" sz="8000" b="1" dirty="0">
                <a:solidFill>
                  <a:schemeClr val="accent6">
                    <a:lumMod val="50000"/>
                  </a:schemeClr>
                </a:solidFill>
              </a:rPr>
              <a:t> </a:t>
            </a:r>
            <a:r>
              <a:rPr lang="de-CH" sz="8000" b="1" dirty="0" err="1">
                <a:solidFill>
                  <a:schemeClr val="accent6">
                    <a:lumMod val="50000"/>
                  </a:schemeClr>
                </a:solidFill>
              </a:rPr>
              <a:t>to</a:t>
            </a:r>
            <a:r>
              <a:rPr lang="de-CH" sz="8000" b="1" dirty="0">
                <a:solidFill>
                  <a:schemeClr val="accent6">
                    <a:lumMod val="50000"/>
                  </a:schemeClr>
                </a:solidFill>
              </a:rPr>
              <a:t> </a:t>
            </a:r>
            <a:r>
              <a:rPr lang="de-CH" sz="8000" b="1" dirty="0" err="1">
                <a:solidFill>
                  <a:schemeClr val="accent6">
                    <a:lumMod val="50000"/>
                  </a:schemeClr>
                </a:solidFill>
              </a:rPr>
              <a:t>enter</a:t>
            </a:r>
            <a:r>
              <a:rPr lang="de-CH" sz="8000" b="1" dirty="0">
                <a:solidFill>
                  <a:schemeClr val="accent6">
                    <a:lumMod val="50000"/>
                  </a:schemeClr>
                </a:solidFill>
              </a:rPr>
              <a:t> </a:t>
            </a:r>
            <a:r>
              <a:rPr lang="de-CH" sz="8000" b="1" dirty="0" err="1">
                <a:solidFill>
                  <a:schemeClr val="accent6">
                    <a:lumMod val="50000"/>
                  </a:schemeClr>
                </a:solidFill>
              </a:rPr>
              <a:t>the</a:t>
            </a:r>
            <a:r>
              <a:rPr lang="de-CH" sz="8000" b="1" dirty="0">
                <a:solidFill>
                  <a:schemeClr val="accent6">
                    <a:lumMod val="50000"/>
                  </a:schemeClr>
                </a:solidFill>
              </a:rPr>
              <a:t> </a:t>
            </a:r>
            <a:r>
              <a:rPr lang="de-CH" sz="8000" b="1" dirty="0" err="1">
                <a:solidFill>
                  <a:schemeClr val="accent6">
                    <a:lumMod val="50000"/>
                  </a:schemeClr>
                </a:solidFill>
              </a:rPr>
              <a:t>orbit</a:t>
            </a:r>
            <a:r>
              <a:rPr lang="de-CH" sz="8000" b="1" dirty="0">
                <a:solidFill>
                  <a:schemeClr val="accent6">
                    <a:lumMod val="50000"/>
                  </a:schemeClr>
                </a:solidFill>
              </a:rPr>
              <a:t> via </a:t>
            </a:r>
            <a:r>
              <a:rPr lang="de-CH" sz="8000" b="1" dirty="0" err="1">
                <a:solidFill>
                  <a:schemeClr val="accent6">
                    <a:lumMod val="50000"/>
                  </a:schemeClr>
                </a:solidFill>
              </a:rPr>
              <a:t>the</a:t>
            </a:r>
            <a:r>
              <a:rPr lang="de-CH" sz="8000" b="1" dirty="0">
                <a:solidFill>
                  <a:schemeClr val="accent6">
                    <a:lumMod val="50000"/>
                  </a:schemeClr>
                </a:solidFill>
              </a:rPr>
              <a:t> inferior orbital </a:t>
            </a:r>
            <a:r>
              <a:rPr lang="de-CH" sz="8000" b="1" dirty="0" err="1">
                <a:solidFill>
                  <a:schemeClr val="accent6">
                    <a:lumMod val="50000"/>
                  </a:schemeClr>
                </a:solidFill>
              </a:rPr>
              <a:t>fissure</a:t>
            </a:r>
            <a:r>
              <a:rPr lang="de-CH" sz="8000" b="1" dirty="0">
                <a:solidFill>
                  <a:schemeClr val="accent6">
                    <a:lumMod val="50000"/>
                  </a:schemeClr>
                </a:solidFill>
              </a:rPr>
              <a:t>, </a:t>
            </a:r>
            <a:r>
              <a:rPr lang="de-CH" sz="8000" b="1" dirty="0" err="1">
                <a:solidFill>
                  <a:schemeClr val="accent6">
                    <a:lumMod val="50000"/>
                  </a:schemeClr>
                </a:solidFill>
              </a:rPr>
              <a:t>where</a:t>
            </a:r>
            <a:r>
              <a:rPr lang="de-CH" sz="8000" b="1" dirty="0">
                <a:solidFill>
                  <a:schemeClr val="accent6">
                    <a:lumMod val="50000"/>
                  </a:schemeClr>
                </a:solidFill>
              </a:rPr>
              <a:t> </a:t>
            </a:r>
            <a:r>
              <a:rPr lang="de-CH" sz="8000" b="1" dirty="0" err="1">
                <a:solidFill>
                  <a:schemeClr val="accent6">
                    <a:lumMod val="50000"/>
                  </a:schemeClr>
                </a:solidFill>
              </a:rPr>
              <a:t>it</a:t>
            </a:r>
            <a:r>
              <a:rPr lang="de-CH" sz="8000" b="1" dirty="0">
                <a:solidFill>
                  <a:schemeClr val="accent6">
                    <a:lumMod val="50000"/>
                  </a:schemeClr>
                </a:solidFill>
              </a:rPr>
              <a:t> </a:t>
            </a:r>
            <a:r>
              <a:rPr lang="de-CH" sz="8000" b="1" dirty="0" err="1">
                <a:solidFill>
                  <a:schemeClr val="accent6">
                    <a:lumMod val="50000"/>
                  </a:schemeClr>
                </a:solidFill>
              </a:rPr>
              <a:t>continues</a:t>
            </a:r>
            <a:r>
              <a:rPr lang="de-CH" sz="8000" b="1" dirty="0">
                <a:solidFill>
                  <a:schemeClr val="accent6">
                    <a:lumMod val="50000"/>
                  </a:schemeClr>
                </a:solidFill>
              </a:rPr>
              <a:t> </a:t>
            </a:r>
            <a:r>
              <a:rPr lang="de-CH" sz="8000" b="1" dirty="0" err="1">
                <a:solidFill>
                  <a:schemeClr val="accent6">
                    <a:lumMod val="50000"/>
                  </a:schemeClr>
                </a:solidFill>
              </a:rPr>
              <a:t>as</a:t>
            </a:r>
            <a:r>
              <a:rPr lang="de-CH" sz="8000" b="1" dirty="0">
                <a:solidFill>
                  <a:schemeClr val="accent6">
                    <a:lumMod val="50000"/>
                  </a:schemeClr>
                </a:solidFill>
              </a:rPr>
              <a:t> </a:t>
            </a:r>
            <a:r>
              <a:rPr lang="de-CH" sz="8000" b="1" dirty="0" err="1">
                <a:solidFill>
                  <a:schemeClr val="accent6">
                    <a:lumMod val="50000"/>
                  </a:schemeClr>
                </a:solidFill>
              </a:rPr>
              <a:t>the</a:t>
            </a:r>
            <a:r>
              <a:rPr lang="de-CH" sz="8000" b="1" dirty="0">
                <a:solidFill>
                  <a:schemeClr val="accent6">
                    <a:lumMod val="50000"/>
                  </a:schemeClr>
                </a:solidFill>
              </a:rPr>
              <a:t> terminal </a:t>
            </a:r>
            <a:r>
              <a:rPr lang="de-CH" sz="8000" b="1" dirty="0" err="1">
                <a:solidFill>
                  <a:schemeClr val="accent6">
                    <a:lumMod val="50000"/>
                  </a:schemeClr>
                </a:solidFill>
              </a:rPr>
              <a:t>branch</a:t>
            </a:r>
            <a:r>
              <a:rPr lang="de-CH" sz="8000" b="1" dirty="0">
                <a:solidFill>
                  <a:schemeClr val="accent6">
                    <a:lumMod val="50000"/>
                  </a:schemeClr>
                </a:solidFill>
              </a:rPr>
              <a:t> </a:t>
            </a:r>
            <a:r>
              <a:rPr lang="de-CH" sz="8000" b="1" dirty="0" err="1">
                <a:solidFill>
                  <a:schemeClr val="accent6">
                    <a:lumMod val="50000"/>
                  </a:schemeClr>
                </a:solidFill>
              </a:rPr>
              <a:t>of</a:t>
            </a:r>
            <a:r>
              <a:rPr lang="de-CH" sz="8000" b="1" dirty="0">
                <a:solidFill>
                  <a:schemeClr val="accent6">
                    <a:lumMod val="50000"/>
                  </a:schemeClr>
                </a:solidFill>
              </a:rPr>
              <a:t> </a:t>
            </a:r>
            <a:r>
              <a:rPr lang="de-CH" sz="8000" b="1" dirty="0" err="1">
                <a:solidFill>
                  <a:schemeClr val="accent6">
                    <a:lumMod val="50000"/>
                  </a:schemeClr>
                </a:solidFill>
              </a:rPr>
              <a:t>the</a:t>
            </a:r>
            <a:r>
              <a:rPr lang="de-CH" sz="8000" b="1" dirty="0">
                <a:solidFill>
                  <a:schemeClr val="accent6">
                    <a:lumMod val="50000"/>
                  </a:schemeClr>
                </a:solidFill>
              </a:rPr>
              <a:t> </a:t>
            </a:r>
            <a:r>
              <a:rPr lang="de-CH" sz="8000" b="1" dirty="0" err="1">
                <a:solidFill>
                  <a:schemeClr val="accent6">
                    <a:lumMod val="50000"/>
                  </a:schemeClr>
                </a:solidFill>
              </a:rPr>
              <a:t>maxillary</a:t>
            </a:r>
            <a:r>
              <a:rPr lang="de-CH" sz="8000" b="1" dirty="0">
                <a:solidFill>
                  <a:schemeClr val="accent6">
                    <a:lumMod val="50000"/>
                  </a:schemeClr>
                </a:solidFill>
              </a:rPr>
              <a:t> nerve, </a:t>
            </a:r>
            <a:r>
              <a:rPr lang="de-CH" sz="8000" b="1" dirty="0" err="1">
                <a:solidFill>
                  <a:schemeClr val="accent6">
                    <a:lumMod val="50000"/>
                  </a:schemeClr>
                </a:solidFill>
              </a:rPr>
              <a:t>the</a:t>
            </a:r>
            <a:r>
              <a:rPr lang="de-CH" sz="8000" b="1" dirty="0">
                <a:solidFill>
                  <a:schemeClr val="accent6">
                    <a:lumMod val="50000"/>
                  </a:schemeClr>
                </a:solidFill>
              </a:rPr>
              <a:t> infraorbital nerve.</a:t>
            </a:r>
            <a:r>
              <a:rPr lang="de-CH" sz="6400" dirty="0"/>
              <a:t> The infraorbital nerve </a:t>
            </a:r>
            <a:r>
              <a:rPr lang="de-CH" sz="6400" dirty="0" err="1"/>
              <a:t>proceeds</a:t>
            </a:r>
            <a:r>
              <a:rPr lang="de-CH" sz="6400" dirty="0"/>
              <a:t> </a:t>
            </a:r>
            <a:r>
              <a:rPr lang="de-CH" sz="6400" dirty="0" err="1"/>
              <a:t>anteriorly</a:t>
            </a:r>
            <a:r>
              <a:rPr lang="de-CH" sz="6400" dirty="0"/>
              <a:t> </a:t>
            </a:r>
            <a:r>
              <a:rPr lang="de-CH" sz="6400" dirty="0" err="1"/>
              <a:t>across</a:t>
            </a:r>
            <a:r>
              <a:rPr lang="de-CH" sz="6400" dirty="0"/>
              <a:t> </a:t>
            </a:r>
            <a:r>
              <a:rPr lang="de-CH" sz="6400" dirty="0" err="1"/>
              <a:t>the</a:t>
            </a:r>
            <a:r>
              <a:rPr lang="de-CH" sz="6400" dirty="0"/>
              <a:t> </a:t>
            </a:r>
            <a:r>
              <a:rPr lang="de-CH" sz="6400" dirty="0" err="1"/>
              <a:t>floor</a:t>
            </a:r>
            <a:r>
              <a:rPr lang="de-CH" sz="6400" dirty="0"/>
              <a:t> </a:t>
            </a:r>
            <a:r>
              <a:rPr lang="de-CH" sz="6400" dirty="0" err="1"/>
              <a:t>of</a:t>
            </a:r>
            <a:r>
              <a:rPr lang="de-CH" sz="6400" dirty="0"/>
              <a:t> </a:t>
            </a:r>
            <a:r>
              <a:rPr lang="de-CH" sz="6400" dirty="0" err="1"/>
              <a:t>the</a:t>
            </a:r>
            <a:r>
              <a:rPr lang="de-CH" sz="6400" dirty="0"/>
              <a:t> </a:t>
            </a:r>
            <a:r>
              <a:rPr lang="de-CH" sz="6400" dirty="0" err="1"/>
              <a:t>orbit</a:t>
            </a:r>
            <a:r>
              <a:rPr lang="de-CH" sz="6400" dirty="0"/>
              <a:t> in </a:t>
            </a:r>
            <a:r>
              <a:rPr lang="de-CH" sz="6400" dirty="0" err="1"/>
              <a:t>the</a:t>
            </a:r>
            <a:r>
              <a:rPr lang="de-CH" sz="6400" dirty="0"/>
              <a:t> infraorbital groove, </a:t>
            </a:r>
            <a:r>
              <a:rPr lang="de-CH" sz="8000" b="1" dirty="0" err="1">
                <a:solidFill>
                  <a:schemeClr val="accent6">
                    <a:lumMod val="50000"/>
                  </a:schemeClr>
                </a:solidFill>
              </a:rPr>
              <a:t>giving</a:t>
            </a:r>
            <a:r>
              <a:rPr lang="de-CH" sz="8000" b="1" dirty="0">
                <a:solidFill>
                  <a:schemeClr val="accent6">
                    <a:lumMod val="50000"/>
                  </a:schemeClr>
                </a:solidFill>
              </a:rPr>
              <a:t> off </a:t>
            </a:r>
            <a:r>
              <a:rPr lang="de-CH" sz="8000" b="1" dirty="0" err="1">
                <a:solidFill>
                  <a:schemeClr val="accent6">
                    <a:lumMod val="50000"/>
                  </a:schemeClr>
                </a:solidFill>
              </a:rPr>
              <a:t>the</a:t>
            </a:r>
            <a:r>
              <a:rPr lang="de-CH" sz="8000" b="1" dirty="0">
                <a:solidFill>
                  <a:schemeClr val="accent6">
                    <a:lumMod val="50000"/>
                  </a:schemeClr>
                </a:solidFill>
              </a:rPr>
              <a:t> </a:t>
            </a:r>
            <a:r>
              <a:rPr lang="de-CH" sz="8000" b="1" dirty="0" err="1">
                <a:solidFill>
                  <a:schemeClr val="accent6">
                    <a:lumMod val="50000"/>
                  </a:schemeClr>
                </a:solidFill>
              </a:rPr>
              <a:t>middle</a:t>
            </a:r>
            <a:r>
              <a:rPr lang="de-CH" sz="8000" b="1" dirty="0">
                <a:solidFill>
                  <a:schemeClr val="accent6">
                    <a:lumMod val="50000"/>
                  </a:schemeClr>
                </a:solidFill>
              </a:rPr>
              <a:t> superior alveolar nerve,</a:t>
            </a:r>
            <a:r>
              <a:rPr lang="de-CH" sz="6400" dirty="0"/>
              <a:t> </a:t>
            </a:r>
            <a:r>
              <a:rPr lang="de-CH" sz="6400" dirty="0" err="1"/>
              <a:t>before</a:t>
            </a:r>
            <a:r>
              <a:rPr lang="de-CH" sz="6400" dirty="0"/>
              <a:t> </a:t>
            </a:r>
            <a:r>
              <a:rPr lang="de-CH" sz="6400" dirty="0" err="1"/>
              <a:t>continuing</a:t>
            </a:r>
            <a:r>
              <a:rPr lang="de-CH" sz="6400" dirty="0"/>
              <a:t> </a:t>
            </a:r>
            <a:r>
              <a:rPr lang="de-CH" sz="6400" dirty="0" err="1"/>
              <a:t>through</a:t>
            </a:r>
            <a:r>
              <a:rPr lang="de-CH" sz="6400" dirty="0"/>
              <a:t> </a:t>
            </a:r>
            <a:r>
              <a:rPr lang="de-CH" sz="6400" dirty="0" err="1"/>
              <a:t>the</a:t>
            </a:r>
            <a:r>
              <a:rPr lang="de-CH" sz="6400" dirty="0"/>
              <a:t> infraorbital </a:t>
            </a:r>
            <a:r>
              <a:rPr lang="de-CH" sz="6400" dirty="0" err="1"/>
              <a:t>canal</a:t>
            </a:r>
            <a:r>
              <a:rPr lang="de-CH" sz="6400" dirty="0"/>
              <a:t>. Here, </a:t>
            </a:r>
            <a:r>
              <a:rPr lang="de-CH" sz="6400" dirty="0" err="1"/>
              <a:t>the</a:t>
            </a:r>
            <a:r>
              <a:rPr lang="de-CH" sz="6400" dirty="0"/>
              <a:t> anterior superior alveolar nerve </a:t>
            </a:r>
            <a:r>
              <a:rPr lang="de-CH" sz="6400" dirty="0" err="1"/>
              <a:t>arises</a:t>
            </a:r>
            <a:r>
              <a:rPr lang="de-CH" sz="6400" dirty="0"/>
              <a:t> </a:t>
            </a:r>
            <a:r>
              <a:rPr lang="de-CH" sz="6400" dirty="0" err="1"/>
              <a:t>before</a:t>
            </a:r>
            <a:r>
              <a:rPr lang="de-CH" sz="6400" dirty="0"/>
              <a:t> </a:t>
            </a:r>
            <a:r>
              <a:rPr lang="de-CH" sz="6400" dirty="0" err="1"/>
              <a:t>the</a:t>
            </a:r>
            <a:r>
              <a:rPr lang="de-CH" sz="6400" dirty="0"/>
              <a:t> infraorbital nerve </a:t>
            </a:r>
            <a:r>
              <a:rPr lang="de-CH" sz="6400" dirty="0" err="1"/>
              <a:t>continues</a:t>
            </a:r>
            <a:r>
              <a:rPr lang="de-CH" sz="6400" dirty="0"/>
              <a:t> </a:t>
            </a:r>
            <a:r>
              <a:rPr lang="de-CH" sz="6400" dirty="0" err="1"/>
              <a:t>onto</a:t>
            </a:r>
            <a:r>
              <a:rPr lang="de-CH" sz="6400" dirty="0"/>
              <a:t> </a:t>
            </a:r>
            <a:r>
              <a:rPr lang="de-CH" sz="6400" dirty="0" err="1"/>
              <a:t>the</a:t>
            </a:r>
            <a:r>
              <a:rPr lang="de-CH" sz="6400" dirty="0"/>
              <a:t> </a:t>
            </a:r>
            <a:r>
              <a:rPr lang="de-CH" sz="6400" dirty="0" err="1"/>
              <a:t>face</a:t>
            </a:r>
            <a:r>
              <a:rPr lang="de-CH" sz="6400" dirty="0"/>
              <a:t> </a:t>
            </a:r>
            <a:r>
              <a:rPr lang="de-CH" sz="8000" b="1" dirty="0">
                <a:solidFill>
                  <a:schemeClr val="accent6">
                    <a:lumMod val="50000"/>
                  </a:schemeClr>
                </a:solidFill>
              </a:rPr>
              <a:t>via </a:t>
            </a:r>
            <a:r>
              <a:rPr lang="de-CH" sz="8000" b="1" dirty="0" err="1">
                <a:solidFill>
                  <a:schemeClr val="accent6">
                    <a:lumMod val="50000"/>
                  </a:schemeClr>
                </a:solidFill>
              </a:rPr>
              <a:t>the</a:t>
            </a:r>
            <a:r>
              <a:rPr lang="de-CH" sz="8000" b="1" dirty="0">
                <a:solidFill>
                  <a:schemeClr val="accent6">
                    <a:lumMod val="50000"/>
                  </a:schemeClr>
                </a:solidFill>
              </a:rPr>
              <a:t> infraorbital </a:t>
            </a:r>
            <a:r>
              <a:rPr lang="de-CH" sz="8000" b="1" dirty="0" err="1">
                <a:solidFill>
                  <a:schemeClr val="accent6">
                    <a:lumMod val="50000"/>
                  </a:schemeClr>
                </a:solidFill>
              </a:rPr>
              <a:t>foramen</a:t>
            </a:r>
            <a:r>
              <a:rPr lang="de-CH" sz="8000" b="1" dirty="0">
                <a:solidFill>
                  <a:schemeClr val="accent6">
                    <a:lumMod val="50000"/>
                  </a:schemeClr>
                </a:solidFill>
              </a:rPr>
              <a:t> and </a:t>
            </a:r>
            <a:r>
              <a:rPr lang="de-CH" sz="8000" b="1" dirty="0" err="1">
                <a:solidFill>
                  <a:schemeClr val="accent6">
                    <a:lumMod val="50000"/>
                  </a:schemeClr>
                </a:solidFill>
              </a:rPr>
              <a:t>terminates</a:t>
            </a:r>
            <a:r>
              <a:rPr lang="de-CH" sz="8000" b="1" dirty="0">
                <a:solidFill>
                  <a:schemeClr val="accent6">
                    <a:lumMod val="50000"/>
                  </a:schemeClr>
                </a:solidFill>
              </a:rPr>
              <a:t> </a:t>
            </a:r>
            <a:r>
              <a:rPr lang="de-CH" sz="8000" b="1" dirty="0" err="1">
                <a:solidFill>
                  <a:schemeClr val="accent6">
                    <a:lumMod val="50000"/>
                  </a:schemeClr>
                </a:solidFill>
              </a:rPr>
              <a:t>as</a:t>
            </a:r>
            <a:r>
              <a:rPr lang="de-CH" sz="8000" b="1" dirty="0">
                <a:solidFill>
                  <a:schemeClr val="accent6">
                    <a:lumMod val="50000"/>
                  </a:schemeClr>
                </a:solidFill>
              </a:rPr>
              <a:t> </a:t>
            </a:r>
            <a:r>
              <a:rPr lang="de-CH" sz="8000" b="1" dirty="0" err="1">
                <a:solidFill>
                  <a:schemeClr val="accent6">
                    <a:lumMod val="50000"/>
                  </a:schemeClr>
                </a:solidFill>
              </a:rPr>
              <a:t>groups</a:t>
            </a:r>
            <a:r>
              <a:rPr lang="de-CH" sz="8000" b="1" dirty="0">
                <a:solidFill>
                  <a:schemeClr val="accent6">
                    <a:lumMod val="50000"/>
                  </a:schemeClr>
                </a:solidFill>
              </a:rPr>
              <a:t> </a:t>
            </a:r>
            <a:r>
              <a:rPr lang="de-CH" sz="8000" b="1" dirty="0" err="1">
                <a:solidFill>
                  <a:schemeClr val="accent6">
                    <a:lumMod val="50000"/>
                  </a:schemeClr>
                </a:solidFill>
              </a:rPr>
              <a:t>of</a:t>
            </a:r>
            <a:r>
              <a:rPr lang="de-CH" sz="8000" b="1" dirty="0">
                <a:solidFill>
                  <a:schemeClr val="accent6">
                    <a:lumMod val="50000"/>
                  </a:schemeClr>
                </a:solidFill>
              </a:rPr>
              <a:t> </a:t>
            </a:r>
            <a:r>
              <a:rPr lang="de-CH" sz="8000" b="1" dirty="0" err="1">
                <a:solidFill>
                  <a:schemeClr val="accent6">
                    <a:lumMod val="50000"/>
                  </a:schemeClr>
                </a:solidFill>
              </a:rPr>
              <a:t>palpebral</a:t>
            </a:r>
            <a:r>
              <a:rPr lang="de-CH" sz="8000" b="1" dirty="0">
                <a:solidFill>
                  <a:schemeClr val="accent6">
                    <a:lumMod val="50000"/>
                  </a:schemeClr>
                </a:solidFill>
              </a:rPr>
              <a:t>, nasal and superior labial </a:t>
            </a:r>
            <a:r>
              <a:rPr lang="de-CH" sz="8000" b="1" dirty="0" err="1">
                <a:solidFill>
                  <a:schemeClr val="accent6">
                    <a:lumMod val="50000"/>
                  </a:schemeClr>
                </a:solidFill>
              </a:rPr>
              <a:t>branches</a:t>
            </a:r>
            <a:r>
              <a:rPr lang="de-CH" sz="6400" dirty="0"/>
              <a:t>.</a:t>
            </a:r>
          </a:p>
          <a:p>
            <a:endParaRPr lang="el-GR" dirty="0"/>
          </a:p>
        </p:txBody>
      </p:sp>
      <p:pic>
        <p:nvPicPr>
          <p:cNvPr id="21506" name="Picture 2" descr="Overview of the maxillary nerve (lateral-left view)">
            <a:extLst>
              <a:ext uri="{FF2B5EF4-FFF2-40B4-BE49-F238E27FC236}">
                <a16:creationId xmlns:a16="http://schemas.microsoft.com/office/drawing/2014/main" id="{1D85AC2B-D4F4-70D9-FA5D-BCA1111DD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656491"/>
            <a:ext cx="4636478" cy="610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336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24ED38-3B07-ABBB-E3C9-A9D6395E829E}"/>
              </a:ext>
            </a:extLst>
          </p:cNvPr>
          <p:cNvSpPr>
            <a:spLocks noGrp="1"/>
          </p:cNvSpPr>
          <p:nvPr>
            <p:ph type="title"/>
          </p:nvPr>
        </p:nvSpPr>
        <p:spPr>
          <a:xfrm>
            <a:off x="468922" y="0"/>
            <a:ext cx="11723078" cy="1158240"/>
          </a:xfrm>
        </p:spPr>
        <p:txBody>
          <a:bodyPr>
            <a:normAutofit/>
          </a:bodyPr>
          <a:lstStyle/>
          <a:p>
            <a:pPr algn="ctr"/>
            <a:r>
              <a:rPr lang="de-CH" sz="3600" b="1" dirty="0" err="1">
                <a:solidFill>
                  <a:schemeClr val="accent6">
                    <a:lumMod val="50000"/>
                  </a:schemeClr>
                </a:solidFill>
              </a:rPr>
              <a:t>Maxillary</a:t>
            </a:r>
            <a:r>
              <a:rPr lang="de-CH" sz="3600" b="1" dirty="0">
                <a:solidFill>
                  <a:schemeClr val="accent6">
                    <a:lumMod val="50000"/>
                  </a:schemeClr>
                </a:solidFill>
              </a:rPr>
              <a:t> nerve (</a:t>
            </a:r>
            <a:r>
              <a:rPr lang="de-CH" sz="3600" b="1" dirty="0" err="1">
                <a:solidFill>
                  <a:schemeClr val="accent6">
                    <a:lumMod val="50000"/>
                  </a:schemeClr>
                </a:solidFill>
              </a:rPr>
              <a:t>pterygopalatine</a:t>
            </a:r>
            <a:r>
              <a:rPr lang="de-CH" sz="3600" b="1" dirty="0">
                <a:solidFill>
                  <a:schemeClr val="accent6">
                    <a:lumMod val="50000"/>
                  </a:schemeClr>
                </a:solidFill>
              </a:rPr>
              <a:t> </a:t>
            </a:r>
            <a:r>
              <a:rPr lang="de-CH" sz="3600" b="1" dirty="0" err="1">
                <a:solidFill>
                  <a:schemeClr val="accent6">
                    <a:lumMod val="50000"/>
                  </a:schemeClr>
                </a:solidFill>
              </a:rPr>
              <a:t>fossa</a:t>
            </a:r>
            <a:r>
              <a:rPr lang="de-CH" sz="3600" b="1" dirty="0">
                <a:solidFill>
                  <a:schemeClr val="accent6">
                    <a:lumMod val="50000"/>
                  </a:schemeClr>
                </a:solidFill>
              </a:rPr>
              <a:t>)</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34EBD9BB-6D45-E207-BA30-4BF4536E55C7}"/>
              </a:ext>
            </a:extLst>
          </p:cNvPr>
          <p:cNvSpPr>
            <a:spLocks noGrp="1"/>
          </p:cNvSpPr>
          <p:nvPr>
            <p:ph idx="1"/>
          </p:nvPr>
        </p:nvSpPr>
        <p:spPr>
          <a:xfrm>
            <a:off x="640080" y="685801"/>
            <a:ext cx="6842760" cy="6172200"/>
          </a:xfrm>
        </p:spPr>
        <p:txBody>
          <a:bodyPr>
            <a:normAutofit fontScale="92500" lnSpcReduction="10000"/>
          </a:bodyPr>
          <a:lstStyle/>
          <a:p>
            <a:pPr algn="just"/>
            <a:r>
              <a:rPr lang="de-CH" dirty="0" err="1"/>
              <a:t>Within</a:t>
            </a:r>
            <a:r>
              <a:rPr lang="de-CH" dirty="0"/>
              <a:t> </a:t>
            </a:r>
            <a:r>
              <a:rPr lang="de-CH" dirty="0" err="1"/>
              <a:t>the</a:t>
            </a:r>
            <a:r>
              <a:rPr lang="de-CH" dirty="0"/>
              <a:t> </a:t>
            </a:r>
            <a:r>
              <a:rPr lang="de-CH" b="1" dirty="0" err="1">
                <a:solidFill>
                  <a:schemeClr val="accent6">
                    <a:lumMod val="50000"/>
                  </a:schemeClr>
                </a:solidFill>
              </a:rPr>
              <a:t>pterygopalatine</a:t>
            </a:r>
            <a:r>
              <a:rPr lang="de-CH" b="1" dirty="0">
                <a:solidFill>
                  <a:schemeClr val="accent6">
                    <a:lumMod val="50000"/>
                  </a:schemeClr>
                </a:solidFill>
              </a:rPr>
              <a:t> </a:t>
            </a:r>
            <a:r>
              <a:rPr lang="de-CH" b="1" dirty="0" err="1">
                <a:solidFill>
                  <a:schemeClr val="accent6">
                    <a:lumMod val="50000"/>
                  </a:schemeClr>
                </a:solidFill>
              </a:rPr>
              <a:t>fossa</a:t>
            </a:r>
            <a:r>
              <a:rPr lang="de-CH" dirty="0"/>
              <a:t>, </a:t>
            </a:r>
            <a:r>
              <a:rPr lang="de-CH" dirty="0" err="1"/>
              <a:t>branches</a:t>
            </a:r>
            <a:r>
              <a:rPr lang="de-CH" dirty="0"/>
              <a:t> </a:t>
            </a:r>
            <a:r>
              <a:rPr lang="de-CH" dirty="0" err="1"/>
              <a:t>arise</a:t>
            </a:r>
            <a:r>
              <a:rPr lang="de-CH" dirty="0"/>
              <a:t> </a:t>
            </a:r>
            <a:r>
              <a:rPr lang="de-CH" dirty="0" err="1"/>
              <a:t>directly</a:t>
            </a:r>
            <a:r>
              <a:rPr lang="de-CH" dirty="0"/>
              <a:t> </a:t>
            </a:r>
            <a:r>
              <a:rPr lang="de-CH" dirty="0" err="1"/>
              <a:t>from</a:t>
            </a:r>
            <a:r>
              <a:rPr lang="de-CH" dirty="0"/>
              <a:t> </a:t>
            </a:r>
            <a:r>
              <a:rPr lang="de-CH" dirty="0" err="1"/>
              <a:t>the</a:t>
            </a:r>
            <a:r>
              <a:rPr lang="de-CH" dirty="0"/>
              <a:t> </a:t>
            </a:r>
            <a:r>
              <a:rPr lang="de-CH" dirty="0" err="1"/>
              <a:t>maxillary</a:t>
            </a:r>
            <a:r>
              <a:rPr lang="de-CH" dirty="0"/>
              <a:t> nerve </a:t>
            </a:r>
            <a:r>
              <a:rPr lang="de-CH" dirty="0" err="1"/>
              <a:t>including</a:t>
            </a:r>
            <a:r>
              <a:rPr lang="de-CH" dirty="0"/>
              <a:t> </a:t>
            </a:r>
            <a:r>
              <a:rPr lang="de-CH" dirty="0" err="1"/>
              <a:t>the</a:t>
            </a:r>
            <a:r>
              <a:rPr lang="de-CH" dirty="0"/>
              <a:t> </a:t>
            </a:r>
            <a:r>
              <a:rPr lang="de-CH" b="1" dirty="0" err="1">
                <a:solidFill>
                  <a:schemeClr val="accent6">
                    <a:lumMod val="50000"/>
                  </a:schemeClr>
                </a:solidFill>
              </a:rPr>
              <a:t>branches</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pterygopalatine</a:t>
            </a:r>
            <a:r>
              <a:rPr lang="de-CH" b="1" dirty="0">
                <a:solidFill>
                  <a:schemeClr val="accent6">
                    <a:lumMod val="50000"/>
                  </a:schemeClr>
                </a:solidFill>
              </a:rPr>
              <a:t> </a:t>
            </a:r>
            <a:r>
              <a:rPr lang="de-CH" b="1" dirty="0" err="1">
                <a:solidFill>
                  <a:schemeClr val="accent6">
                    <a:lumMod val="50000"/>
                  </a:schemeClr>
                </a:solidFill>
              </a:rPr>
              <a:t>ganglion</a:t>
            </a:r>
            <a:r>
              <a:rPr lang="de-CH" b="1" dirty="0">
                <a:solidFill>
                  <a:schemeClr val="accent6">
                    <a:lumMod val="50000"/>
                  </a:schemeClr>
                </a:solidFill>
              </a:rPr>
              <a:t> and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zygomatic</a:t>
            </a:r>
            <a:r>
              <a:rPr lang="de-CH" b="1" dirty="0">
                <a:solidFill>
                  <a:schemeClr val="accent6">
                    <a:lumMod val="50000"/>
                  </a:schemeClr>
                </a:solidFill>
              </a:rPr>
              <a:t> nerve. </a:t>
            </a:r>
          </a:p>
          <a:p>
            <a:pPr algn="just"/>
            <a:r>
              <a:rPr lang="de-CH" dirty="0" err="1"/>
              <a:t>Branches</a:t>
            </a:r>
            <a:r>
              <a:rPr lang="de-CH" dirty="0"/>
              <a:t> </a:t>
            </a:r>
            <a:r>
              <a:rPr lang="de-CH" dirty="0" err="1"/>
              <a:t>associated</a:t>
            </a:r>
            <a:r>
              <a:rPr lang="de-CH" dirty="0"/>
              <a:t> </a:t>
            </a:r>
            <a:r>
              <a:rPr lang="de-CH" dirty="0" err="1"/>
              <a:t>with</a:t>
            </a:r>
            <a:r>
              <a:rPr lang="de-CH" dirty="0"/>
              <a:t> </a:t>
            </a:r>
            <a:r>
              <a:rPr lang="de-CH" dirty="0" err="1"/>
              <a:t>the</a:t>
            </a:r>
            <a:r>
              <a:rPr lang="de-CH" dirty="0"/>
              <a:t> </a:t>
            </a:r>
            <a:r>
              <a:rPr lang="de-CH" dirty="0" err="1"/>
              <a:t>pterygopalatine</a:t>
            </a:r>
            <a:r>
              <a:rPr lang="de-CH" dirty="0"/>
              <a:t> </a:t>
            </a:r>
            <a:r>
              <a:rPr lang="de-CH" dirty="0" err="1"/>
              <a:t>ganglion</a:t>
            </a:r>
            <a:r>
              <a:rPr lang="de-CH" dirty="0"/>
              <a:t> </a:t>
            </a:r>
            <a:r>
              <a:rPr lang="de-CH" dirty="0" err="1"/>
              <a:t>include</a:t>
            </a:r>
            <a:r>
              <a:rPr lang="de-CH" dirty="0"/>
              <a:t> </a:t>
            </a:r>
            <a:r>
              <a:rPr lang="de-CH" dirty="0" err="1"/>
              <a:t>the</a:t>
            </a:r>
            <a:r>
              <a:rPr lang="de-CH" dirty="0"/>
              <a:t> </a:t>
            </a:r>
            <a:r>
              <a:rPr lang="de-CH" dirty="0" err="1"/>
              <a:t>nasopalatine</a:t>
            </a:r>
            <a:r>
              <a:rPr lang="de-CH" dirty="0"/>
              <a:t>, </a:t>
            </a:r>
            <a:r>
              <a:rPr lang="de-CH" dirty="0" err="1"/>
              <a:t>posterior</a:t>
            </a:r>
            <a:r>
              <a:rPr lang="de-CH" dirty="0"/>
              <a:t> superior nasal, </a:t>
            </a:r>
            <a:r>
              <a:rPr lang="de-CH" dirty="0" err="1"/>
              <a:t>greater</a:t>
            </a:r>
            <a:r>
              <a:rPr lang="de-CH" dirty="0"/>
              <a:t> </a:t>
            </a:r>
            <a:r>
              <a:rPr lang="de-CH" dirty="0" err="1"/>
              <a:t>palatine</a:t>
            </a:r>
            <a:r>
              <a:rPr lang="de-CH" dirty="0"/>
              <a:t>, </a:t>
            </a:r>
            <a:r>
              <a:rPr lang="de-CH" dirty="0" err="1"/>
              <a:t>lesser</a:t>
            </a:r>
            <a:r>
              <a:rPr lang="de-CH" dirty="0"/>
              <a:t> </a:t>
            </a:r>
            <a:r>
              <a:rPr lang="de-CH" dirty="0" err="1"/>
              <a:t>palatine</a:t>
            </a:r>
            <a:r>
              <a:rPr lang="de-CH" dirty="0"/>
              <a:t> and </a:t>
            </a:r>
            <a:r>
              <a:rPr lang="de-CH" dirty="0" err="1"/>
              <a:t>pharyngeal</a:t>
            </a:r>
            <a:r>
              <a:rPr lang="de-CH" dirty="0"/>
              <a:t> </a:t>
            </a:r>
            <a:r>
              <a:rPr lang="de-CH" dirty="0" err="1"/>
              <a:t>nerves</a:t>
            </a:r>
            <a:r>
              <a:rPr lang="de-CH" dirty="0"/>
              <a:t>, </a:t>
            </a:r>
            <a:r>
              <a:rPr lang="de-CH" dirty="0" err="1"/>
              <a:t>as</a:t>
            </a:r>
            <a:r>
              <a:rPr lang="de-CH" dirty="0"/>
              <a:t> </a:t>
            </a:r>
            <a:r>
              <a:rPr lang="de-CH" dirty="0" err="1"/>
              <a:t>well</a:t>
            </a:r>
            <a:r>
              <a:rPr lang="de-CH" dirty="0"/>
              <a:t> </a:t>
            </a:r>
            <a:r>
              <a:rPr lang="de-CH" dirty="0" err="1"/>
              <a:t>as</a:t>
            </a:r>
            <a:r>
              <a:rPr lang="de-CH" dirty="0"/>
              <a:t> 2-3 </a:t>
            </a:r>
            <a:r>
              <a:rPr lang="de-CH" dirty="0" err="1"/>
              <a:t>small</a:t>
            </a:r>
            <a:r>
              <a:rPr lang="de-CH" dirty="0"/>
              <a:t> orbital </a:t>
            </a:r>
            <a:r>
              <a:rPr lang="de-CH" dirty="0" err="1"/>
              <a:t>branches</a:t>
            </a:r>
            <a:r>
              <a:rPr lang="de-CH" dirty="0"/>
              <a:t>. </a:t>
            </a:r>
          </a:p>
          <a:p>
            <a:pPr algn="just"/>
            <a:r>
              <a:rPr lang="de-CH" b="1" dirty="0" err="1">
                <a:solidFill>
                  <a:schemeClr val="accent6">
                    <a:lumMod val="50000"/>
                  </a:schemeClr>
                </a:solidFill>
              </a:rPr>
              <a:t>Parasympathetic</a:t>
            </a:r>
            <a:r>
              <a:rPr lang="de-CH" b="1" dirty="0">
                <a:solidFill>
                  <a:schemeClr val="accent6">
                    <a:lumMod val="50000"/>
                  </a:schemeClr>
                </a:solidFill>
              </a:rPr>
              <a:t> and </a:t>
            </a:r>
            <a:r>
              <a:rPr lang="de-CH" b="1" dirty="0" err="1">
                <a:solidFill>
                  <a:schemeClr val="accent6">
                    <a:lumMod val="50000"/>
                  </a:schemeClr>
                </a:solidFill>
              </a:rPr>
              <a:t>sympathetic</a:t>
            </a:r>
            <a:r>
              <a:rPr lang="de-CH" b="1" dirty="0">
                <a:solidFill>
                  <a:schemeClr val="accent6">
                    <a:lumMod val="50000"/>
                  </a:schemeClr>
                </a:solidFill>
              </a:rPr>
              <a:t>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are</a:t>
            </a:r>
            <a:r>
              <a:rPr lang="de-CH" b="1" dirty="0">
                <a:solidFill>
                  <a:schemeClr val="accent6">
                    <a:lumMod val="50000"/>
                  </a:schemeClr>
                </a:solidFill>
              </a:rPr>
              <a:t> </a:t>
            </a:r>
            <a:r>
              <a:rPr lang="de-CH" b="1" dirty="0" err="1">
                <a:solidFill>
                  <a:schemeClr val="accent6">
                    <a:lumMod val="50000"/>
                  </a:schemeClr>
                </a:solidFill>
              </a:rPr>
              <a:t>delivered</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pterygopalatine</a:t>
            </a:r>
            <a:r>
              <a:rPr lang="de-CH" b="1" dirty="0">
                <a:solidFill>
                  <a:schemeClr val="accent6">
                    <a:lumMod val="50000"/>
                  </a:schemeClr>
                </a:solidFill>
              </a:rPr>
              <a:t> </a:t>
            </a:r>
            <a:r>
              <a:rPr lang="de-CH" b="1" dirty="0" err="1">
                <a:solidFill>
                  <a:schemeClr val="accent6">
                    <a:lumMod val="50000"/>
                  </a:schemeClr>
                </a:solidFill>
              </a:rPr>
              <a:t>ganglion</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nerve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pterygoid</a:t>
            </a:r>
            <a:r>
              <a:rPr lang="de-CH" b="1" dirty="0">
                <a:solidFill>
                  <a:schemeClr val="accent6">
                    <a:lumMod val="50000"/>
                  </a:schemeClr>
                </a:solidFill>
              </a:rPr>
              <a:t> </a:t>
            </a:r>
            <a:r>
              <a:rPr lang="de-CH" b="1" dirty="0" err="1">
                <a:solidFill>
                  <a:schemeClr val="accent6">
                    <a:lumMod val="50000"/>
                  </a:schemeClr>
                </a:solidFill>
              </a:rPr>
              <a:t>canal</a:t>
            </a:r>
            <a:r>
              <a:rPr lang="de-CH" b="1" dirty="0">
                <a:solidFill>
                  <a:schemeClr val="accent6">
                    <a:lumMod val="50000"/>
                  </a:schemeClr>
                </a:solidFill>
              </a:rPr>
              <a:t> (</a:t>
            </a:r>
            <a:r>
              <a:rPr lang="de-CH" b="1" dirty="0" err="1">
                <a:solidFill>
                  <a:schemeClr val="accent6">
                    <a:lumMod val="50000"/>
                  </a:schemeClr>
                </a:solidFill>
              </a:rPr>
              <a:t>derived</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greater</a:t>
            </a:r>
            <a:r>
              <a:rPr lang="de-CH" b="1" dirty="0">
                <a:solidFill>
                  <a:schemeClr val="accent6">
                    <a:lumMod val="50000"/>
                  </a:schemeClr>
                </a:solidFill>
              </a:rPr>
              <a:t> </a:t>
            </a:r>
            <a:r>
              <a:rPr lang="de-CH" b="1" dirty="0" err="1">
                <a:solidFill>
                  <a:schemeClr val="accent6">
                    <a:lumMod val="50000"/>
                  </a:schemeClr>
                </a:solidFill>
              </a:rPr>
              <a:t>petrosal</a:t>
            </a:r>
            <a:r>
              <a:rPr lang="de-CH" b="1" dirty="0">
                <a:solidFill>
                  <a:schemeClr val="accent6">
                    <a:lumMod val="50000"/>
                  </a:schemeClr>
                </a:solidFill>
              </a:rPr>
              <a:t> (</a:t>
            </a:r>
            <a:r>
              <a:rPr lang="de-CH" b="1" dirty="0" err="1">
                <a:solidFill>
                  <a:schemeClr val="accent6">
                    <a:lumMod val="50000"/>
                  </a:schemeClr>
                </a:solidFill>
              </a:rPr>
              <a:t>facial</a:t>
            </a:r>
            <a:r>
              <a:rPr lang="de-CH" b="1" dirty="0">
                <a:solidFill>
                  <a:schemeClr val="accent6">
                    <a:lumMod val="50000"/>
                  </a:schemeClr>
                </a:solidFill>
              </a:rPr>
              <a:t> nerve, CN VII) and </a:t>
            </a:r>
            <a:r>
              <a:rPr lang="de-CH" b="1" dirty="0" err="1">
                <a:solidFill>
                  <a:schemeClr val="accent6">
                    <a:lumMod val="50000"/>
                  </a:schemeClr>
                </a:solidFill>
              </a:rPr>
              <a:t>deep</a:t>
            </a:r>
            <a:r>
              <a:rPr lang="de-CH" b="1" dirty="0">
                <a:solidFill>
                  <a:schemeClr val="accent6">
                    <a:lumMod val="50000"/>
                  </a:schemeClr>
                </a:solidFill>
              </a:rPr>
              <a:t> </a:t>
            </a:r>
            <a:r>
              <a:rPr lang="de-CH" b="1" dirty="0" err="1">
                <a:solidFill>
                  <a:schemeClr val="accent6">
                    <a:lumMod val="50000"/>
                  </a:schemeClr>
                </a:solidFill>
              </a:rPr>
              <a:t>petrosal</a:t>
            </a:r>
            <a:r>
              <a:rPr lang="de-CH" b="1" dirty="0">
                <a:solidFill>
                  <a:schemeClr val="accent6">
                    <a:lumMod val="50000"/>
                  </a:schemeClr>
                </a:solidFill>
              </a:rPr>
              <a:t> nerve (internal </a:t>
            </a:r>
            <a:r>
              <a:rPr lang="de-CH" b="1" dirty="0" err="1">
                <a:solidFill>
                  <a:schemeClr val="accent6">
                    <a:lumMod val="50000"/>
                  </a:schemeClr>
                </a:solidFill>
              </a:rPr>
              <a:t>carotid</a:t>
            </a:r>
            <a:r>
              <a:rPr lang="de-CH" b="1" dirty="0">
                <a:solidFill>
                  <a:schemeClr val="accent6">
                    <a:lumMod val="50000"/>
                  </a:schemeClr>
                </a:solidFill>
              </a:rPr>
              <a:t> </a:t>
            </a:r>
            <a:r>
              <a:rPr lang="de-CH" b="1" dirty="0" err="1">
                <a:solidFill>
                  <a:schemeClr val="accent6">
                    <a:lumMod val="50000"/>
                  </a:schemeClr>
                </a:solidFill>
              </a:rPr>
              <a:t>plexus</a:t>
            </a:r>
            <a:r>
              <a:rPr lang="de-CH" b="1" dirty="0">
                <a:solidFill>
                  <a:schemeClr val="accent6">
                    <a:lumMod val="50000"/>
                  </a:schemeClr>
                </a:solidFill>
              </a:rPr>
              <a:t>), </a:t>
            </a:r>
            <a:r>
              <a:rPr lang="de-CH" b="1" dirty="0" err="1">
                <a:solidFill>
                  <a:schemeClr val="accent6">
                    <a:lumMod val="50000"/>
                  </a:schemeClr>
                </a:solidFill>
              </a:rPr>
              <a:t>respectively</a:t>
            </a:r>
            <a:r>
              <a:rPr lang="de-CH" dirty="0"/>
              <a:t>. </a:t>
            </a:r>
            <a:r>
              <a:rPr lang="de-CH" b="1" dirty="0" err="1">
                <a:solidFill>
                  <a:schemeClr val="accent6">
                    <a:lumMod val="50000"/>
                  </a:schemeClr>
                </a:solidFill>
              </a:rPr>
              <a:t>Postganglionic</a:t>
            </a:r>
            <a:r>
              <a:rPr lang="de-CH" b="1" dirty="0">
                <a:solidFill>
                  <a:schemeClr val="accent6">
                    <a:lumMod val="50000"/>
                  </a:schemeClr>
                </a:solidFill>
              </a:rPr>
              <a:t>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are</a:t>
            </a:r>
            <a:r>
              <a:rPr lang="de-CH" b="1" dirty="0">
                <a:solidFill>
                  <a:schemeClr val="accent6">
                    <a:lumMod val="50000"/>
                  </a:schemeClr>
                </a:solidFill>
              </a:rPr>
              <a:t> </a:t>
            </a:r>
            <a:r>
              <a:rPr lang="de-CH" b="1" dirty="0" err="1">
                <a:solidFill>
                  <a:schemeClr val="accent6">
                    <a:lumMod val="50000"/>
                  </a:schemeClr>
                </a:solidFill>
              </a:rPr>
              <a:t>then</a:t>
            </a:r>
            <a:r>
              <a:rPr lang="de-CH" b="1" dirty="0">
                <a:solidFill>
                  <a:schemeClr val="accent6">
                    <a:lumMod val="50000"/>
                  </a:schemeClr>
                </a:solidFill>
              </a:rPr>
              <a:t> </a:t>
            </a:r>
            <a:r>
              <a:rPr lang="de-CH" b="1" dirty="0" err="1">
                <a:solidFill>
                  <a:schemeClr val="accent6">
                    <a:lumMod val="50000"/>
                  </a:schemeClr>
                </a:solidFill>
              </a:rPr>
              <a:t>distributed</a:t>
            </a:r>
            <a:r>
              <a:rPr lang="de-CH" b="1" dirty="0">
                <a:solidFill>
                  <a:schemeClr val="accent6">
                    <a:lumMod val="50000"/>
                  </a:schemeClr>
                </a:solidFill>
              </a:rPr>
              <a:t> </a:t>
            </a:r>
            <a:r>
              <a:rPr lang="de-CH" b="1" dirty="0" err="1">
                <a:solidFill>
                  <a:schemeClr val="accent6">
                    <a:lumMod val="50000"/>
                  </a:schemeClr>
                </a:solidFill>
              </a:rPr>
              <a:t>within</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aforementioned</a:t>
            </a:r>
            <a:r>
              <a:rPr lang="de-CH" b="1" dirty="0">
                <a:solidFill>
                  <a:schemeClr val="accent6">
                    <a:lumMod val="50000"/>
                  </a:schemeClr>
                </a:solidFill>
              </a:rPr>
              <a:t> </a:t>
            </a:r>
            <a:r>
              <a:rPr lang="de-CH" b="1" dirty="0" err="1">
                <a:solidFill>
                  <a:schemeClr val="accent6">
                    <a:lumMod val="50000"/>
                  </a:schemeClr>
                </a:solidFill>
              </a:rPr>
              <a:t>ganglionic</a:t>
            </a:r>
            <a:r>
              <a:rPr lang="de-CH" b="1" dirty="0">
                <a:solidFill>
                  <a:schemeClr val="accent6">
                    <a:lumMod val="50000"/>
                  </a:schemeClr>
                </a:solidFill>
              </a:rPr>
              <a:t> </a:t>
            </a:r>
            <a:r>
              <a:rPr lang="de-CH" b="1" dirty="0" err="1">
                <a:solidFill>
                  <a:schemeClr val="accent6">
                    <a:lumMod val="50000"/>
                  </a:schemeClr>
                </a:solidFill>
              </a:rPr>
              <a:t>branches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maxillary</a:t>
            </a:r>
            <a:r>
              <a:rPr lang="de-CH" b="1" dirty="0">
                <a:solidFill>
                  <a:schemeClr val="accent6">
                    <a:lumMod val="50000"/>
                  </a:schemeClr>
                </a:solidFill>
              </a:rPr>
              <a:t> nerve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regulate</a:t>
            </a:r>
            <a:r>
              <a:rPr lang="de-CH" b="1" dirty="0">
                <a:solidFill>
                  <a:schemeClr val="accent6">
                    <a:lumMod val="50000"/>
                  </a:schemeClr>
                </a:solidFill>
              </a:rPr>
              <a:t> </a:t>
            </a:r>
            <a:r>
              <a:rPr lang="de-CH" b="1" dirty="0" err="1">
                <a:solidFill>
                  <a:schemeClr val="accent6">
                    <a:lumMod val="50000"/>
                  </a:schemeClr>
                </a:solidFill>
              </a:rPr>
              <a:t>secretomotor</a:t>
            </a:r>
            <a:r>
              <a:rPr lang="de-CH" b="1" dirty="0">
                <a:solidFill>
                  <a:schemeClr val="accent6">
                    <a:lumMod val="50000"/>
                  </a:schemeClr>
                </a:solidFill>
              </a:rPr>
              <a:t> and </a:t>
            </a:r>
            <a:r>
              <a:rPr lang="de-CH" b="1" dirty="0" err="1">
                <a:solidFill>
                  <a:schemeClr val="accent6">
                    <a:lumMod val="50000"/>
                  </a:schemeClr>
                </a:solidFill>
              </a:rPr>
              <a:t>vascular</a:t>
            </a:r>
            <a:r>
              <a:rPr lang="de-CH" b="1" dirty="0">
                <a:solidFill>
                  <a:schemeClr val="accent6">
                    <a:lumMod val="50000"/>
                  </a:schemeClr>
                </a:solidFill>
              </a:rPr>
              <a:t> </a:t>
            </a:r>
            <a:r>
              <a:rPr lang="de-CH" b="1" dirty="0" err="1">
                <a:solidFill>
                  <a:schemeClr val="accent6">
                    <a:lumMod val="50000"/>
                  </a:schemeClr>
                </a:solidFill>
              </a:rPr>
              <a:t>responses</a:t>
            </a:r>
            <a:r>
              <a:rPr lang="de-CH" b="1" dirty="0">
                <a:solidFill>
                  <a:schemeClr val="accent6">
                    <a:lumMod val="50000"/>
                  </a:schemeClr>
                </a:solidFill>
              </a:rPr>
              <a:t> in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lacrimal</a:t>
            </a:r>
            <a:r>
              <a:rPr lang="de-CH" b="1" dirty="0">
                <a:solidFill>
                  <a:schemeClr val="accent6">
                    <a:lumMod val="50000"/>
                  </a:schemeClr>
                </a:solidFill>
              </a:rPr>
              <a:t> </a:t>
            </a:r>
            <a:r>
              <a:rPr lang="de-CH" b="1" dirty="0" err="1">
                <a:solidFill>
                  <a:schemeClr val="accent6">
                    <a:lumMod val="50000"/>
                  </a:schemeClr>
                </a:solidFill>
              </a:rPr>
              <a:t>gland</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well</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mucous</a:t>
            </a:r>
            <a:r>
              <a:rPr lang="de-CH" b="1" dirty="0">
                <a:solidFill>
                  <a:schemeClr val="accent6">
                    <a:lumMod val="50000"/>
                  </a:schemeClr>
                </a:solidFill>
              </a:rPr>
              <a:t> </a:t>
            </a:r>
            <a:r>
              <a:rPr lang="de-CH" b="1" dirty="0" err="1">
                <a:solidFill>
                  <a:schemeClr val="accent6">
                    <a:lumMod val="50000"/>
                  </a:schemeClr>
                </a:solidFill>
              </a:rPr>
              <a:t>membranes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nasal </a:t>
            </a:r>
            <a:r>
              <a:rPr lang="de-CH" b="1" dirty="0" err="1">
                <a:solidFill>
                  <a:schemeClr val="accent6">
                    <a:lumMod val="50000"/>
                  </a:schemeClr>
                </a:solidFill>
              </a:rPr>
              <a:t>cavity</a:t>
            </a:r>
            <a:r>
              <a:rPr lang="de-CH" b="1" dirty="0">
                <a:solidFill>
                  <a:schemeClr val="accent6">
                    <a:lumMod val="50000"/>
                  </a:schemeClr>
                </a:solidFill>
              </a:rPr>
              <a:t>, </a:t>
            </a:r>
            <a:r>
              <a:rPr lang="de-CH" b="1" dirty="0" err="1">
                <a:solidFill>
                  <a:schemeClr val="accent6">
                    <a:lumMod val="50000"/>
                  </a:schemeClr>
                </a:solidFill>
              </a:rPr>
              <a:t>naso</a:t>
            </a:r>
            <a:r>
              <a:rPr lang="de-CH" b="1" dirty="0">
                <a:solidFill>
                  <a:schemeClr val="accent6">
                    <a:lumMod val="50000"/>
                  </a:schemeClr>
                </a:solidFill>
              </a:rPr>
              <a:t>/</a:t>
            </a:r>
            <a:r>
              <a:rPr lang="de-CH" b="1" dirty="0" err="1">
                <a:solidFill>
                  <a:schemeClr val="accent6">
                    <a:lumMod val="50000"/>
                  </a:schemeClr>
                </a:solidFill>
              </a:rPr>
              <a:t>oropharynx</a:t>
            </a:r>
            <a:r>
              <a:rPr lang="de-CH" b="1" dirty="0">
                <a:solidFill>
                  <a:schemeClr val="accent6">
                    <a:lumMod val="50000"/>
                  </a:schemeClr>
                </a:solidFill>
              </a:rPr>
              <a:t>, and </a:t>
            </a:r>
            <a:r>
              <a:rPr lang="de-CH" b="1" dirty="0" err="1">
                <a:solidFill>
                  <a:schemeClr val="accent6">
                    <a:lumMod val="50000"/>
                  </a:schemeClr>
                </a:solidFill>
              </a:rPr>
              <a:t>upper</a:t>
            </a:r>
            <a:r>
              <a:rPr lang="de-CH" b="1" dirty="0">
                <a:solidFill>
                  <a:schemeClr val="accent6">
                    <a:lumMod val="50000"/>
                  </a:schemeClr>
                </a:solidFill>
              </a:rPr>
              <a:t> oral </a:t>
            </a:r>
            <a:r>
              <a:rPr lang="de-CH" b="1" dirty="0" err="1">
                <a:solidFill>
                  <a:schemeClr val="accent6">
                    <a:lumMod val="50000"/>
                  </a:schemeClr>
                </a:solidFill>
              </a:rPr>
              <a:t>cavity</a:t>
            </a:r>
            <a:r>
              <a:rPr lang="de-CH" dirty="0"/>
              <a:t>. </a:t>
            </a:r>
          </a:p>
          <a:p>
            <a:pPr algn="just"/>
            <a:r>
              <a:rPr lang="de-CH" dirty="0" err="1"/>
              <a:t>While</a:t>
            </a:r>
            <a:r>
              <a:rPr lang="de-CH" dirty="0"/>
              <a:t> </a:t>
            </a:r>
            <a:r>
              <a:rPr lang="de-CH" dirty="0" err="1"/>
              <a:t>the</a:t>
            </a:r>
            <a:r>
              <a:rPr lang="de-CH" dirty="0"/>
              <a:t> </a:t>
            </a:r>
            <a:r>
              <a:rPr lang="de-CH" dirty="0" err="1"/>
              <a:t>naso</a:t>
            </a:r>
            <a:r>
              <a:rPr lang="de-CH" dirty="0"/>
              <a:t>-, </a:t>
            </a:r>
            <a:r>
              <a:rPr lang="de-CH" dirty="0" err="1"/>
              <a:t>greater</a:t>
            </a:r>
            <a:r>
              <a:rPr lang="de-CH" dirty="0"/>
              <a:t> and </a:t>
            </a:r>
            <a:r>
              <a:rPr lang="de-CH" dirty="0" err="1"/>
              <a:t>lesser</a:t>
            </a:r>
            <a:r>
              <a:rPr lang="de-CH" dirty="0"/>
              <a:t> </a:t>
            </a:r>
            <a:r>
              <a:rPr lang="de-CH" dirty="0" err="1"/>
              <a:t>palatine</a:t>
            </a:r>
            <a:r>
              <a:rPr lang="de-CH" dirty="0"/>
              <a:t> </a:t>
            </a:r>
            <a:r>
              <a:rPr lang="de-CH" dirty="0" err="1"/>
              <a:t>nerves</a:t>
            </a:r>
            <a:r>
              <a:rPr lang="de-CH" dirty="0"/>
              <a:t> </a:t>
            </a:r>
            <a:r>
              <a:rPr lang="de-CH" dirty="0" err="1"/>
              <a:t>mainly</a:t>
            </a:r>
            <a:r>
              <a:rPr lang="de-CH" dirty="0"/>
              <a:t> </a:t>
            </a:r>
            <a:r>
              <a:rPr lang="de-CH" dirty="0" err="1"/>
              <a:t>convey</a:t>
            </a:r>
            <a:r>
              <a:rPr lang="de-CH" dirty="0"/>
              <a:t> </a:t>
            </a:r>
            <a:r>
              <a:rPr lang="de-CH" dirty="0" err="1"/>
              <a:t>sensory</a:t>
            </a:r>
            <a:r>
              <a:rPr lang="de-CH" dirty="0"/>
              <a:t> </a:t>
            </a:r>
            <a:r>
              <a:rPr lang="de-CH" dirty="0" err="1"/>
              <a:t>impulses</a:t>
            </a:r>
            <a:r>
              <a:rPr lang="de-CH" dirty="0"/>
              <a:t>, </a:t>
            </a:r>
            <a:r>
              <a:rPr lang="de-CH" dirty="0" err="1"/>
              <a:t>they</a:t>
            </a:r>
            <a:r>
              <a:rPr lang="de-CH" dirty="0"/>
              <a:t> also </a:t>
            </a:r>
            <a:r>
              <a:rPr lang="de-CH" b="1" dirty="0">
                <a:solidFill>
                  <a:schemeClr val="accent6">
                    <a:lumMod val="50000"/>
                  </a:schemeClr>
                </a:solidFill>
              </a:rPr>
              <a:t>carry </a:t>
            </a:r>
            <a:r>
              <a:rPr lang="de-CH" b="1" dirty="0" err="1">
                <a:solidFill>
                  <a:schemeClr val="accent6">
                    <a:lumMod val="50000"/>
                  </a:schemeClr>
                </a:solidFill>
              </a:rPr>
              <a:t>special</a:t>
            </a:r>
            <a:r>
              <a:rPr lang="de-CH" b="1" dirty="0">
                <a:solidFill>
                  <a:schemeClr val="accent6">
                    <a:lumMod val="50000"/>
                  </a:schemeClr>
                </a:solidFill>
              </a:rPr>
              <a:t> </a:t>
            </a:r>
            <a:r>
              <a:rPr lang="de-CH" b="1" dirty="0" err="1">
                <a:solidFill>
                  <a:schemeClr val="accent6">
                    <a:lumMod val="50000"/>
                  </a:schemeClr>
                </a:solidFill>
              </a:rPr>
              <a:t>visceral</a:t>
            </a:r>
            <a:r>
              <a:rPr lang="de-CH" b="1" dirty="0">
                <a:solidFill>
                  <a:schemeClr val="accent6">
                    <a:lumMod val="50000"/>
                  </a:schemeClr>
                </a:solidFill>
              </a:rPr>
              <a:t> afferent (taste)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palate</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pterygopalatine</a:t>
            </a:r>
            <a:r>
              <a:rPr lang="de-CH" b="1" dirty="0">
                <a:solidFill>
                  <a:schemeClr val="accent6">
                    <a:lumMod val="50000"/>
                  </a:schemeClr>
                </a:solidFill>
              </a:rPr>
              <a:t> </a:t>
            </a:r>
            <a:r>
              <a:rPr lang="de-CH" b="1" dirty="0" err="1">
                <a:solidFill>
                  <a:schemeClr val="accent6">
                    <a:lumMod val="50000"/>
                  </a:schemeClr>
                </a:solidFill>
              </a:rPr>
              <a:t>ganglion</a:t>
            </a:r>
            <a:r>
              <a:rPr lang="de-CH" b="1" dirty="0">
                <a:solidFill>
                  <a:schemeClr val="accent6">
                    <a:lumMod val="50000"/>
                  </a:schemeClr>
                </a:solidFill>
              </a:rPr>
              <a:t>; </a:t>
            </a:r>
            <a:r>
              <a:rPr lang="de-CH" b="1" dirty="0" err="1">
                <a:solidFill>
                  <a:schemeClr val="accent6">
                    <a:lumMod val="50000"/>
                  </a:schemeClr>
                </a:solidFill>
              </a:rPr>
              <a:t>these</a:t>
            </a:r>
            <a:r>
              <a:rPr lang="de-CH" b="1" dirty="0">
                <a:solidFill>
                  <a:schemeClr val="accent6">
                    <a:lumMod val="50000"/>
                  </a:schemeClr>
                </a:solidFill>
              </a:rPr>
              <a:t>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continue</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facial</a:t>
            </a:r>
            <a:r>
              <a:rPr lang="de-CH" b="1" dirty="0">
                <a:solidFill>
                  <a:schemeClr val="accent6">
                    <a:lumMod val="50000"/>
                  </a:schemeClr>
                </a:solidFill>
              </a:rPr>
              <a:t> nerve via </a:t>
            </a:r>
            <a:r>
              <a:rPr lang="de-CH" b="1" dirty="0" err="1">
                <a:solidFill>
                  <a:schemeClr val="accent6">
                    <a:lumMod val="50000"/>
                  </a:schemeClr>
                </a:solidFill>
              </a:rPr>
              <a:t>the</a:t>
            </a:r>
            <a:r>
              <a:rPr lang="de-CH" b="1" dirty="0">
                <a:solidFill>
                  <a:schemeClr val="accent6">
                    <a:lumMod val="50000"/>
                  </a:schemeClr>
                </a:solidFill>
              </a:rPr>
              <a:t> nerve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pterygoid</a:t>
            </a:r>
            <a:r>
              <a:rPr lang="de-CH" b="1" dirty="0">
                <a:solidFill>
                  <a:schemeClr val="accent6">
                    <a:lumMod val="50000"/>
                  </a:schemeClr>
                </a:solidFill>
              </a:rPr>
              <a:t> </a:t>
            </a:r>
            <a:r>
              <a:rPr lang="de-CH" b="1" dirty="0" err="1">
                <a:solidFill>
                  <a:schemeClr val="accent6">
                    <a:lumMod val="50000"/>
                  </a:schemeClr>
                </a:solidFill>
              </a:rPr>
              <a:t>canal</a:t>
            </a:r>
            <a:r>
              <a:rPr lang="de-CH" b="1" dirty="0">
                <a:solidFill>
                  <a:schemeClr val="accent6">
                    <a:lumMod val="50000"/>
                  </a:schemeClr>
                </a:solidFill>
              </a:rPr>
              <a:t>.</a:t>
            </a:r>
            <a:endParaRPr lang="el-GR" b="1" dirty="0">
              <a:solidFill>
                <a:schemeClr val="accent6">
                  <a:lumMod val="50000"/>
                </a:schemeClr>
              </a:solidFill>
            </a:endParaRPr>
          </a:p>
        </p:txBody>
      </p:sp>
      <p:pic>
        <p:nvPicPr>
          <p:cNvPr id="22530" name="Picture 2" descr="undefined">
            <a:extLst>
              <a:ext uri="{FF2B5EF4-FFF2-40B4-BE49-F238E27FC236}">
                <a16:creationId xmlns:a16="http://schemas.microsoft.com/office/drawing/2014/main" id="{1AB0400A-C005-6640-A845-D97F5628A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2840" y="539262"/>
            <a:ext cx="4572000" cy="631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523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D63010-E3B7-11E8-67CA-0DA84FCEABEB}"/>
              </a:ext>
            </a:extLst>
          </p:cNvPr>
          <p:cNvSpPr>
            <a:spLocks noGrp="1"/>
          </p:cNvSpPr>
          <p:nvPr>
            <p:ph type="title"/>
          </p:nvPr>
        </p:nvSpPr>
        <p:spPr>
          <a:xfrm>
            <a:off x="564444" y="112890"/>
            <a:ext cx="8895645" cy="1072444"/>
          </a:xfrm>
        </p:spPr>
        <p:txBody>
          <a:bodyPr>
            <a:normAutofit/>
          </a:bodyPr>
          <a:lstStyle/>
          <a:p>
            <a:pPr algn="ctr"/>
            <a:r>
              <a:rPr lang="de-CH" sz="3200" b="1" u="sng" dirty="0" err="1">
                <a:solidFill>
                  <a:schemeClr val="accent6">
                    <a:lumMod val="50000"/>
                  </a:schemeClr>
                </a:solidFill>
              </a:rPr>
              <a:t>Broadman</a:t>
            </a:r>
            <a:r>
              <a:rPr lang="de-CH" sz="3200" b="1" u="sng" dirty="0">
                <a:solidFill>
                  <a:schemeClr val="accent6">
                    <a:lumMod val="50000"/>
                  </a:schemeClr>
                </a:solidFill>
              </a:rPr>
              <a:t> </a:t>
            </a:r>
            <a:r>
              <a:rPr lang="de-CH" sz="3200" b="1" u="sng" dirty="0" err="1">
                <a:solidFill>
                  <a:schemeClr val="accent6">
                    <a:lumMod val="50000"/>
                  </a:schemeClr>
                </a:solidFill>
              </a:rPr>
              <a:t>areas</a:t>
            </a:r>
            <a:endParaRPr lang="el-GR" sz="3200" b="1" u="sng"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9A16F96E-6F29-0D5E-F053-5D7CD0221EAA}"/>
              </a:ext>
            </a:extLst>
          </p:cNvPr>
          <p:cNvSpPr>
            <a:spLocks noGrp="1"/>
          </p:cNvSpPr>
          <p:nvPr>
            <p:ph idx="1"/>
          </p:nvPr>
        </p:nvSpPr>
        <p:spPr>
          <a:xfrm>
            <a:off x="654757" y="1185334"/>
            <a:ext cx="6660444" cy="5559776"/>
          </a:xfrm>
        </p:spPr>
        <p:txBody>
          <a:bodyPr/>
          <a:lstStyle/>
          <a:p>
            <a:pPr algn="just"/>
            <a:r>
              <a:rPr lang="de-CH" dirty="0"/>
              <a:t>The cerebral </a:t>
            </a:r>
            <a:r>
              <a:rPr lang="de-CH" dirty="0" err="1"/>
              <a:t>cortex</a:t>
            </a:r>
            <a:r>
              <a:rPr lang="de-CH" dirty="0"/>
              <a:t> </a:t>
            </a:r>
            <a:r>
              <a:rPr lang="de-CH" dirty="0" err="1"/>
              <a:t>can</a:t>
            </a:r>
            <a:r>
              <a:rPr lang="de-CH" dirty="0"/>
              <a:t> </a:t>
            </a:r>
            <a:r>
              <a:rPr lang="de-CH" dirty="0" err="1"/>
              <a:t>be</a:t>
            </a:r>
            <a:r>
              <a:rPr lang="de-CH" dirty="0"/>
              <a:t> </a:t>
            </a:r>
            <a:r>
              <a:rPr lang="de-CH" dirty="0" err="1"/>
              <a:t>mapped</a:t>
            </a:r>
            <a:r>
              <a:rPr lang="de-CH" dirty="0"/>
              <a:t> </a:t>
            </a:r>
            <a:r>
              <a:rPr lang="de-CH" dirty="0" err="1"/>
              <a:t>into</a:t>
            </a:r>
            <a:r>
              <a:rPr lang="de-CH" dirty="0"/>
              <a:t> </a:t>
            </a:r>
            <a:r>
              <a:rPr lang="de-CH" sz="2400" b="1" u="sng" dirty="0" err="1">
                <a:solidFill>
                  <a:schemeClr val="accent6">
                    <a:lumMod val="50000"/>
                  </a:schemeClr>
                </a:solidFill>
              </a:rPr>
              <a:t>fifty-two</a:t>
            </a:r>
            <a:r>
              <a:rPr lang="de-CH" sz="2400" b="1" u="sng" dirty="0">
                <a:solidFill>
                  <a:schemeClr val="accent6">
                    <a:lumMod val="50000"/>
                  </a:schemeClr>
                </a:solidFill>
              </a:rPr>
              <a:t> </a:t>
            </a:r>
            <a:r>
              <a:rPr lang="de-CH" sz="2400" b="1" u="sng" dirty="0" err="1">
                <a:solidFill>
                  <a:schemeClr val="accent6">
                    <a:lumMod val="50000"/>
                  </a:schemeClr>
                </a:solidFill>
              </a:rPr>
              <a:t>territories</a:t>
            </a:r>
            <a:r>
              <a:rPr lang="de-CH" sz="2400" b="1" u="sng" dirty="0">
                <a:solidFill>
                  <a:schemeClr val="accent6">
                    <a:lumMod val="50000"/>
                  </a:schemeClr>
                </a:solidFill>
              </a:rPr>
              <a:t> </a:t>
            </a:r>
            <a:r>
              <a:rPr lang="de-CH" sz="2400" b="1" u="sng" dirty="0" err="1">
                <a:solidFill>
                  <a:schemeClr val="accent6">
                    <a:lumMod val="50000"/>
                  </a:schemeClr>
                </a:solidFill>
              </a:rPr>
              <a:t>or</a:t>
            </a:r>
            <a:r>
              <a:rPr lang="de-CH" sz="2400" b="1" u="sng" dirty="0">
                <a:solidFill>
                  <a:schemeClr val="accent6">
                    <a:lumMod val="50000"/>
                  </a:schemeClr>
                </a:solidFill>
              </a:rPr>
              <a:t> </a:t>
            </a:r>
            <a:r>
              <a:rPr lang="de-CH" sz="2400" b="1" u="sng" dirty="0" err="1">
                <a:solidFill>
                  <a:schemeClr val="accent6">
                    <a:lumMod val="50000"/>
                  </a:schemeClr>
                </a:solidFill>
              </a:rPr>
              <a:t>regions</a:t>
            </a:r>
            <a:r>
              <a:rPr lang="de-CH" sz="2400" b="1" u="sng" dirty="0">
                <a:solidFill>
                  <a:schemeClr val="accent6">
                    <a:lumMod val="50000"/>
                  </a:schemeClr>
                </a:solidFill>
              </a:rPr>
              <a:t> </a:t>
            </a:r>
            <a:r>
              <a:rPr lang="de-CH" sz="2400" b="1" u="sng" dirty="0" err="1">
                <a:solidFill>
                  <a:schemeClr val="accent6">
                    <a:lumMod val="50000"/>
                  </a:schemeClr>
                </a:solidFill>
              </a:rPr>
              <a:t>called</a:t>
            </a:r>
            <a:r>
              <a:rPr lang="de-CH" sz="2400" b="1" u="sng" dirty="0">
                <a:solidFill>
                  <a:schemeClr val="accent6">
                    <a:lumMod val="50000"/>
                  </a:schemeClr>
                </a:solidFill>
              </a:rPr>
              <a:t> Brodmann </a:t>
            </a:r>
            <a:r>
              <a:rPr lang="de-CH" sz="2400" b="1" u="sng" dirty="0" err="1">
                <a:solidFill>
                  <a:schemeClr val="accent6">
                    <a:lumMod val="50000"/>
                  </a:schemeClr>
                </a:solidFill>
              </a:rPr>
              <a:t>areas</a:t>
            </a:r>
            <a:r>
              <a:rPr lang="de-CH" sz="2400" b="1" u="sng" dirty="0">
                <a:solidFill>
                  <a:schemeClr val="accent6">
                    <a:lumMod val="50000"/>
                  </a:schemeClr>
                </a:solidFill>
              </a:rPr>
              <a:t>, </a:t>
            </a:r>
            <a:r>
              <a:rPr lang="de-CH" sz="2400" b="1" u="sng" dirty="0" err="1">
                <a:solidFill>
                  <a:schemeClr val="accent6">
                    <a:lumMod val="50000"/>
                  </a:schemeClr>
                </a:solidFill>
              </a:rPr>
              <a:t>which</a:t>
            </a:r>
            <a:r>
              <a:rPr lang="de-CH" sz="2400" b="1" u="sng" dirty="0">
                <a:solidFill>
                  <a:schemeClr val="accent6">
                    <a:lumMod val="50000"/>
                  </a:schemeClr>
                </a:solidFill>
              </a:rPr>
              <a:t> </a:t>
            </a:r>
            <a:r>
              <a:rPr lang="de-CH" sz="2400" b="1" u="sng" dirty="0" err="1">
                <a:solidFill>
                  <a:schemeClr val="accent6">
                    <a:lumMod val="50000"/>
                  </a:schemeClr>
                </a:solidFill>
              </a:rPr>
              <a:t>are</a:t>
            </a:r>
            <a:r>
              <a:rPr lang="de-CH" sz="2400" b="1" u="sng" dirty="0">
                <a:solidFill>
                  <a:schemeClr val="accent6">
                    <a:lumMod val="50000"/>
                  </a:schemeClr>
                </a:solidFill>
              </a:rPr>
              <a:t> </a:t>
            </a:r>
            <a:r>
              <a:rPr lang="de-CH" sz="2400" b="1" u="sng" dirty="0" err="1">
                <a:solidFill>
                  <a:schemeClr val="accent6">
                    <a:lumMod val="50000"/>
                  </a:schemeClr>
                </a:solidFill>
              </a:rPr>
              <a:t>defined</a:t>
            </a:r>
            <a:r>
              <a:rPr lang="de-CH" sz="2400" b="1" u="sng" dirty="0">
                <a:solidFill>
                  <a:schemeClr val="accent6">
                    <a:lumMod val="50000"/>
                  </a:schemeClr>
                </a:solidFill>
              </a:rPr>
              <a:t> on </a:t>
            </a:r>
            <a:r>
              <a:rPr lang="de-CH" sz="2400" b="1" u="sng" dirty="0" err="1">
                <a:solidFill>
                  <a:schemeClr val="accent6">
                    <a:lumMod val="50000"/>
                  </a:schemeClr>
                </a:solidFill>
              </a:rPr>
              <a:t>the</a:t>
            </a:r>
            <a:r>
              <a:rPr lang="de-CH" sz="2400" b="1" u="sng" dirty="0">
                <a:solidFill>
                  <a:schemeClr val="accent6">
                    <a:lumMod val="50000"/>
                  </a:schemeClr>
                </a:solidFill>
              </a:rPr>
              <a:t> </a:t>
            </a:r>
            <a:r>
              <a:rPr lang="de-CH" sz="2400" b="1" u="sng" dirty="0" err="1">
                <a:solidFill>
                  <a:schemeClr val="accent6">
                    <a:lumMod val="50000"/>
                  </a:schemeClr>
                </a:solidFill>
              </a:rPr>
              <a:t>basis</a:t>
            </a:r>
            <a:r>
              <a:rPr lang="de-CH" sz="2400" b="1" u="sng" dirty="0">
                <a:solidFill>
                  <a:schemeClr val="accent6">
                    <a:lumMod val="50000"/>
                  </a:schemeClr>
                </a:solidFill>
              </a:rPr>
              <a:t> </a:t>
            </a:r>
            <a:r>
              <a:rPr lang="de-CH" sz="2400" b="1" u="sng" dirty="0" err="1">
                <a:solidFill>
                  <a:schemeClr val="accent6">
                    <a:lumMod val="50000"/>
                  </a:schemeClr>
                </a:solidFill>
              </a:rPr>
              <a:t>of</a:t>
            </a:r>
            <a:r>
              <a:rPr lang="de-CH" sz="2400" b="1" u="sng" dirty="0">
                <a:solidFill>
                  <a:schemeClr val="accent6">
                    <a:lumMod val="50000"/>
                  </a:schemeClr>
                </a:solidFill>
              </a:rPr>
              <a:t> </a:t>
            </a:r>
            <a:r>
              <a:rPr lang="de-CH" sz="2400" b="1" u="sng" dirty="0" err="1">
                <a:solidFill>
                  <a:schemeClr val="accent6">
                    <a:lumMod val="50000"/>
                  </a:schemeClr>
                </a:solidFill>
              </a:rPr>
              <a:t>the</a:t>
            </a:r>
            <a:r>
              <a:rPr lang="de-CH" sz="2400" b="1" u="sng" dirty="0">
                <a:solidFill>
                  <a:schemeClr val="accent6">
                    <a:lumMod val="50000"/>
                  </a:schemeClr>
                </a:solidFill>
              </a:rPr>
              <a:t> </a:t>
            </a:r>
            <a:r>
              <a:rPr lang="de-CH" sz="2400" b="1" u="sng" dirty="0" err="1">
                <a:solidFill>
                  <a:schemeClr val="accent6">
                    <a:lumMod val="50000"/>
                  </a:schemeClr>
                </a:solidFill>
              </a:rPr>
              <a:t>brain’s</a:t>
            </a:r>
            <a:r>
              <a:rPr lang="de-CH" sz="2400" b="1" u="sng" dirty="0">
                <a:solidFill>
                  <a:schemeClr val="accent6">
                    <a:lumMod val="50000"/>
                  </a:schemeClr>
                </a:solidFill>
              </a:rPr>
              <a:t> </a:t>
            </a:r>
            <a:r>
              <a:rPr lang="de-CH" sz="2400" b="1" u="sng" dirty="0" err="1">
                <a:solidFill>
                  <a:schemeClr val="accent6">
                    <a:lumMod val="50000"/>
                  </a:schemeClr>
                </a:solidFill>
              </a:rPr>
              <a:t>cytoarchitecture</a:t>
            </a:r>
            <a:r>
              <a:rPr lang="de-CH" sz="2400" b="1" u="sng" dirty="0">
                <a:solidFill>
                  <a:schemeClr val="accent6">
                    <a:lumMod val="50000"/>
                  </a:schemeClr>
                </a:solidFill>
              </a:rPr>
              <a:t> </a:t>
            </a:r>
            <a:r>
              <a:rPr lang="de-CH" dirty="0"/>
              <a:t>(i.e. </a:t>
            </a:r>
            <a:r>
              <a:rPr lang="de-CH" dirty="0" err="1"/>
              <a:t>cellular</a:t>
            </a:r>
            <a:r>
              <a:rPr lang="de-CH" dirty="0"/>
              <a:t> </a:t>
            </a:r>
            <a:r>
              <a:rPr lang="de-CH" dirty="0" err="1"/>
              <a:t>composition</a:t>
            </a:r>
            <a:r>
              <a:rPr lang="de-CH" dirty="0"/>
              <a:t> and </a:t>
            </a:r>
            <a:r>
              <a:rPr lang="de-CH" dirty="0" err="1"/>
              <a:t>organization</a:t>
            </a:r>
            <a:r>
              <a:rPr lang="de-CH" dirty="0"/>
              <a:t>). </a:t>
            </a:r>
            <a:r>
              <a:rPr lang="de-CH" dirty="0" err="1"/>
              <a:t>Forty-four</a:t>
            </a:r>
            <a:r>
              <a:rPr lang="de-CH" dirty="0"/>
              <a:t> </a:t>
            </a:r>
            <a:r>
              <a:rPr lang="de-CH" dirty="0" err="1"/>
              <a:t>of</a:t>
            </a:r>
            <a:r>
              <a:rPr lang="de-CH" dirty="0"/>
              <a:t> </a:t>
            </a:r>
            <a:r>
              <a:rPr lang="de-CH" dirty="0" err="1"/>
              <a:t>these</a:t>
            </a:r>
            <a:r>
              <a:rPr lang="de-CH" dirty="0"/>
              <a:t> </a:t>
            </a:r>
            <a:r>
              <a:rPr lang="de-CH" dirty="0" err="1"/>
              <a:t>areas</a:t>
            </a:r>
            <a:r>
              <a:rPr lang="de-CH" dirty="0"/>
              <a:t> </a:t>
            </a:r>
            <a:r>
              <a:rPr lang="de-CH" dirty="0" err="1"/>
              <a:t>are</a:t>
            </a:r>
            <a:r>
              <a:rPr lang="de-CH" dirty="0"/>
              <a:t> </a:t>
            </a:r>
            <a:r>
              <a:rPr lang="de-CH" dirty="0" err="1"/>
              <a:t>found</a:t>
            </a:r>
            <a:r>
              <a:rPr lang="de-CH" dirty="0"/>
              <a:t> in </a:t>
            </a:r>
            <a:r>
              <a:rPr lang="de-CH" dirty="0" err="1"/>
              <a:t>humans</a:t>
            </a:r>
            <a:r>
              <a:rPr lang="de-CH" dirty="0"/>
              <a:t>, </a:t>
            </a:r>
            <a:r>
              <a:rPr lang="de-CH" dirty="0" err="1"/>
              <a:t>while</a:t>
            </a:r>
            <a:r>
              <a:rPr lang="de-CH" dirty="0"/>
              <a:t> </a:t>
            </a:r>
            <a:r>
              <a:rPr lang="de-CH" dirty="0" err="1"/>
              <a:t>the</a:t>
            </a:r>
            <a:r>
              <a:rPr lang="de-CH" dirty="0"/>
              <a:t> </a:t>
            </a:r>
            <a:r>
              <a:rPr lang="de-CH" dirty="0" err="1"/>
              <a:t>remaining</a:t>
            </a:r>
            <a:r>
              <a:rPr lang="de-CH" dirty="0"/>
              <a:t> </a:t>
            </a:r>
            <a:r>
              <a:rPr lang="de-CH" dirty="0" err="1"/>
              <a:t>eight</a:t>
            </a:r>
            <a:r>
              <a:rPr lang="de-CH" dirty="0"/>
              <a:t> </a:t>
            </a:r>
            <a:r>
              <a:rPr lang="de-CH" dirty="0" err="1"/>
              <a:t>relate</a:t>
            </a:r>
            <a:r>
              <a:rPr lang="de-CH" dirty="0"/>
              <a:t> </a:t>
            </a:r>
            <a:r>
              <a:rPr lang="de-CH" dirty="0" err="1"/>
              <a:t>to</a:t>
            </a:r>
            <a:r>
              <a:rPr lang="de-CH" dirty="0"/>
              <a:t> </a:t>
            </a:r>
            <a:r>
              <a:rPr lang="de-CH" dirty="0" err="1"/>
              <a:t>the</a:t>
            </a:r>
            <a:r>
              <a:rPr lang="de-CH" dirty="0"/>
              <a:t> </a:t>
            </a:r>
            <a:r>
              <a:rPr lang="de-CH" dirty="0" err="1"/>
              <a:t>primate</a:t>
            </a:r>
            <a:r>
              <a:rPr lang="de-CH" dirty="0"/>
              <a:t> </a:t>
            </a:r>
            <a:r>
              <a:rPr lang="de-CH" dirty="0" err="1"/>
              <a:t>brain</a:t>
            </a:r>
            <a:r>
              <a:rPr lang="de-CH" dirty="0"/>
              <a:t>.</a:t>
            </a:r>
          </a:p>
          <a:p>
            <a:pPr marL="0" indent="0" algn="just">
              <a:buNone/>
            </a:pPr>
            <a:endParaRPr lang="de-CH" dirty="0"/>
          </a:p>
          <a:p>
            <a:pPr algn="just"/>
            <a:r>
              <a:rPr lang="de-CH" dirty="0"/>
              <a:t>Brodmann </a:t>
            </a:r>
            <a:r>
              <a:rPr lang="de-CH" dirty="0" err="1"/>
              <a:t>areas</a:t>
            </a:r>
            <a:r>
              <a:rPr lang="de-CH" dirty="0"/>
              <a:t> </a:t>
            </a:r>
            <a:r>
              <a:rPr lang="de-CH" dirty="0" err="1"/>
              <a:t>can</a:t>
            </a:r>
            <a:r>
              <a:rPr lang="de-CH" dirty="0"/>
              <a:t> </a:t>
            </a:r>
            <a:r>
              <a:rPr lang="de-CH" dirty="0" err="1"/>
              <a:t>be</a:t>
            </a:r>
            <a:r>
              <a:rPr lang="de-CH" dirty="0"/>
              <a:t> </a:t>
            </a:r>
            <a:r>
              <a:rPr lang="de-CH" dirty="0" err="1"/>
              <a:t>didactically</a:t>
            </a:r>
            <a:r>
              <a:rPr lang="de-CH" dirty="0"/>
              <a:t> </a:t>
            </a:r>
            <a:r>
              <a:rPr lang="de-CH" b="1" dirty="0" err="1">
                <a:solidFill>
                  <a:schemeClr val="accent6">
                    <a:lumMod val="50000"/>
                  </a:schemeClr>
                </a:solidFill>
              </a:rPr>
              <a:t>divided</a:t>
            </a:r>
            <a:r>
              <a:rPr lang="de-CH" b="1" dirty="0">
                <a:solidFill>
                  <a:schemeClr val="accent6">
                    <a:lumMod val="50000"/>
                  </a:schemeClr>
                </a:solidFill>
              </a:rPr>
              <a:t> </a:t>
            </a:r>
            <a:r>
              <a:rPr lang="de-CH" b="1" dirty="0" err="1">
                <a:solidFill>
                  <a:schemeClr val="accent6">
                    <a:lumMod val="50000"/>
                  </a:schemeClr>
                </a:solidFill>
              </a:rPr>
              <a:t>into</a:t>
            </a:r>
            <a:r>
              <a:rPr lang="de-CH" b="1" dirty="0">
                <a:solidFill>
                  <a:schemeClr val="accent6">
                    <a:lumMod val="50000"/>
                  </a:schemeClr>
                </a:solidFill>
              </a:rPr>
              <a:t> </a:t>
            </a:r>
            <a:r>
              <a:rPr lang="de-CH" b="1" dirty="0" err="1">
                <a:solidFill>
                  <a:schemeClr val="accent6">
                    <a:lumMod val="50000"/>
                  </a:schemeClr>
                </a:solidFill>
              </a:rPr>
              <a:t>groups</a:t>
            </a:r>
            <a:r>
              <a:rPr lang="de-CH" b="1" dirty="0">
                <a:solidFill>
                  <a:schemeClr val="accent6">
                    <a:lumMod val="50000"/>
                  </a:schemeClr>
                </a:solidFill>
              </a:rPr>
              <a:t> </a:t>
            </a:r>
            <a:r>
              <a:rPr lang="de-CH" b="1" dirty="0" err="1">
                <a:solidFill>
                  <a:schemeClr val="accent6">
                    <a:lumMod val="50000"/>
                  </a:schemeClr>
                </a:solidFill>
              </a:rPr>
              <a:t>according</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lobes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brain</a:t>
            </a:r>
            <a:r>
              <a:rPr lang="de-CH" b="1" dirty="0">
                <a:solidFill>
                  <a:schemeClr val="accent6">
                    <a:lumMod val="50000"/>
                  </a:schemeClr>
                </a:solidFill>
              </a:rPr>
              <a:t>: frontal, parietal, temporal, occipital and insular.</a:t>
            </a:r>
            <a:r>
              <a:rPr lang="de-CH" dirty="0"/>
              <a:t> </a:t>
            </a:r>
            <a:r>
              <a:rPr lang="de-CH" dirty="0" err="1"/>
              <a:t>They</a:t>
            </a:r>
            <a:r>
              <a:rPr lang="de-CH" dirty="0"/>
              <a:t> </a:t>
            </a:r>
            <a:r>
              <a:rPr lang="de-CH" dirty="0" err="1"/>
              <a:t>can</a:t>
            </a:r>
            <a:r>
              <a:rPr lang="de-CH" dirty="0"/>
              <a:t> also </a:t>
            </a:r>
            <a:r>
              <a:rPr lang="de-CH" dirty="0" err="1"/>
              <a:t>be</a:t>
            </a:r>
            <a:r>
              <a:rPr lang="de-CH" dirty="0"/>
              <a:t> </a:t>
            </a:r>
            <a:r>
              <a:rPr lang="de-CH" b="1" dirty="0" err="1">
                <a:solidFill>
                  <a:schemeClr val="accent6">
                    <a:lumMod val="50000"/>
                  </a:schemeClr>
                </a:solidFill>
              </a:rPr>
              <a:t>considered</a:t>
            </a:r>
            <a:r>
              <a:rPr lang="de-CH" b="1" dirty="0">
                <a:solidFill>
                  <a:schemeClr val="accent6">
                    <a:lumMod val="50000"/>
                  </a:schemeClr>
                </a:solidFill>
              </a:rPr>
              <a:t> in </a:t>
            </a:r>
            <a:r>
              <a:rPr lang="de-CH" b="1" dirty="0" err="1">
                <a:solidFill>
                  <a:schemeClr val="accent6">
                    <a:lumMod val="50000"/>
                  </a:schemeClr>
                </a:solidFill>
              </a:rPr>
              <a:t>relation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cortical</a:t>
            </a:r>
            <a:r>
              <a:rPr lang="de-CH" b="1" dirty="0">
                <a:solidFill>
                  <a:schemeClr val="accent6">
                    <a:lumMod val="50000"/>
                  </a:schemeClr>
                </a:solidFill>
              </a:rPr>
              <a:t> </a:t>
            </a:r>
            <a:r>
              <a:rPr lang="de-CH" b="1" dirty="0" err="1">
                <a:solidFill>
                  <a:schemeClr val="accent6">
                    <a:lumMod val="50000"/>
                  </a:schemeClr>
                </a:solidFill>
              </a:rPr>
              <a:t>functions</a:t>
            </a:r>
            <a:r>
              <a:rPr lang="de-CH" dirty="0"/>
              <a:t>. </a:t>
            </a:r>
            <a:r>
              <a:rPr lang="de-CH" dirty="0" err="1"/>
              <a:t>For</a:t>
            </a:r>
            <a:r>
              <a:rPr lang="de-CH" dirty="0"/>
              <a:t> </a:t>
            </a:r>
            <a:r>
              <a:rPr lang="de-CH" dirty="0" err="1"/>
              <a:t>example</a:t>
            </a:r>
            <a:r>
              <a:rPr lang="de-CH" dirty="0"/>
              <a:t>, </a:t>
            </a:r>
            <a:r>
              <a:rPr lang="de-CH" dirty="0" err="1"/>
              <a:t>the</a:t>
            </a:r>
            <a:r>
              <a:rPr lang="de-CH" dirty="0"/>
              <a:t> </a:t>
            </a:r>
            <a:r>
              <a:rPr lang="de-CH" dirty="0" err="1"/>
              <a:t>main</a:t>
            </a:r>
            <a:r>
              <a:rPr lang="de-CH" dirty="0"/>
              <a:t> </a:t>
            </a:r>
            <a:r>
              <a:rPr lang="de-CH" dirty="0" err="1"/>
              <a:t>area</a:t>
            </a:r>
            <a:r>
              <a:rPr lang="de-CH" dirty="0"/>
              <a:t> </a:t>
            </a:r>
            <a:r>
              <a:rPr lang="de-CH" dirty="0" err="1"/>
              <a:t>of</a:t>
            </a:r>
            <a:r>
              <a:rPr lang="de-CH" dirty="0"/>
              <a:t> </a:t>
            </a:r>
            <a:r>
              <a:rPr lang="de-CH" dirty="0" err="1"/>
              <a:t>the</a:t>
            </a:r>
            <a:r>
              <a:rPr lang="de-CH" dirty="0"/>
              <a:t> </a:t>
            </a:r>
            <a:r>
              <a:rPr lang="de-CH" b="1" dirty="0">
                <a:solidFill>
                  <a:schemeClr val="accent6">
                    <a:lumMod val="50000"/>
                  </a:schemeClr>
                </a:solidFill>
              </a:rPr>
              <a:t>occipital lobe </a:t>
            </a:r>
            <a:r>
              <a:rPr lang="de-CH" b="1" dirty="0" err="1">
                <a:solidFill>
                  <a:schemeClr val="accent6">
                    <a:lumMod val="50000"/>
                  </a:schemeClr>
                </a:solidFill>
              </a:rPr>
              <a:t>is</a:t>
            </a:r>
            <a:r>
              <a:rPr lang="de-CH" b="1" dirty="0">
                <a:solidFill>
                  <a:schemeClr val="accent6">
                    <a:lumMod val="50000"/>
                  </a:schemeClr>
                </a:solidFill>
              </a:rPr>
              <a:t> Brodmann </a:t>
            </a:r>
            <a:r>
              <a:rPr lang="de-CH" b="1" dirty="0" err="1">
                <a:solidFill>
                  <a:schemeClr val="accent6">
                    <a:lumMod val="50000"/>
                  </a:schemeClr>
                </a:solidFill>
              </a:rPr>
              <a:t>area</a:t>
            </a:r>
            <a:r>
              <a:rPr lang="de-CH" b="1" dirty="0">
                <a:solidFill>
                  <a:schemeClr val="accent6">
                    <a:lumMod val="50000"/>
                  </a:schemeClr>
                </a:solidFill>
              </a:rPr>
              <a:t> 17 (</a:t>
            </a:r>
            <a:r>
              <a:rPr lang="de-CH" b="1" dirty="0" err="1">
                <a:solidFill>
                  <a:schemeClr val="accent6">
                    <a:lumMod val="50000"/>
                  </a:schemeClr>
                </a:solidFill>
              </a:rPr>
              <a:t>striate</a:t>
            </a:r>
            <a:r>
              <a:rPr lang="de-CH" b="1" dirty="0">
                <a:solidFill>
                  <a:schemeClr val="accent6">
                    <a:lumMod val="50000"/>
                  </a:schemeClr>
                </a:solidFill>
              </a:rPr>
              <a:t> </a:t>
            </a:r>
            <a:r>
              <a:rPr lang="de-CH" b="1" dirty="0" err="1">
                <a:solidFill>
                  <a:schemeClr val="accent6">
                    <a:lumMod val="50000"/>
                  </a:schemeClr>
                </a:solidFill>
              </a:rPr>
              <a:t>area</a:t>
            </a:r>
            <a:r>
              <a:rPr lang="de-CH" b="1" dirty="0">
                <a:solidFill>
                  <a:schemeClr val="accent6">
                    <a:lumMod val="50000"/>
                  </a:schemeClr>
                </a:solidFill>
              </a:rPr>
              <a:t>)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corresponds</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primary</a:t>
            </a:r>
            <a:r>
              <a:rPr lang="de-CH" b="1" dirty="0">
                <a:solidFill>
                  <a:schemeClr val="accent6">
                    <a:lumMod val="50000"/>
                  </a:schemeClr>
                </a:solidFill>
              </a:rPr>
              <a:t> </a:t>
            </a:r>
            <a:r>
              <a:rPr lang="de-CH" b="1" dirty="0" err="1">
                <a:solidFill>
                  <a:schemeClr val="accent6">
                    <a:lumMod val="50000"/>
                  </a:schemeClr>
                </a:solidFill>
              </a:rPr>
              <a:t>visual</a:t>
            </a:r>
            <a:r>
              <a:rPr lang="de-CH" b="1" dirty="0">
                <a:solidFill>
                  <a:schemeClr val="accent6">
                    <a:lumMod val="50000"/>
                  </a:schemeClr>
                </a:solidFill>
              </a:rPr>
              <a:t> </a:t>
            </a:r>
            <a:r>
              <a:rPr lang="de-CH" b="1" dirty="0" err="1">
                <a:solidFill>
                  <a:schemeClr val="accent6">
                    <a:lumMod val="50000"/>
                  </a:schemeClr>
                </a:solidFill>
              </a:rPr>
              <a:t>cortex</a:t>
            </a:r>
            <a:r>
              <a:rPr lang="de-CH" dirty="0"/>
              <a:t> </a:t>
            </a:r>
            <a:r>
              <a:rPr lang="de-CH" dirty="0" err="1"/>
              <a:t>that</a:t>
            </a:r>
            <a:r>
              <a:rPr lang="de-CH" dirty="0"/>
              <a:t> </a:t>
            </a:r>
            <a:r>
              <a:rPr lang="de-CH" dirty="0" err="1"/>
              <a:t>is</a:t>
            </a:r>
            <a:r>
              <a:rPr lang="de-CH" dirty="0"/>
              <a:t> </a:t>
            </a:r>
            <a:r>
              <a:rPr lang="de-CH" dirty="0" err="1"/>
              <a:t>responsible</a:t>
            </a:r>
            <a:r>
              <a:rPr lang="de-CH" dirty="0"/>
              <a:t> </a:t>
            </a:r>
            <a:r>
              <a:rPr lang="de-CH" dirty="0" err="1"/>
              <a:t>for</a:t>
            </a:r>
            <a:r>
              <a:rPr lang="de-CH" dirty="0"/>
              <a:t> </a:t>
            </a:r>
            <a:r>
              <a:rPr lang="de-CH" dirty="0" err="1"/>
              <a:t>the</a:t>
            </a:r>
            <a:r>
              <a:rPr lang="de-CH" dirty="0"/>
              <a:t> </a:t>
            </a:r>
            <a:r>
              <a:rPr lang="de-CH" dirty="0" err="1"/>
              <a:t>visual</a:t>
            </a:r>
            <a:r>
              <a:rPr lang="de-CH" dirty="0"/>
              <a:t> </a:t>
            </a:r>
            <a:r>
              <a:rPr lang="de-CH" dirty="0" err="1"/>
              <a:t>stimuli</a:t>
            </a:r>
            <a:r>
              <a:rPr lang="de-CH" dirty="0"/>
              <a:t> </a:t>
            </a:r>
            <a:r>
              <a:rPr lang="de-CH" dirty="0" err="1"/>
              <a:t>processing</a:t>
            </a:r>
            <a:r>
              <a:rPr lang="de-CH" dirty="0"/>
              <a:t>.</a:t>
            </a:r>
          </a:p>
          <a:p>
            <a:pPr marL="0" indent="0">
              <a:buNone/>
            </a:pPr>
            <a:endParaRPr lang="el-GR" dirty="0"/>
          </a:p>
        </p:txBody>
      </p:sp>
      <p:pic>
        <p:nvPicPr>
          <p:cNvPr id="60418" name="Picture 2" descr="Brodmann areas (lateral view)">
            <a:extLst>
              <a:ext uri="{FF2B5EF4-FFF2-40B4-BE49-F238E27FC236}">
                <a16:creationId xmlns:a16="http://schemas.microsoft.com/office/drawing/2014/main" id="{62AB47E5-C443-F494-8244-A299B73AC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4845" y="666044"/>
            <a:ext cx="4617155" cy="3149600"/>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Brodmann areas (medial view)">
            <a:extLst>
              <a:ext uri="{FF2B5EF4-FFF2-40B4-BE49-F238E27FC236}">
                <a16:creationId xmlns:a16="http://schemas.microsoft.com/office/drawing/2014/main" id="{2215E176-3F4B-2E31-0E4D-6DD5B2B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4844" y="3815644"/>
            <a:ext cx="4617156" cy="304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497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5F547B-88C5-865C-9EAD-8F435161F520}"/>
              </a:ext>
            </a:extLst>
          </p:cNvPr>
          <p:cNvSpPr>
            <a:spLocks noGrp="1"/>
          </p:cNvSpPr>
          <p:nvPr>
            <p:ph type="title"/>
          </p:nvPr>
        </p:nvSpPr>
        <p:spPr>
          <a:xfrm>
            <a:off x="726831" y="0"/>
            <a:ext cx="11371383" cy="990600"/>
          </a:xfrm>
        </p:spPr>
        <p:txBody>
          <a:bodyPr>
            <a:normAutofit fontScale="90000"/>
          </a:bodyPr>
          <a:lstStyle/>
          <a:p>
            <a:pPr algn="ctr"/>
            <a:r>
              <a:rPr lang="de-CH" sz="2400" b="1" dirty="0">
                <a:solidFill>
                  <a:schemeClr val="accent6">
                    <a:lumMod val="50000"/>
                  </a:schemeClr>
                </a:solidFill>
              </a:rPr>
              <a:t>Trigeminal </a:t>
            </a:r>
            <a:r>
              <a:rPr lang="de-CH" sz="2400" b="1" dirty="0" err="1">
                <a:solidFill>
                  <a:schemeClr val="accent6">
                    <a:lumMod val="50000"/>
                  </a:schemeClr>
                </a:solidFill>
              </a:rPr>
              <a:t>ganglion</a:t>
            </a:r>
            <a:r>
              <a:rPr lang="de-CH" sz="2400" b="1" dirty="0">
                <a:solidFill>
                  <a:schemeClr val="accent6">
                    <a:lumMod val="50000"/>
                  </a:schemeClr>
                </a:solidFill>
              </a:rPr>
              <a:t>, </a:t>
            </a:r>
            <a:r>
              <a:rPr lang="de-CH" sz="2400" b="1" dirty="0" err="1">
                <a:solidFill>
                  <a:schemeClr val="accent6">
                    <a:lumMod val="50000"/>
                  </a:schemeClr>
                </a:solidFill>
              </a:rPr>
              <a:t>maxillary</a:t>
            </a:r>
            <a:r>
              <a:rPr lang="de-CH" sz="2400" b="1" dirty="0">
                <a:solidFill>
                  <a:schemeClr val="accent6">
                    <a:lumMod val="50000"/>
                  </a:schemeClr>
                </a:solidFill>
              </a:rPr>
              <a:t> nerve, </a:t>
            </a:r>
            <a:r>
              <a:rPr lang="de-CH" sz="2400" b="1" dirty="0" err="1">
                <a:solidFill>
                  <a:schemeClr val="accent6">
                    <a:lumMod val="50000"/>
                  </a:schemeClr>
                </a:solidFill>
              </a:rPr>
              <a:t>zygomatic</a:t>
            </a:r>
            <a:r>
              <a:rPr lang="de-CH" sz="2400" b="1" dirty="0">
                <a:solidFill>
                  <a:schemeClr val="accent6">
                    <a:lumMod val="50000"/>
                  </a:schemeClr>
                </a:solidFill>
              </a:rPr>
              <a:t> nerve, </a:t>
            </a:r>
            <a:r>
              <a:rPr lang="de-CH" sz="2400" b="1" dirty="0" err="1">
                <a:solidFill>
                  <a:schemeClr val="accent6">
                    <a:lumMod val="50000"/>
                  </a:schemeClr>
                </a:solidFill>
              </a:rPr>
              <a:t>pterygopalatine</a:t>
            </a:r>
            <a:r>
              <a:rPr lang="de-CH" sz="2400" b="1" dirty="0">
                <a:solidFill>
                  <a:schemeClr val="accent6">
                    <a:lumMod val="50000"/>
                  </a:schemeClr>
                </a:solidFill>
              </a:rPr>
              <a:t> </a:t>
            </a:r>
            <a:r>
              <a:rPr lang="de-CH" sz="2400" b="1" dirty="0" err="1">
                <a:solidFill>
                  <a:schemeClr val="accent6">
                    <a:lumMod val="50000"/>
                  </a:schemeClr>
                </a:solidFill>
              </a:rPr>
              <a:t>ganglion</a:t>
            </a:r>
            <a:r>
              <a:rPr lang="de-CH" sz="2400" b="1" dirty="0">
                <a:solidFill>
                  <a:schemeClr val="accent6">
                    <a:lumMod val="50000"/>
                  </a:schemeClr>
                </a:solidFill>
              </a:rPr>
              <a:t>, </a:t>
            </a:r>
            <a:r>
              <a:rPr lang="de-CH" sz="2400" b="1" dirty="0" err="1">
                <a:solidFill>
                  <a:schemeClr val="accent6">
                    <a:lumMod val="50000"/>
                  </a:schemeClr>
                </a:solidFill>
              </a:rPr>
              <a:t>nasopalatine</a:t>
            </a:r>
            <a:r>
              <a:rPr lang="de-CH" sz="2400" b="1" dirty="0">
                <a:solidFill>
                  <a:schemeClr val="accent6">
                    <a:lumMod val="50000"/>
                  </a:schemeClr>
                </a:solidFill>
              </a:rPr>
              <a:t> nerve, </a:t>
            </a:r>
            <a:r>
              <a:rPr lang="de-CH" sz="2400" b="1" dirty="0" err="1">
                <a:solidFill>
                  <a:schemeClr val="accent6">
                    <a:lumMod val="50000"/>
                  </a:schemeClr>
                </a:solidFill>
              </a:rPr>
              <a:t>posterior</a:t>
            </a:r>
            <a:r>
              <a:rPr lang="de-CH" sz="2400" b="1" dirty="0">
                <a:solidFill>
                  <a:schemeClr val="accent6">
                    <a:lumMod val="50000"/>
                  </a:schemeClr>
                </a:solidFill>
              </a:rPr>
              <a:t> superior alveolar nerve, infraorbital nerve, superior dental </a:t>
            </a:r>
            <a:r>
              <a:rPr lang="de-CH" sz="2400" b="1" dirty="0" err="1">
                <a:solidFill>
                  <a:schemeClr val="accent6">
                    <a:lumMod val="50000"/>
                  </a:schemeClr>
                </a:solidFill>
              </a:rPr>
              <a:t>plexus</a:t>
            </a:r>
            <a:endParaRPr lang="el-GR" sz="2400" b="1" dirty="0">
              <a:solidFill>
                <a:schemeClr val="accent6">
                  <a:lumMod val="50000"/>
                </a:schemeClr>
              </a:solidFill>
            </a:endParaRPr>
          </a:p>
        </p:txBody>
      </p:sp>
      <p:pic>
        <p:nvPicPr>
          <p:cNvPr id="23554" name="Picture 2" descr="Trigeminal ganglion (Ganglion trigeminale); Image: Paul Kim">
            <a:extLst>
              <a:ext uri="{FF2B5EF4-FFF2-40B4-BE49-F238E27FC236}">
                <a16:creationId xmlns:a16="http://schemas.microsoft.com/office/drawing/2014/main" id="{6E4BE0B9-7241-3657-1ABD-5D042CD17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86" y="990601"/>
            <a:ext cx="293076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Maxillary nerve (Nervus maxillaris); Image: Paul Kim">
            <a:extLst>
              <a:ext uri="{FF2B5EF4-FFF2-40B4-BE49-F238E27FC236}">
                <a16:creationId xmlns:a16="http://schemas.microsoft.com/office/drawing/2014/main" id="{EFA92F7C-8598-DD89-09B1-9B5A3BBD4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339" y="990600"/>
            <a:ext cx="305386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Zygomatic nerve (Nervus zygomaticus); Image: Paul Kim">
            <a:extLst>
              <a:ext uri="{FF2B5EF4-FFF2-40B4-BE49-F238E27FC236}">
                <a16:creationId xmlns:a16="http://schemas.microsoft.com/office/drawing/2014/main" id="{8BBAAC6F-A752-3721-2A8C-4B5376097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984" y="990600"/>
            <a:ext cx="3053863" cy="252632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Pterygopalatine ganglion (Ganglion pterygopalatinum); Image: Paul Kim">
            <a:extLst>
              <a:ext uri="{FF2B5EF4-FFF2-40B4-BE49-F238E27FC236}">
                <a16:creationId xmlns:a16="http://schemas.microsoft.com/office/drawing/2014/main" id="{495876BB-52F2-2FB6-5B77-02A4D6508C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3630" y="990600"/>
            <a:ext cx="2684584" cy="2526323"/>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Nasopalatine nerve (Nervus nasopalatinus); Image: Paul Kim">
            <a:extLst>
              <a:ext uri="{FF2B5EF4-FFF2-40B4-BE49-F238E27FC236}">
                <a16:creationId xmlns:a16="http://schemas.microsoft.com/office/drawing/2014/main" id="{66582B55-1920-763E-DC8F-843EC483E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86" y="3516922"/>
            <a:ext cx="2930769" cy="3341077"/>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Posterior superior alveolar nerve (Nervus alveolaris superior posterior); Image: Paul Kim">
            <a:extLst>
              <a:ext uri="{FF2B5EF4-FFF2-40B4-BE49-F238E27FC236}">
                <a16:creationId xmlns:a16="http://schemas.microsoft.com/office/drawing/2014/main" id="{503C8A6E-B015-7E2B-C8A2-1A6CAA2D0F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8338" y="3516922"/>
            <a:ext cx="3053862" cy="3341078"/>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Infraorbital nerve (Nervus infraorbitalis); Image: Paul Kim">
            <a:extLst>
              <a:ext uri="{FF2B5EF4-FFF2-40B4-BE49-F238E27FC236}">
                <a16:creationId xmlns:a16="http://schemas.microsoft.com/office/drawing/2014/main" id="{6B580B47-EE4E-BB04-BB01-C2CD0E7DECAF}"/>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6172200" y="3505198"/>
            <a:ext cx="3147647" cy="3352802"/>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Superior dental plexus (Plexus dentalis superior); Image: Paul Kim">
            <a:extLst>
              <a:ext uri="{FF2B5EF4-FFF2-40B4-BE49-F238E27FC236}">
                <a16:creationId xmlns:a16="http://schemas.microsoft.com/office/drawing/2014/main" id="{12EF9CC6-C9D3-3E79-E3C9-EFF1CC375E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3628" y="3516922"/>
            <a:ext cx="2684585" cy="334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063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2462561F-A376-0811-287E-1A035ABE3C3C}"/>
              </a:ext>
            </a:extLst>
          </p:cNvPr>
          <p:cNvGraphicFramePr>
            <a:graphicFrameLocks noGrp="1"/>
          </p:cNvGraphicFramePr>
          <p:nvPr>
            <p:extLst>
              <p:ext uri="{D42A27DB-BD31-4B8C-83A1-F6EECF244321}">
                <p14:modId xmlns:p14="http://schemas.microsoft.com/office/powerpoint/2010/main" val="246042792"/>
              </p:ext>
            </p:extLst>
          </p:nvPr>
        </p:nvGraphicFramePr>
        <p:xfrm>
          <a:off x="117231" y="445477"/>
          <a:ext cx="11957538" cy="5789095"/>
        </p:xfrm>
        <a:graphic>
          <a:graphicData uri="http://schemas.openxmlformats.org/drawingml/2006/table">
            <a:tbl>
              <a:tblPr/>
              <a:tblGrid>
                <a:gridCol w="2356338">
                  <a:extLst>
                    <a:ext uri="{9D8B030D-6E8A-4147-A177-3AD203B41FA5}">
                      <a16:colId xmlns:a16="http://schemas.microsoft.com/office/drawing/2014/main" val="2249830264"/>
                    </a:ext>
                  </a:extLst>
                </a:gridCol>
                <a:gridCol w="9601200">
                  <a:extLst>
                    <a:ext uri="{9D8B030D-6E8A-4147-A177-3AD203B41FA5}">
                      <a16:colId xmlns:a16="http://schemas.microsoft.com/office/drawing/2014/main" val="3586146912"/>
                    </a:ext>
                  </a:extLst>
                </a:gridCol>
              </a:tblGrid>
              <a:tr h="395388">
                <a:tc gridSpan="2">
                  <a:txBody>
                    <a:bodyPr/>
                    <a:lstStyle/>
                    <a:p>
                      <a:pPr>
                        <a:buNone/>
                      </a:pPr>
                      <a:r>
                        <a:rPr lang="de-CH" sz="2400" b="1" dirty="0">
                          <a:solidFill>
                            <a:schemeClr val="accent6">
                              <a:lumMod val="50000"/>
                            </a:schemeClr>
                          </a:solidFill>
                        </a:rPr>
                        <a:t>Key </a:t>
                      </a:r>
                      <a:r>
                        <a:rPr lang="de-CH" sz="2400" b="1" dirty="0" err="1">
                          <a:solidFill>
                            <a:schemeClr val="accent6">
                              <a:lumMod val="50000"/>
                            </a:schemeClr>
                          </a:solidFill>
                        </a:rPr>
                        <a:t>points</a:t>
                      </a:r>
                      <a:r>
                        <a:rPr lang="de-CH" sz="2400" b="1" dirty="0">
                          <a:solidFill>
                            <a:schemeClr val="accent6">
                              <a:lumMod val="50000"/>
                            </a:schemeClr>
                          </a:solidFill>
                        </a:rPr>
                        <a:t> </a:t>
                      </a:r>
                      <a:r>
                        <a:rPr lang="de-CH" sz="2400" b="1" dirty="0" err="1">
                          <a:solidFill>
                            <a:schemeClr val="accent6">
                              <a:lumMod val="50000"/>
                            </a:schemeClr>
                          </a:solidFill>
                        </a:rPr>
                        <a:t>about</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maxillary</a:t>
                      </a:r>
                      <a:r>
                        <a:rPr lang="de-CH" sz="2400" b="1" dirty="0">
                          <a:solidFill>
                            <a:schemeClr val="accent6">
                              <a:lumMod val="50000"/>
                            </a:schemeClr>
                          </a:solidFill>
                        </a:rPr>
                        <a:t> nerve</a:t>
                      </a:r>
                    </a:p>
                  </a:txBody>
                  <a:tcPr marL="45191" marR="45191" marT="22596" marB="22596" anchor="ctr">
                    <a:solidFill>
                      <a:srgbClr val="F7F7F7"/>
                    </a:solidFill>
                  </a:tcPr>
                </a:tc>
                <a:tc hMerge="1">
                  <a:txBody>
                    <a:bodyPr/>
                    <a:lstStyle/>
                    <a:p>
                      <a:endParaRPr lang="el-GR"/>
                    </a:p>
                  </a:txBody>
                  <a:tcPr/>
                </a:tc>
                <a:extLst>
                  <a:ext uri="{0D108BD9-81ED-4DB2-BD59-A6C34878D82A}">
                    <a16:rowId xmlns:a16="http://schemas.microsoft.com/office/drawing/2014/main" val="4283580481"/>
                  </a:ext>
                </a:extLst>
              </a:tr>
              <a:tr h="2004090">
                <a:tc>
                  <a:txBody>
                    <a:bodyPr/>
                    <a:lstStyle/>
                    <a:p>
                      <a:pPr fontAlgn="t">
                        <a:buNone/>
                      </a:pPr>
                      <a:r>
                        <a:rPr lang="de-CH" sz="2000" b="1">
                          <a:solidFill>
                            <a:schemeClr val="accent6">
                              <a:lumMod val="50000"/>
                            </a:schemeClr>
                          </a:solidFill>
                          <a:effectLst/>
                          <a:latin typeface="PlutoSansMedium"/>
                        </a:rPr>
                        <a:t>Structure and features</a:t>
                      </a:r>
                    </a:p>
                  </a:txBody>
                  <a:tcPr marL="70611" marR="70611" marT="47074" marB="4707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000" b="0" dirty="0" err="1">
                          <a:solidFill>
                            <a:srgbClr val="495354"/>
                          </a:solidFill>
                          <a:effectLst/>
                          <a:latin typeface="PlutoSansMedium"/>
                        </a:rPr>
                        <a:t>Fibers</a:t>
                      </a:r>
                      <a:r>
                        <a:rPr lang="de-CH" sz="2000" dirty="0">
                          <a:solidFill>
                            <a:srgbClr val="495354"/>
                          </a:solidFill>
                          <a:effectLst/>
                        </a:rPr>
                        <a:t>: General </a:t>
                      </a:r>
                      <a:r>
                        <a:rPr lang="de-CH" sz="2000" dirty="0" err="1">
                          <a:solidFill>
                            <a:srgbClr val="495354"/>
                          </a:solidFill>
                          <a:effectLst/>
                        </a:rPr>
                        <a:t>somatic</a:t>
                      </a:r>
                      <a:r>
                        <a:rPr lang="de-CH" sz="2000" dirty="0">
                          <a:solidFill>
                            <a:srgbClr val="495354"/>
                          </a:solidFill>
                          <a:effectLst/>
                        </a:rPr>
                        <a:t> afferent (GSA)</a:t>
                      </a:r>
                      <a:br>
                        <a:rPr lang="de-CH" sz="2000" b="0" dirty="0">
                          <a:solidFill>
                            <a:srgbClr val="495354"/>
                          </a:solidFill>
                          <a:effectLst/>
                          <a:latin typeface="PlutoSansMedium"/>
                        </a:rPr>
                      </a:br>
                      <a:r>
                        <a:rPr lang="de-CH" sz="2000" b="0" dirty="0">
                          <a:solidFill>
                            <a:srgbClr val="495354"/>
                          </a:solidFill>
                          <a:effectLst/>
                          <a:latin typeface="PlutoSansMedium"/>
                        </a:rPr>
                        <a:t>Origin</a:t>
                      </a:r>
                      <a:r>
                        <a:rPr lang="de-CH" sz="2000" dirty="0">
                          <a:solidFill>
                            <a:srgbClr val="495354"/>
                          </a:solidFill>
                          <a:effectLst/>
                        </a:rPr>
                        <a:t>: Trigeminal </a:t>
                      </a:r>
                      <a:r>
                        <a:rPr lang="de-CH" sz="2000" dirty="0" err="1">
                          <a:solidFill>
                            <a:srgbClr val="495354"/>
                          </a:solidFill>
                          <a:effectLst/>
                        </a:rPr>
                        <a:t>ganglion</a:t>
                      </a:r>
                      <a:br>
                        <a:rPr lang="de-CH" sz="2000" b="0" dirty="0">
                          <a:solidFill>
                            <a:srgbClr val="495354"/>
                          </a:solidFill>
                          <a:effectLst/>
                          <a:latin typeface="PlutoSansMedium"/>
                        </a:rPr>
                      </a:br>
                      <a:r>
                        <a:rPr lang="de-CH" sz="2000" b="0" dirty="0">
                          <a:solidFill>
                            <a:srgbClr val="495354"/>
                          </a:solidFill>
                          <a:effectLst/>
                          <a:latin typeface="PlutoSansMedium"/>
                        </a:rPr>
                        <a:t>Exits </a:t>
                      </a:r>
                      <a:r>
                        <a:rPr lang="de-CH" sz="2000" b="0" dirty="0" err="1">
                          <a:solidFill>
                            <a:srgbClr val="495354"/>
                          </a:solidFill>
                          <a:effectLst/>
                          <a:latin typeface="PlutoSansMedium"/>
                        </a:rPr>
                        <a:t>skull</a:t>
                      </a:r>
                      <a:r>
                        <a:rPr lang="de-CH" sz="2000" dirty="0">
                          <a:solidFill>
                            <a:srgbClr val="495354"/>
                          </a:solidFill>
                          <a:effectLst/>
                        </a:rPr>
                        <a:t>: </a:t>
                      </a:r>
                      <a:r>
                        <a:rPr lang="de-CH" sz="2000" dirty="0" err="1">
                          <a:solidFill>
                            <a:srgbClr val="495354"/>
                          </a:solidFill>
                          <a:effectLst/>
                        </a:rPr>
                        <a:t>Foramen</a:t>
                      </a:r>
                      <a:r>
                        <a:rPr lang="de-CH" sz="2000" dirty="0">
                          <a:solidFill>
                            <a:srgbClr val="495354"/>
                          </a:solidFill>
                          <a:effectLst/>
                        </a:rPr>
                        <a:t> </a:t>
                      </a:r>
                      <a:r>
                        <a:rPr lang="de-CH" sz="2000" dirty="0" err="1">
                          <a:solidFill>
                            <a:srgbClr val="495354"/>
                          </a:solidFill>
                          <a:effectLst/>
                        </a:rPr>
                        <a:t>rotundum</a:t>
                      </a:r>
                      <a:br>
                        <a:rPr lang="de-CH" sz="2000" b="0" dirty="0">
                          <a:solidFill>
                            <a:srgbClr val="495354"/>
                          </a:solidFill>
                          <a:effectLst/>
                          <a:latin typeface="PlutoSansMedium"/>
                        </a:rPr>
                      </a:br>
                      <a:r>
                        <a:rPr lang="de-CH" sz="2000" b="0" dirty="0">
                          <a:solidFill>
                            <a:srgbClr val="495354"/>
                          </a:solidFill>
                          <a:effectLst/>
                          <a:latin typeface="PlutoSansMedium"/>
                        </a:rPr>
                        <a:t>Associated </a:t>
                      </a:r>
                      <a:r>
                        <a:rPr lang="de-CH" sz="2000" b="0" dirty="0" err="1">
                          <a:solidFill>
                            <a:srgbClr val="495354"/>
                          </a:solidFill>
                          <a:effectLst/>
                          <a:latin typeface="PlutoSansMedium"/>
                        </a:rPr>
                        <a:t>nuclei</a:t>
                      </a:r>
                      <a:r>
                        <a:rPr lang="de-CH" sz="2000" dirty="0">
                          <a:solidFill>
                            <a:srgbClr val="495354"/>
                          </a:solidFill>
                          <a:effectLst/>
                        </a:rPr>
                        <a:t>: </a:t>
                      </a:r>
                      <a:r>
                        <a:rPr lang="de-CH" sz="2000" dirty="0" err="1">
                          <a:solidFill>
                            <a:srgbClr val="495354"/>
                          </a:solidFill>
                          <a:effectLst/>
                        </a:rPr>
                        <a:t>Sensory</a:t>
                      </a:r>
                      <a:r>
                        <a:rPr lang="de-CH" sz="2000" dirty="0">
                          <a:solidFill>
                            <a:srgbClr val="495354"/>
                          </a:solidFill>
                          <a:effectLst/>
                        </a:rPr>
                        <a:t> </a:t>
                      </a:r>
                      <a:r>
                        <a:rPr lang="de-CH" sz="2000" dirty="0" err="1">
                          <a:solidFill>
                            <a:srgbClr val="495354"/>
                          </a:solidFill>
                          <a:effectLst/>
                        </a:rPr>
                        <a:t>nuclei</a:t>
                      </a:r>
                      <a:r>
                        <a:rPr lang="de-CH" sz="2000" dirty="0">
                          <a:solidFill>
                            <a:srgbClr val="495354"/>
                          </a:solidFill>
                          <a:effectLst/>
                        </a:rPr>
                        <a:t> (</a:t>
                      </a:r>
                      <a:r>
                        <a:rPr lang="de-CH" sz="2000" dirty="0" err="1">
                          <a:solidFill>
                            <a:srgbClr val="495354"/>
                          </a:solidFill>
                          <a:effectLst/>
                        </a:rPr>
                        <a:t>mesencephalic</a:t>
                      </a:r>
                      <a:r>
                        <a:rPr lang="de-CH" sz="2000" dirty="0">
                          <a:solidFill>
                            <a:srgbClr val="495354"/>
                          </a:solidFill>
                          <a:effectLst/>
                        </a:rPr>
                        <a:t>, </a:t>
                      </a:r>
                      <a:r>
                        <a:rPr lang="de-CH" sz="2000" dirty="0" err="1">
                          <a:solidFill>
                            <a:srgbClr val="495354"/>
                          </a:solidFill>
                          <a:effectLst/>
                        </a:rPr>
                        <a:t>principal</a:t>
                      </a:r>
                      <a:r>
                        <a:rPr lang="de-CH" sz="2000" dirty="0">
                          <a:solidFill>
                            <a:srgbClr val="495354"/>
                          </a:solidFill>
                          <a:effectLst/>
                        </a:rPr>
                        <a:t> </a:t>
                      </a:r>
                      <a:r>
                        <a:rPr lang="de-CH" sz="2000" dirty="0" err="1">
                          <a:solidFill>
                            <a:srgbClr val="495354"/>
                          </a:solidFill>
                          <a:effectLst/>
                        </a:rPr>
                        <a:t>sensory</a:t>
                      </a:r>
                      <a:r>
                        <a:rPr lang="de-CH" sz="2000" dirty="0">
                          <a:solidFill>
                            <a:srgbClr val="495354"/>
                          </a:solidFill>
                          <a:effectLst/>
                        </a:rPr>
                        <a:t>, spinal </a:t>
                      </a:r>
                      <a:r>
                        <a:rPr lang="de-CH" sz="2000" dirty="0" err="1">
                          <a:solidFill>
                            <a:srgbClr val="495354"/>
                          </a:solidFill>
                          <a:effectLst/>
                        </a:rPr>
                        <a:t>nuclei</a:t>
                      </a:r>
                      <a:r>
                        <a:rPr lang="de-CH" sz="2000" dirty="0">
                          <a:solidFill>
                            <a:srgbClr val="495354"/>
                          </a:solidFill>
                          <a:effectLst/>
                        </a:rPr>
                        <a:t> </a:t>
                      </a:r>
                      <a:r>
                        <a:rPr lang="de-CH" sz="2000" dirty="0" err="1">
                          <a:solidFill>
                            <a:srgbClr val="495354"/>
                          </a:solidFill>
                          <a:effectLst/>
                        </a:rPr>
                        <a:t>of</a:t>
                      </a:r>
                      <a:r>
                        <a:rPr lang="de-CH" sz="2000" dirty="0">
                          <a:solidFill>
                            <a:srgbClr val="495354"/>
                          </a:solidFill>
                          <a:effectLst/>
                        </a:rPr>
                        <a:t> trigeminal nerve) and </a:t>
                      </a:r>
                      <a:r>
                        <a:rPr lang="de-CH" sz="2000" dirty="0" err="1">
                          <a:solidFill>
                            <a:srgbClr val="495354"/>
                          </a:solidFill>
                          <a:effectLst/>
                        </a:rPr>
                        <a:t>motor</a:t>
                      </a:r>
                      <a:r>
                        <a:rPr lang="de-CH" sz="2000" dirty="0">
                          <a:solidFill>
                            <a:srgbClr val="495354"/>
                          </a:solidFill>
                          <a:effectLst/>
                        </a:rPr>
                        <a:t> </a:t>
                      </a:r>
                      <a:r>
                        <a:rPr lang="de-CH" sz="2000" dirty="0" err="1">
                          <a:solidFill>
                            <a:srgbClr val="495354"/>
                          </a:solidFill>
                          <a:effectLst/>
                        </a:rPr>
                        <a:t>nucleus</a:t>
                      </a:r>
                      <a:r>
                        <a:rPr lang="de-CH" sz="2000" dirty="0">
                          <a:solidFill>
                            <a:srgbClr val="495354"/>
                          </a:solidFill>
                          <a:effectLst/>
                        </a:rPr>
                        <a:t> </a:t>
                      </a:r>
                      <a:r>
                        <a:rPr lang="de-CH" sz="2000" dirty="0" err="1">
                          <a:solidFill>
                            <a:srgbClr val="495354"/>
                          </a:solidFill>
                          <a:effectLst/>
                        </a:rPr>
                        <a:t>of</a:t>
                      </a:r>
                      <a:r>
                        <a:rPr lang="de-CH" sz="2000" dirty="0">
                          <a:solidFill>
                            <a:srgbClr val="495354"/>
                          </a:solidFill>
                          <a:effectLst/>
                        </a:rPr>
                        <a:t> trigeminal nerve</a:t>
                      </a:r>
                      <a:br>
                        <a:rPr lang="de-CH" sz="2000" b="0" dirty="0">
                          <a:solidFill>
                            <a:srgbClr val="495354"/>
                          </a:solidFill>
                          <a:effectLst/>
                          <a:latin typeface="PlutoSansMedium"/>
                        </a:rPr>
                      </a:br>
                      <a:r>
                        <a:rPr lang="de-CH" sz="2000" b="0" dirty="0">
                          <a:solidFill>
                            <a:srgbClr val="495354"/>
                          </a:solidFill>
                          <a:effectLst/>
                          <a:latin typeface="PlutoSansMedium"/>
                        </a:rPr>
                        <a:t>Associated </a:t>
                      </a:r>
                      <a:r>
                        <a:rPr lang="de-CH" sz="2000" b="0" dirty="0" err="1">
                          <a:solidFill>
                            <a:srgbClr val="495354"/>
                          </a:solidFill>
                          <a:effectLst/>
                          <a:latin typeface="PlutoSansMedium"/>
                        </a:rPr>
                        <a:t>ganglia</a:t>
                      </a:r>
                      <a:r>
                        <a:rPr lang="de-CH" sz="2000" dirty="0">
                          <a:solidFill>
                            <a:srgbClr val="495354"/>
                          </a:solidFill>
                          <a:effectLst/>
                        </a:rPr>
                        <a:t>: Trigeminal </a:t>
                      </a:r>
                      <a:r>
                        <a:rPr lang="de-CH" sz="2000" dirty="0" err="1">
                          <a:solidFill>
                            <a:srgbClr val="495354"/>
                          </a:solidFill>
                          <a:effectLst/>
                        </a:rPr>
                        <a:t>ganglion</a:t>
                      </a:r>
                      <a:r>
                        <a:rPr lang="de-CH" sz="2000" dirty="0">
                          <a:solidFill>
                            <a:srgbClr val="495354"/>
                          </a:solidFill>
                          <a:effectLst/>
                        </a:rPr>
                        <a:t>, </a:t>
                      </a:r>
                      <a:r>
                        <a:rPr lang="de-CH" sz="2000" dirty="0" err="1">
                          <a:solidFill>
                            <a:srgbClr val="495354"/>
                          </a:solidFill>
                          <a:effectLst/>
                        </a:rPr>
                        <a:t>pterygopalatine</a:t>
                      </a:r>
                      <a:r>
                        <a:rPr lang="de-CH" sz="2000" dirty="0">
                          <a:solidFill>
                            <a:srgbClr val="495354"/>
                          </a:solidFill>
                          <a:effectLst/>
                        </a:rPr>
                        <a:t> </a:t>
                      </a:r>
                      <a:r>
                        <a:rPr lang="de-CH" sz="2000" dirty="0" err="1">
                          <a:solidFill>
                            <a:srgbClr val="495354"/>
                          </a:solidFill>
                          <a:effectLst/>
                        </a:rPr>
                        <a:t>ganglion</a:t>
                      </a:r>
                      <a:endParaRPr lang="de-CH" sz="2000" dirty="0">
                        <a:solidFill>
                          <a:srgbClr val="495354"/>
                        </a:solidFill>
                        <a:effectLst/>
                      </a:endParaRPr>
                    </a:p>
                  </a:txBody>
                  <a:tcPr marL="70611" marR="70611" marT="47074" marB="4707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586639736"/>
                  </a:ext>
                </a:extLst>
              </a:tr>
              <a:tr h="2177305">
                <a:tc>
                  <a:txBody>
                    <a:bodyPr/>
                    <a:lstStyle/>
                    <a:p>
                      <a:pPr fontAlgn="t">
                        <a:buNone/>
                      </a:pPr>
                      <a:r>
                        <a:rPr lang="de-CH" sz="2000" b="1">
                          <a:solidFill>
                            <a:schemeClr val="accent6">
                              <a:lumMod val="50000"/>
                            </a:schemeClr>
                          </a:solidFill>
                          <a:effectLst/>
                          <a:latin typeface="PlutoSansMedium"/>
                        </a:rPr>
                        <a:t>Branches</a:t>
                      </a:r>
                    </a:p>
                  </a:txBody>
                  <a:tcPr marL="70611" marR="70611" marT="47074" marB="4707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000" b="0">
                          <a:solidFill>
                            <a:srgbClr val="495354"/>
                          </a:solidFill>
                          <a:effectLst/>
                          <a:latin typeface="PlutoSansMedium"/>
                        </a:rPr>
                        <a:t>Directly from maxillary nerve</a:t>
                      </a:r>
                      <a:r>
                        <a:rPr lang="de-CH" sz="2000">
                          <a:solidFill>
                            <a:srgbClr val="495354"/>
                          </a:solidFill>
                          <a:effectLst/>
                        </a:rPr>
                        <a:t>:</a:t>
                      </a:r>
                      <a:br>
                        <a:rPr lang="de-CH" sz="2000">
                          <a:solidFill>
                            <a:srgbClr val="495354"/>
                          </a:solidFill>
                          <a:effectLst/>
                        </a:rPr>
                      </a:br>
                      <a:r>
                        <a:rPr lang="de-CH" sz="2000">
                          <a:solidFill>
                            <a:srgbClr val="495354"/>
                          </a:solidFill>
                          <a:effectLst/>
                        </a:rPr>
                        <a:t>Meningeal branch, branches of the maxillary nerve to pterygopalatine ganglion, zygomatic nerve, posterior superior alveolar nerve, infraorbital nerve</a:t>
                      </a:r>
                      <a:br>
                        <a:rPr lang="de-CH" sz="2000" b="0">
                          <a:solidFill>
                            <a:srgbClr val="495354"/>
                          </a:solidFill>
                          <a:effectLst/>
                          <a:latin typeface="PlutoSansMedium"/>
                        </a:rPr>
                      </a:br>
                      <a:br>
                        <a:rPr lang="de-CH" sz="2000" b="0">
                          <a:solidFill>
                            <a:srgbClr val="495354"/>
                          </a:solidFill>
                          <a:effectLst/>
                          <a:latin typeface="PlutoSansMedium"/>
                        </a:rPr>
                      </a:br>
                      <a:r>
                        <a:rPr lang="de-CH" sz="2000" b="0">
                          <a:solidFill>
                            <a:srgbClr val="495354"/>
                          </a:solidFill>
                          <a:effectLst/>
                          <a:latin typeface="PlutoSansMedium"/>
                        </a:rPr>
                        <a:t>Associated with pterygopalatine ganglion</a:t>
                      </a:r>
                      <a:r>
                        <a:rPr lang="de-CH" sz="2000">
                          <a:solidFill>
                            <a:srgbClr val="495354"/>
                          </a:solidFill>
                          <a:effectLst/>
                        </a:rPr>
                        <a:t>:</a:t>
                      </a:r>
                      <a:br>
                        <a:rPr lang="de-CH" sz="2000">
                          <a:solidFill>
                            <a:srgbClr val="495354"/>
                          </a:solidFill>
                          <a:effectLst/>
                        </a:rPr>
                      </a:br>
                      <a:r>
                        <a:rPr lang="de-CH" sz="2000">
                          <a:solidFill>
                            <a:srgbClr val="495354"/>
                          </a:solidFill>
                          <a:effectLst/>
                        </a:rPr>
                        <a:t>Orbital branches, posterior superior nasal branches, nasopalatine nerve, pharyngeal nerve, greater palatine nerve, lesser palatine nerves</a:t>
                      </a:r>
                    </a:p>
                  </a:txBody>
                  <a:tcPr marL="70611" marR="70611" marT="47074" marB="4707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348532088"/>
                  </a:ext>
                </a:extLst>
              </a:tr>
              <a:tr h="1146305">
                <a:tc>
                  <a:txBody>
                    <a:bodyPr/>
                    <a:lstStyle/>
                    <a:p>
                      <a:pPr fontAlgn="t">
                        <a:buNone/>
                      </a:pPr>
                      <a:r>
                        <a:rPr lang="de-CH" sz="2000" b="1" dirty="0" err="1">
                          <a:solidFill>
                            <a:schemeClr val="accent6">
                              <a:lumMod val="50000"/>
                            </a:schemeClr>
                          </a:solidFill>
                          <a:effectLst/>
                          <a:latin typeface="PlutoSansMedium"/>
                        </a:rPr>
                        <a:t>Function</a:t>
                      </a:r>
                      <a:endParaRPr lang="de-CH" sz="2000" b="1" dirty="0">
                        <a:solidFill>
                          <a:schemeClr val="accent6">
                            <a:lumMod val="50000"/>
                          </a:schemeClr>
                        </a:solidFill>
                        <a:effectLst/>
                        <a:latin typeface="PlutoSansMedium"/>
                      </a:endParaRPr>
                    </a:p>
                  </a:txBody>
                  <a:tcPr marL="70611" marR="70611" marT="47074" marB="4707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000" dirty="0" err="1">
                          <a:solidFill>
                            <a:srgbClr val="495354"/>
                          </a:solidFill>
                          <a:effectLst/>
                        </a:rPr>
                        <a:t>Sensory</a:t>
                      </a:r>
                      <a:r>
                        <a:rPr lang="de-CH" sz="2000" dirty="0">
                          <a:solidFill>
                            <a:srgbClr val="495354"/>
                          </a:solidFill>
                          <a:effectLst/>
                        </a:rPr>
                        <a:t> </a:t>
                      </a:r>
                      <a:r>
                        <a:rPr lang="de-CH" sz="2000" dirty="0" err="1">
                          <a:solidFill>
                            <a:srgbClr val="495354"/>
                          </a:solidFill>
                          <a:effectLst/>
                        </a:rPr>
                        <a:t>innervation</a:t>
                      </a:r>
                      <a:r>
                        <a:rPr lang="de-CH" sz="2000" dirty="0">
                          <a:solidFill>
                            <a:srgbClr val="495354"/>
                          </a:solidFill>
                          <a:effectLst/>
                        </a:rPr>
                        <a:t> </a:t>
                      </a:r>
                      <a:r>
                        <a:rPr lang="de-CH" sz="2000" dirty="0" err="1">
                          <a:solidFill>
                            <a:srgbClr val="495354"/>
                          </a:solidFill>
                          <a:effectLst/>
                        </a:rPr>
                        <a:t>of</a:t>
                      </a:r>
                      <a:r>
                        <a:rPr lang="de-CH" sz="2000" dirty="0">
                          <a:solidFill>
                            <a:srgbClr val="495354"/>
                          </a:solidFill>
                          <a:effectLst/>
                        </a:rPr>
                        <a:t> </a:t>
                      </a:r>
                      <a:r>
                        <a:rPr lang="de-CH" sz="2000" dirty="0" err="1">
                          <a:solidFill>
                            <a:srgbClr val="495354"/>
                          </a:solidFill>
                          <a:effectLst/>
                        </a:rPr>
                        <a:t>skin</a:t>
                      </a:r>
                      <a:r>
                        <a:rPr lang="de-CH" sz="2000" dirty="0">
                          <a:solidFill>
                            <a:srgbClr val="495354"/>
                          </a:solidFill>
                          <a:effectLst/>
                        </a:rPr>
                        <a:t> </a:t>
                      </a:r>
                      <a:r>
                        <a:rPr lang="de-CH" sz="2000" dirty="0" err="1">
                          <a:solidFill>
                            <a:srgbClr val="495354"/>
                          </a:solidFill>
                          <a:effectLst/>
                        </a:rPr>
                        <a:t>of</a:t>
                      </a:r>
                      <a:r>
                        <a:rPr lang="de-CH" sz="2000" dirty="0">
                          <a:solidFill>
                            <a:srgbClr val="495354"/>
                          </a:solidFill>
                          <a:effectLst/>
                        </a:rPr>
                        <a:t> </a:t>
                      </a:r>
                      <a:r>
                        <a:rPr lang="de-CH" sz="2000" dirty="0" err="1">
                          <a:solidFill>
                            <a:srgbClr val="495354"/>
                          </a:solidFill>
                          <a:effectLst/>
                        </a:rPr>
                        <a:t>lower</a:t>
                      </a:r>
                      <a:r>
                        <a:rPr lang="de-CH" sz="2000" dirty="0">
                          <a:solidFill>
                            <a:srgbClr val="495354"/>
                          </a:solidFill>
                          <a:effectLst/>
                        </a:rPr>
                        <a:t> </a:t>
                      </a:r>
                      <a:r>
                        <a:rPr lang="de-CH" sz="2000" dirty="0" err="1">
                          <a:solidFill>
                            <a:srgbClr val="495354"/>
                          </a:solidFill>
                          <a:effectLst/>
                        </a:rPr>
                        <a:t>eyelid</a:t>
                      </a:r>
                      <a:r>
                        <a:rPr lang="de-CH" sz="2000" dirty="0">
                          <a:solidFill>
                            <a:srgbClr val="495354"/>
                          </a:solidFill>
                          <a:effectLst/>
                        </a:rPr>
                        <a:t>, </a:t>
                      </a:r>
                      <a:r>
                        <a:rPr lang="de-CH" sz="2000" dirty="0" err="1">
                          <a:solidFill>
                            <a:srgbClr val="495354"/>
                          </a:solidFill>
                          <a:effectLst/>
                        </a:rPr>
                        <a:t>prominence</a:t>
                      </a:r>
                      <a:r>
                        <a:rPr lang="de-CH" sz="2000" dirty="0">
                          <a:solidFill>
                            <a:srgbClr val="495354"/>
                          </a:solidFill>
                          <a:effectLst/>
                        </a:rPr>
                        <a:t> </a:t>
                      </a:r>
                      <a:r>
                        <a:rPr lang="de-CH" sz="2000" dirty="0" err="1">
                          <a:solidFill>
                            <a:srgbClr val="495354"/>
                          </a:solidFill>
                          <a:effectLst/>
                        </a:rPr>
                        <a:t>of</a:t>
                      </a:r>
                      <a:r>
                        <a:rPr lang="de-CH" sz="2000" dirty="0">
                          <a:solidFill>
                            <a:srgbClr val="495354"/>
                          </a:solidFill>
                          <a:effectLst/>
                        </a:rPr>
                        <a:t> </a:t>
                      </a:r>
                      <a:r>
                        <a:rPr lang="de-CH" sz="2000" dirty="0" err="1">
                          <a:solidFill>
                            <a:srgbClr val="495354"/>
                          </a:solidFill>
                          <a:effectLst/>
                        </a:rPr>
                        <a:t>the</a:t>
                      </a:r>
                      <a:r>
                        <a:rPr lang="de-CH" sz="2000" dirty="0">
                          <a:solidFill>
                            <a:srgbClr val="495354"/>
                          </a:solidFill>
                          <a:effectLst/>
                        </a:rPr>
                        <a:t> </a:t>
                      </a:r>
                      <a:r>
                        <a:rPr lang="de-CH" sz="2000" dirty="0" err="1">
                          <a:solidFill>
                            <a:srgbClr val="495354"/>
                          </a:solidFill>
                          <a:effectLst/>
                        </a:rPr>
                        <a:t>cheek</a:t>
                      </a:r>
                      <a:r>
                        <a:rPr lang="de-CH" sz="2000" dirty="0">
                          <a:solidFill>
                            <a:srgbClr val="495354"/>
                          </a:solidFill>
                          <a:effectLst/>
                        </a:rPr>
                        <a:t>, </a:t>
                      </a:r>
                      <a:r>
                        <a:rPr lang="de-CH" sz="2000" dirty="0" err="1">
                          <a:solidFill>
                            <a:srgbClr val="495354"/>
                          </a:solidFill>
                          <a:effectLst/>
                        </a:rPr>
                        <a:t>part</a:t>
                      </a:r>
                      <a:r>
                        <a:rPr lang="de-CH" sz="2000" dirty="0">
                          <a:solidFill>
                            <a:srgbClr val="495354"/>
                          </a:solidFill>
                          <a:effectLst/>
                        </a:rPr>
                        <a:t> </a:t>
                      </a:r>
                      <a:r>
                        <a:rPr lang="de-CH" sz="2000" dirty="0" err="1">
                          <a:solidFill>
                            <a:srgbClr val="495354"/>
                          </a:solidFill>
                          <a:effectLst/>
                        </a:rPr>
                        <a:t>of</a:t>
                      </a:r>
                      <a:r>
                        <a:rPr lang="de-CH" sz="2000" dirty="0">
                          <a:solidFill>
                            <a:srgbClr val="495354"/>
                          </a:solidFill>
                          <a:effectLst/>
                        </a:rPr>
                        <a:t> </a:t>
                      </a:r>
                      <a:r>
                        <a:rPr lang="de-CH" sz="2000" dirty="0" err="1">
                          <a:solidFill>
                            <a:srgbClr val="495354"/>
                          </a:solidFill>
                          <a:effectLst/>
                        </a:rPr>
                        <a:t>the</a:t>
                      </a:r>
                      <a:r>
                        <a:rPr lang="de-CH" sz="2000" dirty="0">
                          <a:solidFill>
                            <a:srgbClr val="495354"/>
                          </a:solidFill>
                          <a:effectLst/>
                        </a:rPr>
                        <a:t> temporal </a:t>
                      </a:r>
                      <a:r>
                        <a:rPr lang="de-CH" sz="2000" dirty="0" err="1">
                          <a:solidFill>
                            <a:srgbClr val="495354"/>
                          </a:solidFill>
                          <a:effectLst/>
                        </a:rPr>
                        <a:t>region</a:t>
                      </a:r>
                      <a:r>
                        <a:rPr lang="de-CH" sz="2000" dirty="0">
                          <a:solidFill>
                            <a:srgbClr val="495354"/>
                          </a:solidFill>
                          <a:effectLst/>
                        </a:rPr>
                        <a:t>, </a:t>
                      </a:r>
                      <a:r>
                        <a:rPr lang="de-CH" sz="2000" dirty="0" err="1">
                          <a:solidFill>
                            <a:srgbClr val="495354"/>
                          </a:solidFill>
                          <a:effectLst/>
                        </a:rPr>
                        <a:t>alar</a:t>
                      </a:r>
                      <a:r>
                        <a:rPr lang="de-CH" sz="2000" dirty="0">
                          <a:solidFill>
                            <a:srgbClr val="495354"/>
                          </a:solidFill>
                          <a:effectLst/>
                        </a:rPr>
                        <a:t> </a:t>
                      </a:r>
                      <a:r>
                        <a:rPr lang="de-CH" sz="2000" dirty="0" err="1">
                          <a:solidFill>
                            <a:srgbClr val="495354"/>
                          </a:solidFill>
                          <a:effectLst/>
                        </a:rPr>
                        <a:t>part</a:t>
                      </a:r>
                      <a:r>
                        <a:rPr lang="de-CH" sz="2000" dirty="0">
                          <a:solidFill>
                            <a:srgbClr val="495354"/>
                          </a:solidFill>
                          <a:effectLst/>
                        </a:rPr>
                        <a:t> </a:t>
                      </a:r>
                      <a:r>
                        <a:rPr lang="de-CH" sz="2000" dirty="0" err="1">
                          <a:solidFill>
                            <a:srgbClr val="495354"/>
                          </a:solidFill>
                          <a:effectLst/>
                        </a:rPr>
                        <a:t>of</a:t>
                      </a:r>
                      <a:r>
                        <a:rPr lang="de-CH" sz="2000" dirty="0">
                          <a:solidFill>
                            <a:srgbClr val="495354"/>
                          </a:solidFill>
                          <a:effectLst/>
                        </a:rPr>
                        <a:t> </a:t>
                      </a:r>
                      <a:r>
                        <a:rPr lang="de-CH" sz="2000" dirty="0" err="1">
                          <a:solidFill>
                            <a:srgbClr val="495354"/>
                          </a:solidFill>
                          <a:effectLst/>
                        </a:rPr>
                        <a:t>the</a:t>
                      </a:r>
                      <a:r>
                        <a:rPr lang="de-CH" sz="2000" dirty="0">
                          <a:solidFill>
                            <a:srgbClr val="495354"/>
                          </a:solidFill>
                          <a:effectLst/>
                        </a:rPr>
                        <a:t> </a:t>
                      </a:r>
                      <a:r>
                        <a:rPr lang="de-CH" sz="2000" dirty="0" err="1">
                          <a:solidFill>
                            <a:srgbClr val="495354"/>
                          </a:solidFill>
                          <a:effectLst/>
                        </a:rPr>
                        <a:t>nose</a:t>
                      </a:r>
                      <a:r>
                        <a:rPr lang="de-CH" sz="2000" dirty="0">
                          <a:solidFill>
                            <a:srgbClr val="495354"/>
                          </a:solidFill>
                          <a:effectLst/>
                        </a:rPr>
                        <a:t> and </a:t>
                      </a:r>
                      <a:r>
                        <a:rPr lang="de-CH" sz="2000" dirty="0" err="1">
                          <a:solidFill>
                            <a:srgbClr val="495354"/>
                          </a:solidFill>
                          <a:effectLst/>
                        </a:rPr>
                        <a:t>upper</a:t>
                      </a:r>
                      <a:r>
                        <a:rPr lang="de-CH" sz="2000" dirty="0">
                          <a:solidFill>
                            <a:srgbClr val="495354"/>
                          </a:solidFill>
                          <a:effectLst/>
                        </a:rPr>
                        <a:t> </a:t>
                      </a:r>
                      <a:r>
                        <a:rPr lang="de-CH" sz="2000" dirty="0" err="1">
                          <a:solidFill>
                            <a:srgbClr val="495354"/>
                          </a:solidFill>
                          <a:effectLst/>
                        </a:rPr>
                        <a:t>lip</a:t>
                      </a:r>
                      <a:endParaRPr lang="de-CH" sz="2000" dirty="0">
                        <a:solidFill>
                          <a:srgbClr val="495354"/>
                        </a:solidFill>
                        <a:effectLst/>
                      </a:endParaRPr>
                    </a:p>
                  </a:txBody>
                  <a:tcPr marL="70611" marR="70611" marT="47074" marB="47074">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103678927"/>
                  </a:ext>
                </a:extLst>
              </a:tr>
            </a:tbl>
          </a:graphicData>
        </a:graphic>
      </p:graphicFrame>
    </p:spTree>
    <p:extLst>
      <p:ext uri="{BB962C8B-B14F-4D97-AF65-F5344CB8AC3E}">
        <p14:creationId xmlns:p14="http://schemas.microsoft.com/office/powerpoint/2010/main" val="478062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BC77A6-2C1C-7F05-ED3B-5A43566D848E}"/>
              </a:ext>
            </a:extLst>
          </p:cNvPr>
          <p:cNvSpPr>
            <a:spLocks noGrp="1"/>
          </p:cNvSpPr>
          <p:nvPr>
            <p:ph type="title"/>
          </p:nvPr>
        </p:nvSpPr>
        <p:spPr>
          <a:xfrm>
            <a:off x="738554" y="0"/>
            <a:ext cx="11453446" cy="1359877"/>
          </a:xfrm>
        </p:spPr>
        <p:txBody>
          <a:bodyPr>
            <a:normAutofit/>
          </a:bodyPr>
          <a:lstStyle/>
          <a:p>
            <a:pPr algn="ctr"/>
            <a:r>
              <a:rPr lang="de-CH" sz="3600" dirty="0">
                <a:solidFill>
                  <a:schemeClr val="accent6">
                    <a:lumMod val="50000"/>
                  </a:schemeClr>
                </a:solidFill>
              </a:rPr>
              <a:t>Trigeminal nerve – 3rd Division</a:t>
            </a:r>
            <a:endParaRPr lang="el-GR" sz="3600"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406ADB7E-DBFA-58BD-57CE-ACF23DDF2BCC}"/>
              </a:ext>
            </a:extLst>
          </p:cNvPr>
          <p:cNvSpPr>
            <a:spLocks noGrp="1"/>
          </p:cNvSpPr>
          <p:nvPr>
            <p:ph idx="1"/>
          </p:nvPr>
        </p:nvSpPr>
        <p:spPr>
          <a:xfrm>
            <a:off x="1125414" y="936977"/>
            <a:ext cx="10668001" cy="5581053"/>
          </a:xfrm>
        </p:spPr>
        <p:txBody>
          <a:bodyPr>
            <a:normAutofit lnSpcReduction="10000"/>
          </a:bodyPr>
          <a:lstStyle/>
          <a:p>
            <a:pPr algn="just"/>
            <a:r>
              <a:rPr lang="de-CH" sz="2400" b="1" dirty="0">
                <a:solidFill>
                  <a:schemeClr val="accent6">
                    <a:lumMod val="50000"/>
                  </a:schemeClr>
                </a:solidFill>
              </a:rPr>
              <a:t>The mandibular nerve</a:t>
            </a:r>
            <a:r>
              <a:rPr lang="de-CH" sz="2400" dirty="0"/>
              <a:t>, </a:t>
            </a:r>
            <a:r>
              <a:rPr lang="de-CH" sz="2400" dirty="0" err="1"/>
              <a:t>accompanied</a:t>
            </a:r>
            <a:r>
              <a:rPr lang="de-CH" sz="2400" dirty="0"/>
              <a:t> </a:t>
            </a:r>
            <a:r>
              <a:rPr lang="de-CH" sz="2400" dirty="0" err="1"/>
              <a:t>by</a:t>
            </a:r>
            <a:r>
              <a:rPr lang="de-CH" sz="2400" dirty="0"/>
              <a:t> </a:t>
            </a:r>
            <a:r>
              <a:rPr lang="de-CH" sz="2400" dirty="0" err="1"/>
              <a:t>the</a:t>
            </a:r>
            <a:r>
              <a:rPr lang="de-CH" sz="2400" dirty="0"/>
              <a:t> </a:t>
            </a:r>
            <a:r>
              <a:rPr lang="de-CH" sz="2400" dirty="0" err="1"/>
              <a:t>motor</a:t>
            </a:r>
            <a:r>
              <a:rPr lang="de-CH" sz="2400" dirty="0"/>
              <a:t> root </a:t>
            </a:r>
            <a:r>
              <a:rPr lang="de-CH" sz="2400" dirty="0" err="1"/>
              <a:t>of</a:t>
            </a:r>
            <a:r>
              <a:rPr lang="de-CH" sz="2400" dirty="0"/>
              <a:t> </a:t>
            </a:r>
            <a:r>
              <a:rPr lang="de-CH" sz="2400" dirty="0" err="1"/>
              <a:t>the</a:t>
            </a:r>
            <a:r>
              <a:rPr lang="de-CH" sz="2400" dirty="0"/>
              <a:t> trigeminal nerve, </a:t>
            </a:r>
            <a:r>
              <a:rPr lang="de-CH" sz="2400" b="1" dirty="0" err="1">
                <a:solidFill>
                  <a:schemeClr val="accent6">
                    <a:lumMod val="50000"/>
                  </a:schemeClr>
                </a:solidFill>
              </a:rPr>
              <a:t>leaves</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skull</a:t>
            </a:r>
            <a:r>
              <a:rPr lang="de-CH" sz="2400" b="1" dirty="0">
                <a:solidFill>
                  <a:schemeClr val="accent6">
                    <a:lumMod val="50000"/>
                  </a:schemeClr>
                </a:solidFill>
              </a:rPr>
              <a:t> </a:t>
            </a:r>
            <a:r>
              <a:rPr lang="de-CH" sz="2400" b="1" dirty="0" err="1">
                <a:solidFill>
                  <a:schemeClr val="accent6">
                    <a:lumMod val="50000"/>
                  </a:schemeClr>
                </a:solidFill>
              </a:rPr>
              <a:t>through</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foramen</a:t>
            </a:r>
            <a:r>
              <a:rPr lang="de-CH" sz="2400" b="1" dirty="0">
                <a:solidFill>
                  <a:schemeClr val="accent6">
                    <a:lumMod val="50000"/>
                  </a:schemeClr>
                </a:solidFill>
              </a:rPr>
              <a:t> ovale, </a:t>
            </a:r>
            <a:r>
              <a:rPr lang="de-CH" sz="2400" dirty="0"/>
              <a:t>after </a:t>
            </a:r>
            <a:r>
              <a:rPr lang="de-CH" sz="2400" dirty="0" err="1"/>
              <a:t>which</a:t>
            </a:r>
            <a:r>
              <a:rPr lang="de-CH" sz="2400" dirty="0"/>
              <a:t> </a:t>
            </a:r>
            <a:r>
              <a:rPr lang="de-CH" sz="2400" dirty="0" err="1"/>
              <a:t>both</a:t>
            </a:r>
            <a:r>
              <a:rPr lang="de-CH" sz="2400" dirty="0"/>
              <a:t> </a:t>
            </a:r>
            <a:r>
              <a:rPr lang="de-CH" sz="2400" dirty="0" err="1"/>
              <a:t>unite</a:t>
            </a:r>
            <a:r>
              <a:rPr lang="de-CH" sz="2400" dirty="0"/>
              <a:t> </a:t>
            </a:r>
            <a:r>
              <a:rPr lang="de-CH" sz="2400" dirty="0" err="1"/>
              <a:t>within</a:t>
            </a:r>
            <a:r>
              <a:rPr lang="de-CH" sz="2400" dirty="0"/>
              <a:t> </a:t>
            </a:r>
            <a:r>
              <a:rPr lang="de-CH" sz="2400" dirty="0" err="1"/>
              <a:t>the</a:t>
            </a:r>
            <a:r>
              <a:rPr lang="de-CH" sz="2400" dirty="0"/>
              <a:t> </a:t>
            </a:r>
            <a:r>
              <a:rPr lang="de-CH" sz="2400" b="1" dirty="0">
                <a:solidFill>
                  <a:schemeClr val="accent6">
                    <a:lumMod val="50000"/>
                  </a:schemeClr>
                </a:solidFill>
              </a:rPr>
              <a:t>infratemporal </a:t>
            </a:r>
            <a:r>
              <a:rPr lang="de-CH" sz="2400" b="1" dirty="0" err="1">
                <a:solidFill>
                  <a:schemeClr val="accent6">
                    <a:lumMod val="50000"/>
                  </a:schemeClr>
                </a:solidFill>
              </a:rPr>
              <a:t>fossa</a:t>
            </a:r>
            <a:r>
              <a:rPr lang="de-CH" sz="2400" b="1" dirty="0">
                <a:solidFill>
                  <a:schemeClr val="accent6">
                    <a:lumMod val="50000"/>
                  </a:schemeClr>
                </a:solidFill>
              </a:rPr>
              <a:t>. </a:t>
            </a:r>
            <a:r>
              <a:rPr lang="de-CH" sz="2400" dirty="0"/>
              <a:t>The mandibular nerve </a:t>
            </a:r>
            <a:r>
              <a:rPr lang="de-CH" sz="2400" dirty="0" err="1"/>
              <a:t>is</a:t>
            </a:r>
            <a:r>
              <a:rPr lang="de-CH" sz="2400" dirty="0"/>
              <a:t> </a:t>
            </a:r>
            <a:r>
              <a:rPr lang="de-CH" sz="2400" dirty="0" err="1"/>
              <a:t>therefore</a:t>
            </a:r>
            <a:r>
              <a:rPr lang="de-CH" sz="2400" dirty="0"/>
              <a:t> </a:t>
            </a:r>
            <a:r>
              <a:rPr lang="de-CH" sz="2400" dirty="0" err="1"/>
              <a:t>the</a:t>
            </a:r>
            <a:r>
              <a:rPr lang="de-CH" sz="2400" dirty="0"/>
              <a:t> </a:t>
            </a:r>
            <a:r>
              <a:rPr lang="de-CH" sz="2400" dirty="0" err="1"/>
              <a:t>only</a:t>
            </a:r>
            <a:r>
              <a:rPr lang="de-CH" sz="2400" dirty="0"/>
              <a:t> </a:t>
            </a:r>
            <a:r>
              <a:rPr lang="de-CH" sz="2400" dirty="0" err="1"/>
              <a:t>division</a:t>
            </a:r>
            <a:r>
              <a:rPr lang="de-CH" sz="2400" dirty="0"/>
              <a:t> </a:t>
            </a:r>
            <a:r>
              <a:rPr lang="de-CH" sz="2400" dirty="0" err="1"/>
              <a:t>of</a:t>
            </a:r>
            <a:r>
              <a:rPr lang="de-CH" sz="2400" dirty="0"/>
              <a:t> </a:t>
            </a:r>
            <a:r>
              <a:rPr lang="de-CH" sz="2400" dirty="0" err="1"/>
              <a:t>the</a:t>
            </a:r>
            <a:r>
              <a:rPr lang="de-CH" sz="2400" dirty="0"/>
              <a:t> trigeminal nerve </a:t>
            </a:r>
            <a:r>
              <a:rPr lang="de-CH" sz="2400" dirty="0" err="1"/>
              <a:t>to</a:t>
            </a:r>
            <a:r>
              <a:rPr lang="de-CH" sz="2400" dirty="0"/>
              <a:t> </a:t>
            </a:r>
            <a:r>
              <a:rPr lang="de-CH" sz="2400" dirty="0" err="1"/>
              <a:t>convey</a:t>
            </a:r>
            <a:r>
              <a:rPr lang="de-CH" sz="2400" dirty="0"/>
              <a:t> </a:t>
            </a:r>
            <a:r>
              <a:rPr lang="de-CH" sz="2400" b="1" dirty="0" err="1">
                <a:solidFill>
                  <a:schemeClr val="accent6">
                    <a:lumMod val="50000"/>
                  </a:schemeClr>
                </a:solidFill>
              </a:rPr>
              <a:t>both</a:t>
            </a:r>
            <a:r>
              <a:rPr lang="de-CH" sz="2400" b="1" dirty="0">
                <a:solidFill>
                  <a:schemeClr val="accent6">
                    <a:lumMod val="50000"/>
                  </a:schemeClr>
                </a:solidFill>
              </a:rPr>
              <a:t> afferent (</a:t>
            </a:r>
            <a:r>
              <a:rPr lang="de-CH" sz="2400" b="1" dirty="0" err="1">
                <a:solidFill>
                  <a:schemeClr val="accent6">
                    <a:lumMod val="50000"/>
                  </a:schemeClr>
                </a:solidFill>
              </a:rPr>
              <a:t>sensory</a:t>
            </a:r>
            <a:r>
              <a:rPr lang="de-CH" sz="2400" b="1" dirty="0">
                <a:solidFill>
                  <a:schemeClr val="accent6">
                    <a:lumMod val="50000"/>
                  </a:schemeClr>
                </a:solidFill>
              </a:rPr>
              <a:t>) and efferent (</a:t>
            </a:r>
            <a:r>
              <a:rPr lang="de-CH" sz="2400" b="1" dirty="0" err="1">
                <a:solidFill>
                  <a:schemeClr val="accent6">
                    <a:lumMod val="50000"/>
                  </a:schemeClr>
                </a:solidFill>
              </a:rPr>
              <a:t>motor</a:t>
            </a:r>
            <a:r>
              <a:rPr lang="de-CH" sz="2400" b="1" dirty="0">
                <a:solidFill>
                  <a:schemeClr val="accent6">
                    <a:lumMod val="50000"/>
                  </a:schemeClr>
                </a:solidFill>
              </a:rPr>
              <a:t>) nerve </a:t>
            </a:r>
            <a:r>
              <a:rPr lang="de-CH" sz="2400" b="1" dirty="0" err="1">
                <a:solidFill>
                  <a:schemeClr val="accent6">
                    <a:lumMod val="50000"/>
                  </a:schemeClr>
                </a:solidFill>
              </a:rPr>
              <a:t>fibers</a:t>
            </a:r>
            <a:r>
              <a:rPr lang="de-CH" sz="2400" b="1" dirty="0">
                <a:solidFill>
                  <a:schemeClr val="accent6">
                    <a:lumMod val="50000"/>
                  </a:schemeClr>
                </a:solidFill>
              </a:rPr>
              <a:t>. </a:t>
            </a:r>
            <a:r>
              <a:rPr lang="de-CH" sz="2400" dirty="0" err="1"/>
              <a:t>It</a:t>
            </a:r>
            <a:r>
              <a:rPr lang="de-CH" sz="2400" dirty="0"/>
              <a:t> </a:t>
            </a:r>
            <a:r>
              <a:rPr lang="de-CH" sz="2400" dirty="0" err="1"/>
              <a:t>supplies</a:t>
            </a:r>
            <a:r>
              <a:rPr lang="de-CH" sz="2400" dirty="0"/>
              <a:t>:</a:t>
            </a:r>
          </a:p>
          <a:p>
            <a:pPr algn="just"/>
            <a:r>
              <a:rPr lang="de-CH" sz="2400" dirty="0"/>
              <a:t>General </a:t>
            </a:r>
            <a:r>
              <a:rPr lang="de-CH" sz="2400" dirty="0" err="1"/>
              <a:t>somatic</a:t>
            </a:r>
            <a:r>
              <a:rPr lang="de-CH" sz="2400" dirty="0"/>
              <a:t> afferent (GSA, </a:t>
            </a:r>
            <a:r>
              <a:rPr lang="de-CH" sz="2400" dirty="0" err="1"/>
              <a:t>sensory</a:t>
            </a:r>
            <a:r>
              <a:rPr lang="de-CH" sz="2400" dirty="0"/>
              <a:t>) </a:t>
            </a:r>
            <a:r>
              <a:rPr lang="de-CH" sz="2400" dirty="0" err="1"/>
              <a:t>innervation</a:t>
            </a:r>
            <a:r>
              <a:rPr lang="de-CH" sz="2400" dirty="0"/>
              <a:t> </a:t>
            </a:r>
            <a:r>
              <a:rPr lang="de-CH" sz="2400" dirty="0" err="1"/>
              <a:t>to</a:t>
            </a:r>
            <a:r>
              <a:rPr lang="de-CH" sz="2400" dirty="0"/>
              <a:t> </a:t>
            </a:r>
            <a:r>
              <a:rPr lang="de-CH" sz="2400" dirty="0" err="1"/>
              <a:t>the</a:t>
            </a:r>
            <a:r>
              <a:rPr lang="de-CH" sz="2400" dirty="0"/>
              <a:t> </a:t>
            </a:r>
            <a:r>
              <a:rPr lang="de-CH" sz="2400" dirty="0" err="1"/>
              <a:t>skin</a:t>
            </a:r>
            <a:r>
              <a:rPr lang="de-CH" sz="2400" dirty="0"/>
              <a:t> </a:t>
            </a:r>
            <a:r>
              <a:rPr lang="de-CH" sz="2400" dirty="0" err="1"/>
              <a:t>over</a:t>
            </a:r>
            <a:r>
              <a:rPr lang="de-CH" sz="2400" dirty="0"/>
              <a:t> </a:t>
            </a:r>
            <a:r>
              <a:rPr lang="de-CH" sz="2400" dirty="0" err="1"/>
              <a:t>the</a:t>
            </a:r>
            <a:r>
              <a:rPr lang="de-CH" sz="2400" dirty="0"/>
              <a:t> </a:t>
            </a:r>
            <a:r>
              <a:rPr lang="de-CH" sz="2400" dirty="0" err="1"/>
              <a:t>mandible</a:t>
            </a:r>
            <a:r>
              <a:rPr lang="de-CH" sz="2400" dirty="0"/>
              <a:t>, </a:t>
            </a:r>
            <a:r>
              <a:rPr lang="de-CH" sz="2400" dirty="0" err="1"/>
              <a:t>cheek</a:t>
            </a:r>
            <a:r>
              <a:rPr lang="de-CH" sz="2400" dirty="0"/>
              <a:t> and temporal </a:t>
            </a:r>
            <a:r>
              <a:rPr lang="de-CH" sz="2400" dirty="0" err="1"/>
              <a:t>region</a:t>
            </a:r>
            <a:r>
              <a:rPr lang="de-CH" sz="2400" dirty="0"/>
              <a:t>, </a:t>
            </a:r>
            <a:r>
              <a:rPr lang="de-CH" sz="2400" dirty="0" err="1"/>
              <a:t>mucosa</a:t>
            </a:r>
            <a:r>
              <a:rPr lang="de-CH" sz="2400" dirty="0"/>
              <a:t> </a:t>
            </a:r>
            <a:r>
              <a:rPr lang="de-CH" sz="2400" dirty="0" err="1"/>
              <a:t>of</a:t>
            </a:r>
            <a:r>
              <a:rPr lang="de-CH" sz="2400" dirty="0"/>
              <a:t> </a:t>
            </a:r>
            <a:r>
              <a:rPr lang="de-CH" sz="2400" dirty="0" err="1"/>
              <a:t>the</a:t>
            </a:r>
            <a:r>
              <a:rPr lang="de-CH" sz="2400" dirty="0"/>
              <a:t> oral </a:t>
            </a:r>
            <a:r>
              <a:rPr lang="de-CH" sz="2400" dirty="0" err="1"/>
              <a:t>cavity</a:t>
            </a:r>
            <a:r>
              <a:rPr lang="de-CH" sz="2400" dirty="0"/>
              <a:t> and </a:t>
            </a:r>
            <a:r>
              <a:rPr lang="de-CH" sz="2400" dirty="0" err="1"/>
              <a:t>tongue</a:t>
            </a:r>
            <a:r>
              <a:rPr lang="de-CH" sz="2400" dirty="0"/>
              <a:t>, </a:t>
            </a:r>
            <a:r>
              <a:rPr lang="de-CH" sz="2400" dirty="0" err="1"/>
              <a:t>the</a:t>
            </a:r>
            <a:r>
              <a:rPr lang="de-CH" sz="2400" dirty="0"/>
              <a:t> mandibular </a:t>
            </a:r>
            <a:r>
              <a:rPr lang="de-CH" sz="2400" dirty="0" err="1"/>
              <a:t>teeth</a:t>
            </a:r>
            <a:r>
              <a:rPr lang="de-CH" sz="2400" dirty="0"/>
              <a:t>, </a:t>
            </a:r>
            <a:r>
              <a:rPr lang="de-CH" sz="2400" dirty="0" err="1"/>
              <a:t>parts</a:t>
            </a:r>
            <a:r>
              <a:rPr lang="de-CH" sz="2400" dirty="0"/>
              <a:t> </a:t>
            </a:r>
            <a:r>
              <a:rPr lang="de-CH" sz="2400" dirty="0" err="1"/>
              <a:t>of</a:t>
            </a:r>
            <a:r>
              <a:rPr lang="de-CH" sz="2400" dirty="0"/>
              <a:t> </a:t>
            </a:r>
            <a:r>
              <a:rPr lang="de-CH" sz="2400" dirty="0" err="1"/>
              <a:t>the</a:t>
            </a:r>
            <a:r>
              <a:rPr lang="de-CH" sz="2400" dirty="0"/>
              <a:t> external </a:t>
            </a:r>
            <a:r>
              <a:rPr lang="de-CH" sz="2400" dirty="0" err="1"/>
              <a:t>ear</a:t>
            </a:r>
            <a:r>
              <a:rPr lang="de-CH" sz="2400" dirty="0"/>
              <a:t>, </a:t>
            </a:r>
            <a:r>
              <a:rPr lang="de-CH" sz="2400" dirty="0" err="1"/>
              <a:t>as</a:t>
            </a:r>
            <a:r>
              <a:rPr lang="de-CH" sz="2400" dirty="0"/>
              <a:t> </a:t>
            </a:r>
            <a:r>
              <a:rPr lang="de-CH" sz="2400" dirty="0" err="1"/>
              <a:t>well</a:t>
            </a:r>
            <a:r>
              <a:rPr lang="de-CH" sz="2400" dirty="0"/>
              <a:t> </a:t>
            </a:r>
            <a:r>
              <a:rPr lang="de-CH" sz="2400" dirty="0" err="1"/>
              <a:t>as</a:t>
            </a:r>
            <a:r>
              <a:rPr lang="de-CH" sz="2400" dirty="0"/>
              <a:t> </a:t>
            </a:r>
            <a:r>
              <a:rPr lang="de-CH" sz="2400" dirty="0" err="1"/>
              <a:t>the</a:t>
            </a:r>
            <a:r>
              <a:rPr lang="de-CH" sz="2400" dirty="0"/>
              <a:t> </a:t>
            </a:r>
            <a:r>
              <a:rPr lang="de-CH" sz="2400" dirty="0" err="1"/>
              <a:t>temporomandibular</a:t>
            </a:r>
            <a:r>
              <a:rPr lang="de-CH" sz="2400" dirty="0"/>
              <a:t> </a:t>
            </a:r>
            <a:r>
              <a:rPr lang="de-CH" sz="2400" dirty="0" err="1"/>
              <a:t>joint</a:t>
            </a:r>
            <a:r>
              <a:rPr lang="de-CH" sz="2400" dirty="0"/>
              <a:t>.</a:t>
            </a:r>
          </a:p>
          <a:p>
            <a:pPr algn="just"/>
            <a:r>
              <a:rPr lang="de-CH" sz="2400" dirty="0"/>
              <a:t>Special </a:t>
            </a:r>
            <a:r>
              <a:rPr lang="de-CH" sz="2400" dirty="0" err="1"/>
              <a:t>visceral</a:t>
            </a:r>
            <a:r>
              <a:rPr lang="de-CH" sz="2400" dirty="0"/>
              <a:t> efferent (SVE) </a:t>
            </a:r>
            <a:r>
              <a:rPr lang="de-CH" sz="2400" dirty="0" err="1"/>
              <a:t>innervation</a:t>
            </a:r>
            <a:r>
              <a:rPr lang="de-CH" sz="2400" dirty="0"/>
              <a:t> </a:t>
            </a:r>
            <a:r>
              <a:rPr lang="de-CH" sz="2400" dirty="0" err="1"/>
              <a:t>is</a:t>
            </a:r>
            <a:r>
              <a:rPr lang="de-CH" sz="2400" dirty="0"/>
              <a:t> </a:t>
            </a:r>
            <a:r>
              <a:rPr lang="de-CH" sz="2400" dirty="0" err="1"/>
              <a:t>provided</a:t>
            </a:r>
            <a:r>
              <a:rPr lang="de-CH" sz="2400" dirty="0"/>
              <a:t> </a:t>
            </a:r>
            <a:r>
              <a:rPr lang="de-CH" sz="2400" dirty="0" err="1"/>
              <a:t>to</a:t>
            </a:r>
            <a:r>
              <a:rPr lang="de-CH" sz="2400" dirty="0"/>
              <a:t> </a:t>
            </a:r>
            <a:r>
              <a:rPr lang="de-CH" sz="2400" dirty="0" err="1"/>
              <a:t>eight</a:t>
            </a:r>
            <a:r>
              <a:rPr lang="de-CH" sz="2400" dirty="0"/>
              <a:t> </a:t>
            </a:r>
            <a:r>
              <a:rPr lang="de-CH" sz="2400" dirty="0" err="1"/>
              <a:t>muscles</a:t>
            </a:r>
            <a:r>
              <a:rPr lang="de-CH" sz="2400" dirty="0"/>
              <a:t>: </a:t>
            </a:r>
            <a:r>
              <a:rPr lang="de-CH" sz="2400" dirty="0" err="1"/>
              <a:t>muscles</a:t>
            </a:r>
            <a:r>
              <a:rPr lang="de-CH" sz="2400" dirty="0"/>
              <a:t> </a:t>
            </a:r>
            <a:r>
              <a:rPr lang="de-CH" sz="2400" dirty="0" err="1"/>
              <a:t>of</a:t>
            </a:r>
            <a:r>
              <a:rPr lang="de-CH" sz="2400" dirty="0"/>
              <a:t> </a:t>
            </a:r>
            <a:r>
              <a:rPr lang="de-CH" sz="2400" dirty="0" err="1"/>
              <a:t>mastication</a:t>
            </a:r>
            <a:r>
              <a:rPr lang="de-CH" sz="2400" dirty="0"/>
              <a:t> (4), </a:t>
            </a:r>
            <a:r>
              <a:rPr lang="de-CH" sz="2400" dirty="0" err="1"/>
              <a:t>mylohyoid</a:t>
            </a:r>
            <a:r>
              <a:rPr lang="de-CH" sz="2400" dirty="0"/>
              <a:t>, anterior </a:t>
            </a:r>
            <a:r>
              <a:rPr lang="de-CH" sz="2400" dirty="0" err="1"/>
              <a:t>belly</a:t>
            </a:r>
            <a:r>
              <a:rPr lang="de-CH" sz="2400" dirty="0"/>
              <a:t> </a:t>
            </a:r>
            <a:r>
              <a:rPr lang="de-CH" sz="2400" dirty="0" err="1"/>
              <a:t>of</a:t>
            </a:r>
            <a:r>
              <a:rPr lang="de-CH" sz="2400" dirty="0"/>
              <a:t> </a:t>
            </a:r>
            <a:r>
              <a:rPr lang="de-CH" sz="2400" dirty="0" err="1"/>
              <a:t>digastric</a:t>
            </a:r>
            <a:r>
              <a:rPr lang="de-CH" sz="2400" dirty="0"/>
              <a:t>, </a:t>
            </a:r>
            <a:r>
              <a:rPr lang="de-CH" sz="2400" dirty="0" err="1"/>
              <a:t>tensor</a:t>
            </a:r>
            <a:r>
              <a:rPr lang="de-CH" sz="2400" dirty="0"/>
              <a:t> </a:t>
            </a:r>
            <a:r>
              <a:rPr lang="de-CH" sz="2400" dirty="0" err="1"/>
              <a:t>veli</a:t>
            </a:r>
            <a:r>
              <a:rPr lang="de-CH" sz="2400" dirty="0"/>
              <a:t> palatini, and </a:t>
            </a:r>
            <a:r>
              <a:rPr lang="de-CH" sz="2400" dirty="0" err="1"/>
              <a:t>tensor</a:t>
            </a:r>
            <a:r>
              <a:rPr lang="de-CH" sz="2400" dirty="0"/>
              <a:t> </a:t>
            </a:r>
            <a:r>
              <a:rPr lang="de-CH" sz="2400" dirty="0" err="1"/>
              <a:t>tympani</a:t>
            </a:r>
            <a:r>
              <a:rPr lang="de-CH" sz="2400" dirty="0"/>
              <a:t> </a:t>
            </a:r>
            <a:r>
              <a:rPr lang="de-CH" sz="2400" dirty="0" err="1"/>
              <a:t>muscles</a:t>
            </a:r>
            <a:r>
              <a:rPr lang="de-CH" sz="2400" dirty="0"/>
              <a:t>.</a:t>
            </a:r>
          </a:p>
          <a:p>
            <a:pPr algn="just"/>
            <a:r>
              <a:rPr lang="de-CH" sz="2400" dirty="0"/>
              <a:t>Other </a:t>
            </a:r>
            <a:r>
              <a:rPr lang="de-CH" sz="2400" dirty="0" err="1"/>
              <a:t>fiber</a:t>
            </a:r>
            <a:r>
              <a:rPr lang="de-CH" sz="2400" dirty="0"/>
              <a:t> </a:t>
            </a:r>
            <a:r>
              <a:rPr lang="de-CH" sz="2400" dirty="0" err="1"/>
              <a:t>types</a:t>
            </a:r>
            <a:r>
              <a:rPr lang="de-CH" sz="2400" dirty="0"/>
              <a:t> (</a:t>
            </a:r>
            <a:r>
              <a:rPr lang="de-CH" sz="2400" dirty="0" err="1"/>
              <a:t>special</a:t>
            </a:r>
            <a:r>
              <a:rPr lang="de-CH" sz="2400" dirty="0"/>
              <a:t> </a:t>
            </a:r>
            <a:r>
              <a:rPr lang="de-CH" sz="2400" dirty="0" err="1"/>
              <a:t>visceral</a:t>
            </a:r>
            <a:r>
              <a:rPr lang="de-CH" sz="2400" dirty="0"/>
              <a:t> afferent (SVA), </a:t>
            </a:r>
            <a:r>
              <a:rPr lang="de-CH" sz="2400" dirty="0" err="1"/>
              <a:t>general</a:t>
            </a:r>
            <a:r>
              <a:rPr lang="de-CH" sz="2400" dirty="0"/>
              <a:t> </a:t>
            </a:r>
            <a:r>
              <a:rPr lang="de-CH" sz="2400" dirty="0" err="1"/>
              <a:t>visceral</a:t>
            </a:r>
            <a:r>
              <a:rPr lang="de-CH" sz="2400" dirty="0"/>
              <a:t> efferent (GVE)) </a:t>
            </a:r>
            <a:r>
              <a:rPr lang="de-CH" sz="2400" dirty="0" err="1"/>
              <a:t>are</a:t>
            </a:r>
            <a:r>
              <a:rPr lang="de-CH" sz="2400" dirty="0"/>
              <a:t> also </a:t>
            </a:r>
            <a:r>
              <a:rPr lang="de-CH" sz="2400" dirty="0" err="1"/>
              <a:t>carried</a:t>
            </a:r>
            <a:r>
              <a:rPr lang="de-CH" sz="2400" dirty="0"/>
              <a:t> </a:t>
            </a:r>
            <a:r>
              <a:rPr lang="de-CH" sz="2400" dirty="0" err="1"/>
              <a:t>by</a:t>
            </a:r>
            <a:r>
              <a:rPr lang="de-CH" sz="2400" dirty="0"/>
              <a:t> </a:t>
            </a:r>
            <a:r>
              <a:rPr lang="de-CH" sz="2400" dirty="0" err="1"/>
              <a:t>the</a:t>
            </a:r>
            <a:r>
              <a:rPr lang="de-CH" sz="2400" dirty="0"/>
              <a:t> mandibular nerve via </a:t>
            </a:r>
            <a:r>
              <a:rPr lang="de-CH" sz="2400" dirty="0" err="1"/>
              <a:t>anastomoses</a:t>
            </a:r>
            <a:r>
              <a:rPr lang="de-CH" sz="2400" dirty="0"/>
              <a:t> </a:t>
            </a:r>
            <a:r>
              <a:rPr lang="de-CH" sz="2400" dirty="0" err="1"/>
              <a:t>with</a:t>
            </a:r>
            <a:r>
              <a:rPr lang="de-CH" sz="2400" dirty="0"/>
              <a:t> </a:t>
            </a:r>
            <a:r>
              <a:rPr lang="de-CH" sz="2400" dirty="0" err="1"/>
              <a:t>branches</a:t>
            </a:r>
            <a:r>
              <a:rPr lang="de-CH" sz="2400" dirty="0"/>
              <a:t> </a:t>
            </a:r>
            <a:r>
              <a:rPr lang="de-CH" sz="2400" dirty="0" err="1"/>
              <a:t>of</a:t>
            </a:r>
            <a:r>
              <a:rPr lang="de-CH" sz="2400" dirty="0"/>
              <a:t> </a:t>
            </a:r>
            <a:r>
              <a:rPr lang="de-CH" sz="2400" dirty="0" err="1"/>
              <a:t>other</a:t>
            </a:r>
            <a:r>
              <a:rPr lang="de-CH" sz="2400" dirty="0"/>
              <a:t> cranial </a:t>
            </a:r>
            <a:r>
              <a:rPr lang="de-CH" sz="2400" dirty="0" err="1"/>
              <a:t>nerves</a:t>
            </a:r>
            <a:r>
              <a:rPr lang="de-CH" sz="2400" dirty="0"/>
              <a:t>. </a:t>
            </a:r>
          </a:p>
          <a:p>
            <a:endParaRPr lang="el-GR" dirty="0"/>
          </a:p>
        </p:txBody>
      </p:sp>
    </p:spTree>
    <p:extLst>
      <p:ext uri="{BB962C8B-B14F-4D97-AF65-F5344CB8AC3E}">
        <p14:creationId xmlns:p14="http://schemas.microsoft.com/office/powerpoint/2010/main" val="34862768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3174DF-438E-3AE0-2188-F1873792C04D}"/>
              </a:ext>
            </a:extLst>
          </p:cNvPr>
          <p:cNvSpPr>
            <a:spLocks noGrp="1"/>
          </p:cNvSpPr>
          <p:nvPr>
            <p:ph type="title"/>
          </p:nvPr>
        </p:nvSpPr>
        <p:spPr>
          <a:xfrm>
            <a:off x="773723" y="82062"/>
            <a:ext cx="10199077" cy="2089638"/>
          </a:xfrm>
        </p:spPr>
        <p:txBody>
          <a:bodyPr>
            <a:normAutofit/>
          </a:bodyPr>
          <a:lstStyle/>
          <a:p>
            <a:pPr algn="ctr"/>
            <a:r>
              <a:rPr lang="de-CH" sz="3600" b="1" dirty="0">
                <a:solidFill>
                  <a:schemeClr val="accent6">
                    <a:lumMod val="50000"/>
                  </a:schemeClr>
                </a:solidFill>
              </a:rPr>
              <a:t>Infratemporal </a:t>
            </a:r>
            <a:r>
              <a:rPr lang="de-CH" sz="3600" b="1" dirty="0" err="1">
                <a:solidFill>
                  <a:schemeClr val="accent6">
                    <a:lumMod val="50000"/>
                  </a:schemeClr>
                </a:solidFill>
              </a:rPr>
              <a:t>branches</a:t>
            </a:r>
            <a:r>
              <a:rPr lang="de-CH" sz="3600" b="1" dirty="0">
                <a:solidFill>
                  <a:schemeClr val="accent6">
                    <a:lumMod val="50000"/>
                  </a:schemeClr>
                </a:solidFill>
              </a:rPr>
              <a:t> and anterior </a:t>
            </a:r>
            <a:r>
              <a:rPr lang="de-CH" sz="3600" b="1" dirty="0" err="1">
                <a:solidFill>
                  <a:schemeClr val="accent6">
                    <a:lumMod val="50000"/>
                  </a:schemeClr>
                </a:solidFill>
              </a:rPr>
              <a:t>division</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03A57E1F-A535-250A-2F38-40D64A18E81B}"/>
              </a:ext>
            </a:extLst>
          </p:cNvPr>
          <p:cNvSpPr>
            <a:spLocks noGrp="1"/>
          </p:cNvSpPr>
          <p:nvPr>
            <p:ph idx="1"/>
          </p:nvPr>
        </p:nvSpPr>
        <p:spPr>
          <a:xfrm>
            <a:off x="679937" y="949568"/>
            <a:ext cx="6224955" cy="5685693"/>
          </a:xfrm>
        </p:spPr>
        <p:txBody>
          <a:bodyPr>
            <a:normAutofit lnSpcReduction="10000"/>
          </a:bodyPr>
          <a:lstStyle/>
          <a:p>
            <a:pPr algn="just">
              <a:buFont typeface="Wingdings" pitchFamily="2" charset="2"/>
              <a:buChar char="ü"/>
            </a:pPr>
            <a:r>
              <a:rPr lang="de-CH" dirty="0"/>
              <a:t>The </a:t>
            </a:r>
            <a:r>
              <a:rPr lang="de-CH" b="1" dirty="0">
                <a:solidFill>
                  <a:schemeClr val="accent6">
                    <a:lumMod val="50000"/>
                  </a:schemeClr>
                </a:solidFill>
              </a:rPr>
              <a:t>mandibular nerve </a:t>
            </a:r>
            <a:r>
              <a:rPr lang="de-CH" b="1" dirty="0" err="1">
                <a:solidFill>
                  <a:schemeClr val="accent6">
                    <a:lumMod val="50000"/>
                  </a:schemeClr>
                </a:solidFill>
              </a:rPr>
              <a:t>arises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anterior </a:t>
            </a:r>
            <a:r>
              <a:rPr lang="de-CH" b="1" dirty="0" err="1">
                <a:solidFill>
                  <a:schemeClr val="accent6">
                    <a:lumMod val="50000"/>
                  </a:schemeClr>
                </a:solidFill>
              </a:rPr>
              <a:t>portion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trigeminal </a:t>
            </a:r>
            <a:r>
              <a:rPr lang="de-CH" b="1" dirty="0" err="1">
                <a:solidFill>
                  <a:schemeClr val="accent6">
                    <a:lumMod val="50000"/>
                  </a:schemeClr>
                </a:solidFill>
              </a:rPr>
              <a:t>ganglion</a:t>
            </a:r>
            <a:r>
              <a:rPr lang="de-CH" dirty="0"/>
              <a:t>. </a:t>
            </a:r>
            <a:r>
              <a:rPr lang="de-CH" dirty="0" err="1"/>
              <a:t>Accompanied</a:t>
            </a:r>
            <a:r>
              <a:rPr lang="de-CH" dirty="0"/>
              <a:t> </a:t>
            </a:r>
            <a:r>
              <a:rPr lang="de-CH" dirty="0" err="1"/>
              <a:t>by</a:t>
            </a:r>
            <a:r>
              <a:rPr lang="de-CH" dirty="0"/>
              <a:t> </a:t>
            </a:r>
            <a:r>
              <a:rPr lang="de-CH" dirty="0" err="1"/>
              <a:t>the</a:t>
            </a:r>
            <a:r>
              <a:rPr lang="de-CH" dirty="0"/>
              <a:t> </a:t>
            </a:r>
            <a:r>
              <a:rPr lang="de-CH" dirty="0" err="1"/>
              <a:t>motor</a:t>
            </a:r>
            <a:r>
              <a:rPr lang="de-CH" dirty="0"/>
              <a:t> root </a:t>
            </a:r>
            <a:r>
              <a:rPr lang="de-CH" dirty="0" err="1"/>
              <a:t>of</a:t>
            </a:r>
            <a:r>
              <a:rPr lang="de-CH" dirty="0"/>
              <a:t> </a:t>
            </a:r>
            <a:r>
              <a:rPr lang="de-CH" dirty="0" err="1"/>
              <a:t>the</a:t>
            </a:r>
            <a:r>
              <a:rPr lang="de-CH" dirty="0"/>
              <a:t> trigeminal nerve, </a:t>
            </a:r>
            <a:r>
              <a:rPr lang="de-CH" dirty="0" err="1"/>
              <a:t>it</a:t>
            </a:r>
            <a:r>
              <a:rPr lang="de-CH" dirty="0"/>
              <a:t> </a:t>
            </a:r>
            <a:r>
              <a:rPr lang="de-CH" b="1" dirty="0" err="1">
                <a:solidFill>
                  <a:schemeClr val="accent6">
                    <a:lumMod val="50000"/>
                  </a:schemeClr>
                </a:solidFill>
              </a:rPr>
              <a:t>exits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skull</a:t>
            </a:r>
            <a:r>
              <a:rPr lang="de-CH" b="1" dirty="0">
                <a:solidFill>
                  <a:schemeClr val="accent6">
                    <a:lumMod val="50000"/>
                  </a:schemeClr>
                </a:solidFill>
              </a:rPr>
              <a:t> </a:t>
            </a:r>
            <a:r>
              <a:rPr lang="de-CH" b="1" dirty="0" err="1">
                <a:solidFill>
                  <a:schemeClr val="accent6">
                    <a:lumMod val="50000"/>
                  </a:schemeClr>
                </a:solidFill>
              </a:rPr>
              <a:t>through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foramen</a:t>
            </a:r>
            <a:r>
              <a:rPr lang="de-CH" b="1" dirty="0">
                <a:solidFill>
                  <a:schemeClr val="accent6">
                    <a:lumMod val="50000"/>
                  </a:schemeClr>
                </a:solidFill>
              </a:rPr>
              <a:t> ovale and </a:t>
            </a:r>
            <a:r>
              <a:rPr lang="de-CH" b="1" dirty="0" err="1">
                <a:solidFill>
                  <a:schemeClr val="accent6">
                    <a:lumMod val="50000"/>
                  </a:schemeClr>
                </a:solidFill>
              </a:rPr>
              <a:t>enters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infratemporal </a:t>
            </a:r>
            <a:r>
              <a:rPr lang="de-CH" b="1" dirty="0" err="1">
                <a:solidFill>
                  <a:schemeClr val="accent6">
                    <a:lumMod val="50000"/>
                  </a:schemeClr>
                </a:solidFill>
              </a:rPr>
              <a:t>fossa</a:t>
            </a:r>
            <a:r>
              <a:rPr lang="de-CH" b="1" dirty="0">
                <a:solidFill>
                  <a:schemeClr val="accent6">
                    <a:lumMod val="50000"/>
                  </a:schemeClr>
                </a:solidFill>
              </a:rPr>
              <a:t>. </a:t>
            </a:r>
            <a:endParaRPr lang="de-CH" dirty="0"/>
          </a:p>
          <a:p>
            <a:pPr algn="just">
              <a:buFont typeface="Wingdings" pitchFamily="2" charset="2"/>
              <a:buChar char="ü"/>
            </a:pPr>
            <a:r>
              <a:rPr lang="de-CH" dirty="0" err="1"/>
              <a:t>Within</a:t>
            </a:r>
            <a:r>
              <a:rPr lang="de-CH" dirty="0"/>
              <a:t> </a:t>
            </a:r>
            <a:r>
              <a:rPr lang="de-CH" dirty="0" err="1"/>
              <a:t>the</a:t>
            </a:r>
            <a:r>
              <a:rPr lang="de-CH" dirty="0"/>
              <a:t> infratemporal </a:t>
            </a:r>
            <a:r>
              <a:rPr lang="de-CH" dirty="0" err="1"/>
              <a:t>fossa</a:t>
            </a:r>
            <a:r>
              <a:rPr lang="de-CH" dirty="0"/>
              <a:t> </a:t>
            </a:r>
            <a:r>
              <a:rPr lang="de-CH" dirty="0" err="1"/>
              <a:t>the</a:t>
            </a:r>
            <a:r>
              <a:rPr lang="de-CH" dirty="0"/>
              <a:t> mandibular </a:t>
            </a:r>
            <a:r>
              <a:rPr lang="de-CH" dirty="0" err="1"/>
              <a:t>trunk</a:t>
            </a:r>
            <a:r>
              <a:rPr lang="de-CH" dirty="0"/>
              <a:t> </a:t>
            </a:r>
            <a:r>
              <a:rPr lang="de-CH" dirty="0" err="1"/>
              <a:t>immediately</a:t>
            </a:r>
            <a:r>
              <a:rPr lang="de-CH" dirty="0"/>
              <a:t> </a:t>
            </a:r>
            <a:r>
              <a:rPr lang="de-CH" dirty="0" err="1"/>
              <a:t>gives</a:t>
            </a:r>
            <a:r>
              <a:rPr lang="de-CH" dirty="0"/>
              <a:t> off </a:t>
            </a:r>
            <a:r>
              <a:rPr lang="de-CH" dirty="0" err="1"/>
              <a:t>two</a:t>
            </a:r>
            <a:r>
              <a:rPr lang="de-CH" dirty="0"/>
              <a:t> </a:t>
            </a:r>
            <a:r>
              <a:rPr lang="de-CH" dirty="0" err="1"/>
              <a:t>branches</a:t>
            </a:r>
            <a:r>
              <a:rPr lang="de-CH" dirty="0"/>
              <a:t>: </a:t>
            </a:r>
            <a:r>
              <a:rPr lang="de-CH" b="1" dirty="0">
                <a:solidFill>
                  <a:schemeClr val="accent6">
                    <a:lumMod val="50000"/>
                  </a:schemeClr>
                </a:solidFill>
              </a:rPr>
              <a:t>a meningeal </a:t>
            </a:r>
            <a:r>
              <a:rPr lang="de-CH" b="1" dirty="0" err="1">
                <a:solidFill>
                  <a:schemeClr val="accent6">
                    <a:lumMod val="50000"/>
                  </a:schemeClr>
                </a:solidFill>
              </a:rPr>
              <a:t>branch</a:t>
            </a:r>
            <a:r>
              <a:rPr lang="de-CH" b="1" dirty="0">
                <a:solidFill>
                  <a:schemeClr val="accent6">
                    <a:lumMod val="50000"/>
                  </a:schemeClr>
                </a:solidFill>
              </a:rPr>
              <a:t>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ascends</a:t>
            </a:r>
            <a:r>
              <a:rPr lang="de-CH" b="1" dirty="0">
                <a:solidFill>
                  <a:schemeClr val="accent6">
                    <a:lumMod val="50000"/>
                  </a:schemeClr>
                </a:solidFill>
              </a:rPr>
              <a:t> </a:t>
            </a:r>
            <a:r>
              <a:rPr lang="de-CH" b="1" dirty="0" err="1">
                <a:solidFill>
                  <a:schemeClr val="accent6">
                    <a:lumMod val="50000"/>
                  </a:schemeClr>
                </a:solidFill>
              </a:rPr>
              <a:t>through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foramen</a:t>
            </a:r>
            <a:r>
              <a:rPr lang="de-CH" b="1" dirty="0">
                <a:solidFill>
                  <a:schemeClr val="accent6">
                    <a:lumMod val="50000"/>
                  </a:schemeClr>
                </a:solidFill>
              </a:rPr>
              <a:t> </a:t>
            </a:r>
            <a:r>
              <a:rPr lang="de-CH" b="1" dirty="0" err="1">
                <a:solidFill>
                  <a:schemeClr val="accent6">
                    <a:lumMod val="50000"/>
                  </a:schemeClr>
                </a:solidFill>
              </a:rPr>
              <a:t>spinosum</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supply</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dura</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middle</a:t>
            </a:r>
            <a:r>
              <a:rPr lang="de-CH" b="1" dirty="0">
                <a:solidFill>
                  <a:schemeClr val="accent6">
                    <a:lumMod val="50000"/>
                  </a:schemeClr>
                </a:solidFill>
              </a:rPr>
              <a:t> cranial </a:t>
            </a:r>
            <a:r>
              <a:rPr lang="de-CH" b="1" dirty="0" err="1">
                <a:solidFill>
                  <a:schemeClr val="accent6">
                    <a:lumMod val="50000"/>
                  </a:schemeClr>
                </a:solidFill>
              </a:rPr>
              <a:t>fossa</a:t>
            </a:r>
            <a:r>
              <a:rPr lang="de-CH" b="1" dirty="0">
                <a:solidFill>
                  <a:schemeClr val="accent6">
                    <a:lumMod val="50000"/>
                  </a:schemeClr>
                </a:solidFill>
              </a:rPr>
              <a:t> and a nerve </a:t>
            </a:r>
            <a:r>
              <a:rPr lang="de-CH" b="1" dirty="0" err="1">
                <a:solidFill>
                  <a:schemeClr val="accent6">
                    <a:lumMod val="50000"/>
                  </a:schemeClr>
                </a:solidFill>
              </a:rPr>
              <a:t>to</a:t>
            </a:r>
            <a:r>
              <a:rPr lang="de-CH" b="1" dirty="0">
                <a:solidFill>
                  <a:schemeClr val="accent6">
                    <a:lumMod val="50000"/>
                  </a:schemeClr>
                </a:solidFill>
              </a:rPr>
              <a:t> medial </a:t>
            </a:r>
            <a:r>
              <a:rPr lang="de-CH" b="1" dirty="0" err="1">
                <a:solidFill>
                  <a:schemeClr val="accent6">
                    <a:lumMod val="50000"/>
                  </a:schemeClr>
                </a:solidFill>
              </a:rPr>
              <a:t>pterygoid</a:t>
            </a:r>
            <a:r>
              <a:rPr lang="de-CH" b="1" dirty="0">
                <a:solidFill>
                  <a:schemeClr val="accent6">
                    <a:lumMod val="50000"/>
                  </a:schemeClr>
                </a:solidFill>
              </a:rPr>
              <a:t> </a:t>
            </a:r>
            <a:r>
              <a:rPr lang="de-CH" b="1" dirty="0" err="1">
                <a:solidFill>
                  <a:schemeClr val="accent6">
                    <a:lumMod val="50000"/>
                  </a:schemeClr>
                </a:solidFill>
              </a:rPr>
              <a:t>muscle</a:t>
            </a:r>
            <a:r>
              <a:rPr lang="de-CH" b="1" dirty="0">
                <a:solidFill>
                  <a:schemeClr val="accent6">
                    <a:lumMod val="50000"/>
                  </a:schemeClr>
                </a:solidFill>
              </a:rPr>
              <a:t>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passes</a:t>
            </a:r>
            <a:r>
              <a:rPr lang="de-CH" b="1" dirty="0">
                <a:solidFill>
                  <a:schemeClr val="accent6">
                    <a:lumMod val="50000"/>
                  </a:schemeClr>
                </a:solidFill>
              </a:rPr>
              <a:t> </a:t>
            </a:r>
            <a:r>
              <a:rPr lang="de-CH" b="1" dirty="0" err="1">
                <a:solidFill>
                  <a:schemeClr val="accent6">
                    <a:lumMod val="50000"/>
                  </a:schemeClr>
                </a:solidFill>
              </a:rPr>
              <a:t>through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otic</a:t>
            </a:r>
            <a:r>
              <a:rPr lang="de-CH" b="1" dirty="0">
                <a:solidFill>
                  <a:schemeClr val="accent6">
                    <a:lumMod val="50000"/>
                  </a:schemeClr>
                </a:solidFill>
              </a:rPr>
              <a:t> </a:t>
            </a:r>
            <a:r>
              <a:rPr lang="de-CH" b="1" dirty="0" err="1">
                <a:solidFill>
                  <a:schemeClr val="accent6">
                    <a:lumMod val="50000"/>
                  </a:schemeClr>
                </a:solidFill>
              </a:rPr>
              <a:t>ganglion</a:t>
            </a:r>
            <a:r>
              <a:rPr lang="de-CH" b="1" dirty="0">
                <a:solidFill>
                  <a:schemeClr val="accent6">
                    <a:lumMod val="50000"/>
                  </a:schemeClr>
                </a:solidFill>
              </a:rPr>
              <a:t> (not </a:t>
            </a:r>
            <a:r>
              <a:rPr lang="de-CH" b="1" dirty="0" err="1">
                <a:solidFill>
                  <a:schemeClr val="accent6">
                    <a:lumMod val="50000"/>
                  </a:schemeClr>
                </a:solidFill>
              </a:rPr>
              <a:t>shown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supply</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medial </a:t>
            </a:r>
            <a:r>
              <a:rPr lang="de-CH" b="1" dirty="0" err="1">
                <a:solidFill>
                  <a:schemeClr val="accent6">
                    <a:lumMod val="50000"/>
                  </a:schemeClr>
                </a:solidFill>
              </a:rPr>
              <a:t>pterygoid</a:t>
            </a:r>
            <a:r>
              <a:rPr lang="de-CH" b="1" dirty="0">
                <a:solidFill>
                  <a:schemeClr val="accent6">
                    <a:lumMod val="50000"/>
                  </a:schemeClr>
                </a:solidFill>
              </a:rPr>
              <a:t>, </a:t>
            </a:r>
            <a:r>
              <a:rPr lang="de-CH" b="1" dirty="0" err="1">
                <a:solidFill>
                  <a:schemeClr val="accent6">
                    <a:lumMod val="50000"/>
                  </a:schemeClr>
                </a:solidFill>
              </a:rPr>
              <a:t>tensor</a:t>
            </a:r>
            <a:r>
              <a:rPr lang="de-CH" b="1" dirty="0">
                <a:solidFill>
                  <a:schemeClr val="accent6">
                    <a:lumMod val="50000"/>
                  </a:schemeClr>
                </a:solidFill>
              </a:rPr>
              <a:t> </a:t>
            </a:r>
            <a:r>
              <a:rPr lang="de-CH" b="1" dirty="0" err="1">
                <a:solidFill>
                  <a:schemeClr val="accent6">
                    <a:lumMod val="50000"/>
                  </a:schemeClr>
                </a:solidFill>
              </a:rPr>
              <a:t>veli</a:t>
            </a:r>
            <a:r>
              <a:rPr lang="de-CH" b="1" dirty="0">
                <a:solidFill>
                  <a:schemeClr val="accent6">
                    <a:lumMod val="50000"/>
                  </a:schemeClr>
                </a:solidFill>
              </a:rPr>
              <a:t> palatini, and </a:t>
            </a:r>
            <a:r>
              <a:rPr lang="de-CH" b="1" dirty="0" err="1">
                <a:solidFill>
                  <a:schemeClr val="accent6">
                    <a:lumMod val="50000"/>
                  </a:schemeClr>
                </a:solidFill>
              </a:rPr>
              <a:t>tensor</a:t>
            </a:r>
            <a:r>
              <a:rPr lang="de-CH" b="1" dirty="0">
                <a:solidFill>
                  <a:schemeClr val="accent6">
                    <a:lumMod val="50000"/>
                  </a:schemeClr>
                </a:solidFill>
              </a:rPr>
              <a:t> </a:t>
            </a:r>
            <a:r>
              <a:rPr lang="de-CH" b="1" dirty="0" err="1">
                <a:solidFill>
                  <a:schemeClr val="accent6">
                    <a:lumMod val="50000"/>
                  </a:schemeClr>
                </a:solidFill>
              </a:rPr>
              <a:t>tympani</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 </a:t>
            </a:r>
          </a:p>
          <a:p>
            <a:pPr algn="just">
              <a:buFont typeface="Wingdings" pitchFamily="2" charset="2"/>
              <a:buChar char="ü"/>
            </a:pPr>
            <a:r>
              <a:rPr lang="de-CH" dirty="0"/>
              <a:t>The mandibular nerve </a:t>
            </a:r>
            <a:r>
              <a:rPr lang="de-CH" dirty="0" err="1"/>
              <a:t>then</a:t>
            </a:r>
            <a:r>
              <a:rPr lang="de-CH" dirty="0"/>
              <a:t> </a:t>
            </a:r>
            <a:r>
              <a:rPr lang="de-CH" b="1" dirty="0" err="1">
                <a:solidFill>
                  <a:schemeClr val="accent6">
                    <a:lumMod val="50000"/>
                  </a:schemeClr>
                </a:solidFill>
              </a:rPr>
              <a:t>splits</a:t>
            </a:r>
            <a:r>
              <a:rPr lang="de-CH" b="1" dirty="0">
                <a:solidFill>
                  <a:schemeClr val="accent6">
                    <a:lumMod val="50000"/>
                  </a:schemeClr>
                </a:solidFill>
              </a:rPr>
              <a:t> </a:t>
            </a:r>
            <a:r>
              <a:rPr lang="de-CH" b="1" dirty="0" err="1">
                <a:solidFill>
                  <a:schemeClr val="accent6">
                    <a:lumMod val="50000"/>
                  </a:schemeClr>
                </a:solidFill>
              </a:rPr>
              <a:t>into</a:t>
            </a:r>
            <a:r>
              <a:rPr lang="de-CH" b="1" dirty="0">
                <a:solidFill>
                  <a:schemeClr val="accent6">
                    <a:lumMod val="50000"/>
                  </a:schemeClr>
                </a:solidFill>
              </a:rPr>
              <a:t> anterior and </a:t>
            </a:r>
            <a:r>
              <a:rPr lang="de-CH" b="1" dirty="0" err="1">
                <a:solidFill>
                  <a:schemeClr val="accent6">
                    <a:lumMod val="50000"/>
                  </a:schemeClr>
                </a:solidFill>
              </a:rPr>
              <a:t>posterior</a:t>
            </a:r>
            <a:r>
              <a:rPr lang="de-CH" b="1" dirty="0">
                <a:solidFill>
                  <a:schemeClr val="accent6">
                    <a:lumMod val="50000"/>
                  </a:schemeClr>
                </a:solidFill>
              </a:rPr>
              <a:t> </a:t>
            </a:r>
            <a:r>
              <a:rPr lang="de-CH" b="1" dirty="0" err="1">
                <a:solidFill>
                  <a:schemeClr val="accent6">
                    <a:lumMod val="50000"/>
                  </a:schemeClr>
                </a:solidFill>
              </a:rPr>
              <a:t>divisions</a:t>
            </a:r>
            <a:r>
              <a:rPr lang="de-CH" b="1" dirty="0">
                <a:solidFill>
                  <a:schemeClr val="accent6">
                    <a:lumMod val="50000"/>
                  </a:schemeClr>
                </a:solidFill>
              </a:rPr>
              <a:t>. </a:t>
            </a:r>
            <a:r>
              <a:rPr lang="de-CH" dirty="0"/>
              <a:t>The anterior </a:t>
            </a:r>
            <a:r>
              <a:rPr lang="de-CH" dirty="0" err="1"/>
              <a:t>division</a:t>
            </a:r>
            <a:r>
              <a:rPr lang="de-CH" dirty="0"/>
              <a:t> </a:t>
            </a:r>
            <a:r>
              <a:rPr lang="de-CH" dirty="0" err="1"/>
              <a:t>passes</a:t>
            </a:r>
            <a:r>
              <a:rPr lang="de-CH" dirty="0"/>
              <a:t> efferent (</a:t>
            </a:r>
            <a:r>
              <a:rPr lang="de-CH" dirty="0" err="1"/>
              <a:t>motor</a:t>
            </a:r>
            <a:r>
              <a:rPr lang="de-CH" dirty="0"/>
              <a:t>) </a:t>
            </a:r>
            <a:r>
              <a:rPr lang="de-CH" dirty="0" err="1"/>
              <a:t>fibers</a:t>
            </a:r>
            <a:r>
              <a:rPr lang="de-CH" dirty="0"/>
              <a:t> </a:t>
            </a:r>
            <a:r>
              <a:rPr lang="de-CH" dirty="0" err="1"/>
              <a:t>to</a:t>
            </a:r>
            <a:r>
              <a:rPr lang="de-CH" dirty="0"/>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masseteric</a:t>
            </a:r>
            <a:r>
              <a:rPr lang="de-CH" b="1" dirty="0">
                <a:solidFill>
                  <a:schemeClr val="accent6">
                    <a:lumMod val="50000"/>
                  </a:schemeClr>
                </a:solidFill>
              </a:rPr>
              <a:t> nerve, </a:t>
            </a:r>
            <a:r>
              <a:rPr lang="de-CH" b="1" dirty="0" err="1">
                <a:solidFill>
                  <a:schemeClr val="accent6">
                    <a:lumMod val="50000"/>
                  </a:schemeClr>
                </a:solidFill>
              </a:rPr>
              <a:t>deep</a:t>
            </a:r>
            <a:r>
              <a:rPr lang="de-CH" b="1" dirty="0">
                <a:solidFill>
                  <a:schemeClr val="accent6">
                    <a:lumMod val="50000"/>
                  </a:schemeClr>
                </a:solidFill>
              </a:rPr>
              <a:t> temporal </a:t>
            </a:r>
            <a:r>
              <a:rPr lang="de-CH" b="1" dirty="0" err="1">
                <a:solidFill>
                  <a:schemeClr val="accent6">
                    <a:lumMod val="50000"/>
                  </a:schemeClr>
                </a:solidFill>
              </a:rPr>
              <a:t>nerves</a:t>
            </a:r>
            <a:r>
              <a:rPr lang="de-CH" b="1" dirty="0">
                <a:solidFill>
                  <a:schemeClr val="accent6">
                    <a:lumMod val="50000"/>
                  </a:schemeClr>
                </a:solidFill>
              </a:rPr>
              <a:t> and nerve </a:t>
            </a:r>
            <a:r>
              <a:rPr lang="de-CH" b="1" dirty="0" err="1">
                <a:solidFill>
                  <a:schemeClr val="accent6">
                    <a:lumMod val="50000"/>
                  </a:schemeClr>
                </a:solidFill>
              </a:rPr>
              <a:t>to</a:t>
            </a:r>
            <a:r>
              <a:rPr lang="de-CH" b="1" dirty="0">
                <a:solidFill>
                  <a:schemeClr val="accent6">
                    <a:lumMod val="50000"/>
                  </a:schemeClr>
                </a:solidFill>
              </a:rPr>
              <a:t> lateral </a:t>
            </a:r>
            <a:r>
              <a:rPr lang="de-CH" b="1" dirty="0" err="1">
                <a:solidFill>
                  <a:schemeClr val="accent6">
                    <a:lumMod val="50000"/>
                  </a:schemeClr>
                </a:solidFill>
              </a:rPr>
              <a:t>pterygoid</a:t>
            </a:r>
            <a:r>
              <a:rPr lang="de-CH" b="1" dirty="0">
                <a:solidFill>
                  <a:schemeClr val="accent6">
                    <a:lumMod val="50000"/>
                  </a:schemeClr>
                </a:solidFill>
              </a:rPr>
              <a:t> and </a:t>
            </a:r>
            <a:r>
              <a:rPr lang="de-CH" b="1" dirty="0" err="1">
                <a:solidFill>
                  <a:schemeClr val="accent6">
                    <a:lumMod val="50000"/>
                  </a:schemeClr>
                </a:solidFill>
              </a:rPr>
              <a:t>receives</a:t>
            </a:r>
            <a:r>
              <a:rPr lang="de-CH" b="1" dirty="0">
                <a:solidFill>
                  <a:schemeClr val="accent6">
                    <a:lumMod val="50000"/>
                  </a:schemeClr>
                </a:solidFill>
              </a:rPr>
              <a:t> afferent (</a:t>
            </a:r>
            <a:r>
              <a:rPr lang="de-CH" b="1" dirty="0" err="1">
                <a:solidFill>
                  <a:schemeClr val="accent6">
                    <a:lumMod val="50000"/>
                  </a:schemeClr>
                </a:solidFill>
              </a:rPr>
              <a:t>sensory</a:t>
            </a:r>
            <a:r>
              <a:rPr lang="de-CH" b="1" dirty="0">
                <a:solidFill>
                  <a:schemeClr val="accent6">
                    <a:lumMod val="50000"/>
                  </a:schemeClr>
                </a:solidFill>
              </a:rPr>
              <a:t>)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buccal</a:t>
            </a:r>
            <a:r>
              <a:rPr lang="de-CH" b="1" dirty="0">
                <a:solidFill>
                  <a:schemeClr val="accent6">
                    <a:lumMod val="50000"/>
                  </a:schemeClr>
                </a:solidFill>
              </a:rPr>
              <a:t> nerve </a:t>
            </a:r>
            <a:r>
              <a:rPr lang="de-CH" dirty="0" err="1"/>
              <a:t>which</a:t>
            </a:r>
            <a:r>
              <a:rPr lang="de-CH" dirty="0"/>
              <a:t> </a:t>
            </a:r>
            <a:r>
              <a:rPr lang="de-CH" dirty="0" err="1"/>
              <a:t>supplies</a:t>
            </a:r>
            <a:r>
              <a:rPr lang="de-CH" dirty="0"/>
              <a:t> </a:t>
            </a:r>
            <a:r>
              <a:rPr lang="de-CH" dirty="0" err="1"/>
              <a:t>the</a:t>
            </a:r>
            <a:r>
              <a:rPr lang="de-CH" dirty="0"/>
              <a:t> </a:t>
            </a:r>
            <a:r>
              <a:rPr lang="de-CH" dirty="0" err="1"/>
              <a:t>skin</a:t>
            </a:r>
            <a:r>
              <a:rPr lang="de-CH" dirty="0"/>
              <a:t> </a:t>
            </a:r>
            <a:r>
              <a:rPr lang="de-CH" dirty="0" err="1"/>
              <a:t>over</a:t>
            </a:r>
            <a:r>
              <a:rPr lang="de-CH" dirty="0"/>
              <a:t> </a:t>
            </a:r>
            <a:r>
              <a:rPr lang="de-CH" dirty="0" err="1"/>
              <a:t>the</a:t>
            </a:r>
            <a:r>
              <a:rPr lang="de-CH" dirty="0"/>
              <a:t> </a:t>
            </a:r>
            <a:r>
              <a:rPr lang="de-CH" dirty="0" err="1"/>
              <a:t>cheek</a:t>
            </a:r>
            <a:r>
              <a:rPr lang="de-CH" dirty="0"/>
              <a:t>.</a:t>
            </a:r>
            <a:endParaRPr lang="el-GR" dirty="0"/>
          </a:p>
        </p:txBody>
      </p:sp>
      <p:pic>
        <p:nvPicPr>
          <p:cNvPr id="25602" name="Picture 2" descr="Branches of the mandibular nerve">
            <a:extLst>
              <a:ext uri="{FF2B5EF4-FFF2-40B4-BE49-F238E27FC236}">
                <a16:creationId xmlns:a16="http://schemas.microsoft.com/office/drawing/2014/main" id="{759176CB-9B09-0071-132F-9AFF396CC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678" y="715108"/>
            <a:ext cx="5087814" cy="5920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522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DF0C29-47EF-EEBC-96E8-998C870660CF}"/>
              </a:ext>
            </a:extLst>
          </p:cNvPr>
          <p:cNvSpPr>
            <a:spLocks noGrp="1"/>
          </p:cNvSpPr>
          <p:nvPr>
            <p:ph type="title"/>
          </p:nvPr>
        </p:nvSpPr>
        <p:spPr>
          <a:xfrm>
            <a:off x="1828800" y="0"/>
            <a:ext cx="7760677" cy="1137138"/>
          </a:xfrm>
        </p:spPr>
        <p:txBody>
          <a:bodyPr>
            <a:normAutofit/>
          </a:bodyPr>
          <a:lstStyle/>
          <a:p>
            <a:r>
              <a:rPr lang="de-CH" sz="3600" b="1" dirty="0" err="1">
                <a:solidFill>
                  <a:schemeClr val="accent6">
                    <a:lumMod val="50000"/>
                  </a:schemeClr>
                </a:solidFill>
              </a:rPr>
              <a:t>Posterior</a:t>
            </a:r>
            <a:r>
              <a:rPr lang="de-CH" sz="3600" b="1" dirty="0">
                <a:solidFill>
                  <a:schemeClr val="accent6">
                    <a:lumMod val="50000"/>
                  </a:schemeClr>
                </a:solidFill>
              </a:rPr>
              <a:t> </a:t>
            </a:r>
            <a:r>
              <a:rPr lang="de-CH" sz="3600" b="1" dirty="0" err="1">
                <a:solidFill>
                  <a:schemeClr val="accent6">
                    <a:lumMod val="50000"/>
                  </a:schemeClr>
                </a:solidFill>
              </a:rPr>
              <a:t>division</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08F46991-74CB-7244-DB8D-9057CCF47BF6}"/>
              </a:ext>
            </a:extLst>
          </p:cNvPr>
          <p:cNvSpPr>
            <a:spLocks noGrp="1"/>
          </p:cNvSpPr>
          <p:nvPr>
            <p:ph idx="1"/>
          </p:nvPr>
        </p:nvSpPr>
        <p:spPr>
          <a:xfrm>
            <a:off x="281354" y="621323"/>
            <a:ext cx="6811108" cy="6084277"/>
          </a:xfrm>
        </p:spPr>
        <p:txBody>
          <a:bodyPr>
            <a:normAutofit fontScale="92500" lnSpcReduction="20000"/>
          </a:bodyPr>
          <a:lstStyle/>
          <a:p>
            <a:pPr algn="just"/>
            <a:r>
              <a:rPr lang="de-CH" dirty="0"/>
              <a:t>The </a:t>
            </a:r>
            <a:r>
              <a:rPr lang="de-CH" b="1" dirty="0" err="1">
                <a:solidFill>
                  <a:schemeClr val="accent6">
                    <a:lumMod val="50000"/>
                  </a:schemeClr>
                </a:solidFill>
              </a:rPr>
              <a:t>posterior</a:t>
            </a:r>
            <a:r>
              <a:rPr lang="de-CH" b="1" dirty="0">
                <a:solidFill>
                  <a:schemeClr val="accent6">
                    <a:lumMod val="50000"/>
                  </a:schemeClr>
                </a:solidFill>
              </a:rPr>
              <a:t> </a:t>
            </a:r>
            <a:r>
              <a:rPr lang="de-CH" b="1" dirty="0" err="1">
                <a:solidFill>
                  <a:schemeClr val="accent6">
                    <a:lumMod val="50000"/>
                  </a:schemeClr>
                </a:solidFill>
              </a:rPr>
              <a:t>division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mandibular nerve </a:t>
            </a:r>
            <a:r>
              <a:rPr lang="de-CH" b="1" dirty="0" err="1">
                <a:solidFill>
                  <a:schemeClr val="accent6">
                    <a:lumMod val="50000"/>
                  </a:schemeClr>
                </a:solidFill>
              </a:rPr>
              <a:t>is</a:t>
            </a:r>
            <a:r>
              <a:rPr lang="de-CH" b="1" dirty="0">
                <a:solidFill>
                  <a:schemeClr val="accent6">
                    <a:lumMod val="50000"/>
                  </a:schemeClr>
                </a:solidFill>
              </a:rPr>
              <a:t> </a:t>
            </a:r>
            <a:r>
              <a:rPr lang="de-CH" b="1" dirty="0" err="1">
                <a:solidFill>
                  <a:schemeClr val="accent6">
                    <a:lumMod val="50000"/>
                  </a:schemeClr>
                </a:solidFill>
              </a:rPr>
              <a:t>mainly</a:t>
            </a:r>
            <a:r>
              <a:rPr lang="de-CH" b="1" dirty="0">
                <a:solidFill>
                  <a:schemeClr val="accent6">
                    <a:lumMod val="50000"/>
                  </a:schemeClr>
                </a:solidFill>
              </a:rPr>
              <a:t> </a:t>
            </a:r>
            <a:r>
              <a:rPr lang="de-CH" b="1" dirty="0" err="1">
                <a:solidFill>
                  <a:schemeClr val="accent6">
                    <a:lumMod val="50000"/>
                  </a:schemeClr>
                </a:solidFill>
              </a:rPr>
              <a:t>sensory</a:t>
            </a:r>
            <a:r>
              <a:rPr lang="de-CH" b="1" dirty="0">
                <a:solidFill>
                  <a:schemeClr val="accent6">
                    <a:lumMod val="50000"/>
                  </a:schemeClr>
                </a:solidFill>
              </a:rPr>
              <a:t> </a:t>
            </a:r>
            <a:r>
              <a:rPr lang="de-CH" dirty="0"/>
              <a:t>and </a:t>
            </a:r>
            <a:r>
              <a:rPr lang="de-CH" dirty="0" err="1"/>
              <a:t>is</a:t>
            </a:r>
            <a:r>
              <a:rPr lang="de-CH" dirty="0"/>
              <a:t> larger </a:t>
            </a:r>
            <a:r>
              <a:rPr lang="de-CH" dirty="0" err="1"/>
              <a:t>than</a:t>
            </a:r>
            <a:r>
              <a:rPr lang="de-CH" dirty="0"/>
              <a:t> </a:t>
            </a:r>
            <a:r>
              <a:rPr lang="de-CH" dirty="0" err="1"/>
              <a:t>the</a:t>
            </a:r>
            <a:r>
              <a:rPr lang="de-CH" dirty="0"/>
              <a:t> anterior </a:t>
            </a:r>
            <a:r>
              <a:rPr lang="de-CH" dirty="0" err="1"/>
              <a:t>division</a:t>
            </a:r>
            <a:r>
              <a:rPr lang="de-CH" dirty="0"/>
              <a:t>.</a:t>
            </a:r>
          </a:p>
          <a:p>
            <a:pPr algn="just"/>
            <a:r>
              <a:rPr lang="de-CH" b="1" dirty="0">
                <a:solidFill>
                  <a:schemeClr val="accent6">
                    <a:lumMod val="50000"/>
                  </a:schemeClr>
                </a:solidFill>
              </a:rPr>
              <a:t>The </a:t>
            </a:r>
            <a:r>
              <a:rPr lang="de-CH" b="1" dirty="0" err="1">
                <a:solidFill>
                  <a:schemeClr val="accent6">
                    <a:lumMod val="50000"/>
                  </a:schemeClr>
                </a:solidFill>
              </a:rPr>
              <a:t>auriculotemporal</a:t>
            </a:r>
            <a:r>
              <a:rPr lang="de-CH" b="1" dirty="0">
                <a:solidFill>
                  <a:schemeClr val="accent6">
                    <a:lumMod val="50000"/>
                  </a:schemeClr>
                </a:solidFill>
              </a:rPr>
              <a:t> nerve </a:t>
            </a:r>
            <a:r>
              <a:rPr lang="de-CH" b="1" dirty="0" err="1">
                <a:solidFill>
                  <a:schemeClr val="accent6">
                    <a:lumMod val="50000"/>
                  </a:schemeClr>
                </a:solidFill>
              </a:rPr>
              <a:t>arises</a:t>
            </a:r>
            <a:r>
              <a:rPr lang="de-CH" b="1" dirty="0">
                <a:solidFill>
                  <a:schemeClr val="accent6">
                    <a:lumMod val="50000"/>
                  </a:schemeClr>
                </a:solidFill>
              </a:rPr>
              <a:t> </a:t>
            </a:r>
            <a:r>
              <a:rPr lang="de-CH" b="1" dirty="0" err="1">
                <a:solidFill>
                  <a:schemeClr val="accent6">
                    <a:lumMod val="50000"/>
                  </a:schemeClr>
                </a:solidFill>
              </a:rPr>
              <a:t>posterior</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temporomandibular</a:t>
            </a:r>
            <a:r>
              <a:rPr lang="de-CH" b="1" dirty="0">
                <a:solidFill>
                  <a:schemeClr val="accent6">
                    <a:lumMod val="50000"/>
                  </a:schemeClr>
                </a:solidFill>
              </a:rPr>
              <a:t> </a:t>
            </a:r>
            <a:r>
              <a:rPr lang="de-CH" b="1" dirty="0" err="1">
                <a:solidFill>
                  <a:schemeClr val="accent6">
                    <a:lumMod val="50000"/>
                  </a:schemeClr>
                </a:solidFill>
              </a:rPr>
              <a:t>joint</a:t>
            </a:r>
            <a:r>
              <a:rPr lang="de-CH" dirty="0"/>
              <a:t> and </a:t>
            </a:r>
            <a:r>
              <a:rPr lang="de-CH" dirty="0" err="1"/>
              <a:t>supplies</a:t>
            </a:r>
            <a:r>
              <a:rPr lang="de-CH" dirty="0"/>
              <a:t> </a:t>
            </a:r>
            <a:r>
              <a:rPr lang="de-CH" dirty="0" err="1"/>
              <a:t>parts</a:t>
            </a:r>
            <a:r>
              <a:rPr lang="de-CH" dirty="0"/>
              <a:t> </a:t>
            </a:r>
            <a:r>
              <a:rPr lang="de-CH" dirty="0" err="1"/>
              <a:t>of</a:t>
            </a:r>
            <a:r>
              <a:rPr lang="de-CH" dirty="0"/>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auricle</a:t>
            </a:r>
            <a:r>
              <a:rPr lang="de-CH" b="1" dirty="0">
                <a:solidFill>
                  <a:schemeClr val="accent6">
                    <a:lumMod val="50000"/>
                  </a:schemeClr>
                </a:solidFill>
              </a:rPr>
              <a:t>/external </a:t>
            </a:r>
            <a:r>
              <a:rPr lang="de-CH" b="1" dirty="0" err="1">
                <a:solidFill>
                  <a:schemeClr val="accent6">
                    <a:lumMod val="50000"/>
                  </a:schemeClr>
                </a:solidFill>
              </a:rPr>
              <a:t>acoustic</a:t>
            </a:r>
            <a:r>
              <a:rPr lang="de-CH" b="1" dirty="0">
                <a:solidFill>
                  <a:schemeClr val="accent6">
                    <a:lumMod val="50000"/>
                  </a:schemeClr>
                </a:solidFill>
              </a:rPr>
              <a:t> </a:t>
            </a:r>
            <a:r>
              <a:rPr lang="de-CH" b="1" dirty="0" err="1">
                <a:solidFill>
                  <a:schemeClr val="accent6">
                    <a:lumMod val="50000"/>
                  </a:schemeClr>
                </a:solidFill>
              </a:rPr>
              <a:t>meatus</a:t>
            </a:r>
            <a:r>
              <a:rPr lang="de-CH" b="1" dirty="0">
                <a:solidFill>
                  <a:schemeClr val="accent6">
                    <a:lumMod val="50000"/>
                  </a:schemeClr>
                </a:solidFill>
              </a:rPr>
              <a:t> and </a:t>
            </a:r>
            <a:r>
              <a:rPr lang="de-CH" b="1" dirty="0" err="1">
                <a:solidFill>
                  <a:schemeClr val="accent6">
                    <a:lumMod val="50000"/>
                  </a:schemeClr>
                </a:solidFill>
              </a:rPr>
              <a:t>posterior</a:t>
            </a:r>
            <a:r>
              <a:rPr lang="de-CH" b="1" dirty="0">
                <a:solidFill>
                  <a:schemeClr val="accent6">
                    <a:lumMod val="50000"/>
                  </a:schemeClr>
                </a:solidFill>
              </a:rPr>
              <a:t> half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temporal </a:t>
            </a:r>
            <a:r>
              <a:rPr lang="de-CH" b="1" dirty="0" err="1">
                <a:solidFill>
                  <a:schemeClr val="accent6">
                    <a:lumMod val="50000"/>
                  </a:schemeClr>
                </a:solidFill>
              </a:rPr>
              <a:t>region</a:t>
            </a:r>
            <a:r>
              <a:rPr lang="de-CH" b="1" dirty="0">
                <a:solidFill>
                  <a:schemeClr val="accent6">
                    <a:lumMod val="50000"/>
                  </a:schemeClr>
                </a:solidFill>
              </a:rPr>
              <a:t>. </a:t>
            </a:r>
          </a:p>
          <a:p>
            <a:pPr algn="just"/>
            <a:r>
              <a:rPr lang="de-CH" b="1" dirty="0" err="1">
                <a:solidFill>
                  <a:schemeClr val="accent6">
                    <a:lumMod val="50000"/>
                  </a:schemeClr>
                </a:solidFill>
              </a:rPr>
              <a:t>Sympathetic</a:t>
            </a:r>
            <a:r>
              <a:rPr lang="de-CH" b="1" dirty="0">
                <a:solidFill>
                  <a:schemeClr val="accent6">
                    <a:lumMod val="50000"/>
                  </a:schemeClr>
                </a:solidFill>
              </a:rPr>
              <a:t>/</a:t>
            </a:r>
            <a:r>
              <a:rPr lang="de-CH" b="1" dirty="0" err="1">
                <a:solidFill>
                  <a:schemeClr val="accent6">
                    <a:lumMod val="50000"/>
                  </a:schemeClr>
                </a:solidFill>
              </a:rPr>
              <a:t>parasympathetic</a:t>
            </a:r>
            <a:r>
              <a:rPr lang="de-CH" b="1" dirty="0">
                <a:solidFill>
                  <a:schemeClr val="accent6">
                    <a:lumMod val="50000"/>
                  </a:schemeClr>
                </a:solidFill>
              </a:rPr>
              <a:t>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parotid</a:t>
            </a:r>
            <a:r>
              <a:rPr lang="de-CH" b="1" dirty="0">
                <a:solidFill>
                  <a:schemeClr val="accent6">
                    <a:lumMod val="50000"/>
                  </a:schemeClr>
                </a:solidFill>
              </a:rPr>
              <a:t> </a:t>
            </a:r>
            <a:r>
              <a:rPr lang="de-CH" b="1" dirty="0" err="1">
                <a:solidFill>
                  <a:schemeClr val="accent6">
                    <a:lumMod val="50000"/>
                  </a:schemeClr>
                </a:solidFill>
              </a:rPr>
              <a:t>gland</a:t>
            </a:r>
            <a:r>
              <a:rPr lang="de-CH" b="1" dirty="0">
                <a:solidFill>
                  <a:schemeClr val="accent6">
                    <a:lumMod val="50000"/>
                  </a:schemeClr>
                </a:solidFill>
              </a:rPr>
              <a:t> </a:t>
            </a:r>
            <a:r>
              <a:rPr lang="de-CH" dirty="0"/>
              <a:t>(</a:t>
            </a:r>
            <a:r>
              <a:rPr lang="de-CH" dirty="0" err="1"/>
              <a:t>derived</a:t>
            </a:r>
            <a:r>
              <a:rPr lang="de-CH" dirty="0"/>
              <a:t> </a:t>
            </a:r>
            <a:r>
              <a:rPr lang="de-CH" dirty="0" err="1"/>
              <a:t>from</a:t>
            </a:r>
            <a:r>
              <a:rPr lang="de-CH" dirty="0"/>
              <a:t> </a:t>
            </a:r>
            <a:r>
              <a:rPr lang="de-CH" dirty="0" err="1"/>
              <a:t>the</a:t>
            </a:r>
            <a:r>
              <a:rPr lang="de-CH" dirty="0"/>
              <a:t> </a:t>
            </a:r>
            <a:r>
              <a:rPr lang="de-CH" dirty="0" err="1"/>
              <a:t>plexus</a:t>
            </a:r>
            <a:r>
              <a:rPr lang="de-CH" dirty="0"/>
              <a:t> </a:t>
            </a:r>
            <a:r>
              <a:rPr lang="de-CH" dirty="0" err="1"/>
              <a:t>of</a:t>
            </a:r>
            <a:r>
              <a:rPr lang="de-CH" dirty="0"/>
              <a:t> </a:t>
            </a:r>
            <a:r>
              <a:rPr lang="de-CH" dirty="0" err="1"/>
              <a:t>the</a:t>
            </a:r>
            <a:r>
              <a:rPr lang="de-CH" dirty="0"/>
              <a:t> </a:t>
            </a:r>
            <a:r>
              <a:rPr lang="de-CH" dirty="0" err="1"/>
              <a:t>middle</a:t>
            </a:r>
            <a:r>
              <a:rPr lang="de-CH" dirty="0"/>
              <a:t> meningeal </a:t>
            </a:r>
            <a:r>
              <a:rPr lang="de-CH" dirty="0" err="1"/>
              <a:t>artery</a:t>
            </a:r>
            <a:r>
              <a:rPr lang="de-CH" dirty="0"/>
              <a:t> and </a:t>
            </a:r>
            <a:r>
              <a:rPr lang="de-CH" dirty="0" err="1"/>
              <a:t>otic</a:t>
            </a:r>
            <a:r>
              <a:rPr lang="de-CH" dirty="0"/>
              <a:t> </a:t>
            </a:r>
            <a:r>
              <a:rPr lang="de-CH" dirty="0" err="1"/>
              <a:t>ganglion</a:t>
            </a:r>
            <a:r>
              <a:rPr lang="de-CH" dirty="0"/>
              <a:t>, </a:t>
            </a:r>
            <a:r>
              <a:rPr lang="de-CH" dirty="0" err="1"/>
              <a:t>respectively</a:t>
            </a:r>
            <a:r>
              <a:rPr lang="de-CH" dirty="0"/>
              <a:t>) </a:t>
            </a:r>
            <a:r>
              <a:rPr lang="de-CH" dirty="0" err="1"/>
              <a:t>are</a:t>
            </a:r>
            <a:r>
              <a:rPr lang="de-CH" dirty="0"/>
              <a:t> also </a:t>
            </a:r>
            <a:r>
              <a:rPr lang="de-CH" dirty="0" err="1"/>
              <a:t>carried</a:t>
            </a:r>
            <a:r>
              <a:rPr lang="de-CH" dirty="0"/>
              <a:t> </a:t>
            </a:r>
            <a:r>
              <a:rPr lang="de-CH" dirty="0" err="1"/>
              <a:t>within</a:t>
            </a:r>
            <a:r>
              <a:rPr lang="de-CH" dirty="0"/>
              <a:t> </a:t>
            </a:r>
            <a:r>
              <a:rPr lang="de-CH" dirty="0" err="1"/>
              <a:t>this</a:t>
            </a:r>
            <a:r>
              <a:rPr lang="de-CH" dirty="0"/>
              <a:t> nerve. </a:t>
            </a:r>
          </a:p>
          <a:p>
            <a:pPr algn="just"/>
            <a:r>
              <a:rPr lang="de-CH" b="1" dirty="0">
                <a:solidFill>
                  <a:schemeClr val="accent6">
                    <a:lumMod val="50000"/>
                  </a:schemeClr>
                </a:solidFill>
              </a:rPr>
              <a:t>The </a:t>
            </a:r>
            <a:r>
              <a:rPr lang="de-CH" b="1" dirty="0" err="1">
                <a:solidFill>
                  <a:schemeClr val="accent6">
                    <a:lumMod val="50000"/>
                  </a:schemeClr>
                </a:solidFill>
              </a:rPr>
              <a:t>lingual</a:t>
            </a:r>
            <a:r>
              <a:rPr lang="de-CH" b="1" dirty="0">
                <a:solidFill>
                  <a:schemeClr val="accent6">
                    <a:lumMod val="50000"/>
                  </a:schemeClr>
                </a:solidFill>
              </a:rPr>
              <a:t> nerve </a:t>
            </a:r>
            <a:r>
              <a:rPr lang="de-CH" dirty="0" err="1"/>
              <a:t>arises</a:t>
            </a:r>
            <a:r>
              <a:rPr lang="de-CH" dirty="0"/>
              <a:t> </a:t>
            </a:r>
            <a:r>
              <a:rPr lang="de-CH" dirty="0" err="1"/>
              <a:t>from</a:t>
            </a:r>
            <a:r>
              <a:rPr lang="de-CH" dirty="0"/>
              <a:t> </a:t>
            </a:r>
            <a:r>
              <a:rPr lang="de-CH" dirty="0" err="1"/>
              <a:t>the</a:t>
            </a:r>
            <a:r>
              <a:rPr lang="de-CH" dirty="0"/>
              <a:t> terminal </a:t>
            </a:r>
            <a:r>
              <a:rPr lang="de-CH" dirty="0" err="1"/>
              <a:t>bifurcation</a:t>
            </a:r>
            <a:r>
              <a:rPr lang="de-CH" dirty="0"/>
              <a:t> </a:t>
            </a:r>
            <a:r>
              <a:rPr lang="de-CH" dirty="0" err="1"/>
              <a:t>of</a:t>
            </a:r>
            <a:r>
              <a:rPr lang="de-CH" dirty="0"/>
              <a:t> </a:t>
            </a:r>
            <a:r>
              <a:rPr lang="de-CH" dirty="0" err="1"/>
              <a:t>the</a:t>
            </a:r>
            <a:r>
              <a:rPr lang="de-CH" dirty="0"/>
              <a:t> </a:t>
            </a:r>
            <a:r>
              <a:rPr lang="de-CH" dirty="0" err="1"/>
              <a:t>posterior</a:t>
            </a:r>
            <a:r>
              <a:rPr lang="de-CH" dirty="0"/>
              <a:t> </a:t>
            </a:r>
            <a:r>
              <a:rPr lang="de-CH" dirty="0" err="1"/>
              <a:t>division</a:t>
            </a:r>
            <a:r>
              <a:rPr lang="de-CH" dirty="0"/>
              <a:t>, and </a:t>
            </a:r>
            <a:r>
              <a:rPr lang="de-CH" dirty="0" err="1"/>
              <a:t>carries</a:t>
            </a:r>
            <a:r>
              <a:rPr lang="de-CH" dirty="0"/>
              <a:t> </a:t>
            </a:r>
            <a:r>
              <a:rPr lang="de-CH" dirty="0" err="1"/>
              <a:t>general</a:t>
            </a:r>
            <a:r>
              <a:rPr lang="de-CH" dirty="0"/>
              <a:t> </a:t>
            </a:r>
            <a:r>
              <a:rPr lang="de-CH" dirty="0" err="1"/>
              <a:t>somatic</a:t>
            </a:r>
            <a:r>
              <a:rPr lang="de-CH" dirty="0"/>
              <a:t> afferent/</a:t>
            </a:r>
            <a:r>
              <a:rPr lang="de-CH" dirty="0" err="1"/>
              <a:t>sensory</a:t>
            </a:r>
            <a:r>
              <a:rPr lang="de-CH" dirty="0"/>
              <a:t> </a:t>
            </a:r>
            <a:r>
              <a:rPr lang="de-CH" dirty="0" err="1"/>
              <a:t>fibers</a:t>
            </a:r>
            <a:r>
              <a:rPr lang="de-CH" dirty="0"/>
              <a:t> </a:t>
            </a:r>
            <a:r>
              <a:rPr lang="de-CH" dirty="0" err="1"/>
              <a:t>from</a:t>
            </a:r>
            <a:r>
              <a:rPr lang="de-CH" dirty="0"/>
              <a:t> </a:t>
            </a:r>
            <a:r>
              <a:rPr lang="de-CH" b="1" dirty="0" err="1">
                <a:solidFill>
                  <a:schemeClr val="accent6">
                    <a:lumMod val="50000"/>
                  </a:schemeClr>
                </a:solidFill>
              </a:rPr>
              <a:t>the</a:t>
            </a:r>
            <a:r>
              <a:rPr lang="de-CH" b="1" dirty="0">
                <a:solidFill>
                  <a:schemeClr val="accent6">
                    <a:lumMod val="50000"/>
                  </a:schemeClr>
                </a:solidFill>
              </a:rPr>
              <a:t> anterior </a:t>
            </a:r>
            <a:r>
              <a:rPr lang="de-CH" b="1" dirty="0" err="1">
                <a:solidFill>
                  <a:schemeClr val="accent6">
                    <a:lumMod val="50000"/>
                  </a:schemeClr>
                </a:solidFill>
              </a:rPr>
              <a:t>two-thirds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r>
              <a:rPr lang="de-CH" dirty="0"/>
              <a:t>, </a:t>
            </a:r>
            <a:r>
              <a:rPr lang="de-CH" b="1" dirty="0" err="1">
                <a:solidFill>
                  <a:schemeClr val="accent6">
                    <a:lumMod val="50000"/>
                  </a:schemeClr>
                </a:solidFill>
              </a:rPr>
              <a:t>floor</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oral </a:t>
            </a:r>
            <a:r>
              <a:rPr lang="de-CH" b="1" dirty="0" err="1">
                <a:solidFill>
                  <a:schemeClr val="accent6">
                    <a:lumMod val="50000"/>
                  </a:schemeClr>
                </a:solidFill>
              </a:rPr>
              <a:t>cavity</a:t>
            </a:r>
            <a:r>
              <a:rPr lang="de-CH" b="1" dirty="0">
                <a:solidFill>
                  <a:schemeClr val="accent6">
                    <a:lumMod val="50000"/>
                  </a:schemeClr>
                </a:solidFill>
              </a:rPr>
              <a:t> and </a:t>
            </a:r>
            <a:r>
              <a:rPr lang="de-CH" b="1" dirty="0" err="1">
                <a:solidFill>
                  <a:schemeClr val="accent6">
                    <a:lumMod val="50000"/>
                  </a:schemeClr>
                </a:solidFill>
              </a:rPr>
              <a:t>lower</a:t>
            </a:r>
            <a:r>
              <a:rPr lang="de-CH" b="1" dirty="0">
                <a:solidFill>
                  <a:schemeClr val="accent6">
                    <a:lumMod val="50000"/>
                  </a:schemeClr>
                </a:solidFill>
              </a:rPr>
              <a:t> </a:t>
            </a:r>
            <a:r>
              <a:rPr lang="de-CH" b="1" dirty="0" err="1">
                <a:solidFill>
                  <a:schemeClr val="accent6">
                    <a:lumMod val="50000"/>
                  </a:schemeClr>
                </a:solidFill>
              </a:rPr>
              <a:t>lingual</a:t>
            </a:r>
            <a:r>
              <a:rPr lang="de-CH" b="1" dirty="0">
                <a:solidFill>
                  <a:schemeClr val="accent6">
                    <a:lumMod val="50000"/>
                  </a:schemeClr>
                </a:solidFill>
              </a:rPr>
              <a:t> </a:t>
            </a:r>
            <a:r>
              <a:rPr lang="de-CH" b="1" dirty="0" err="1">
                <a:solidFill>
                  <a:schemeClr val="accent6">
                    <a:lumMod val="50000"/>
                  </a:schemeClr>
                </a:solidFill>
              </a:rPr>
              <a:t>gingiva</a:t>
            </a:r>
            <a:r>
              <a:rPr lang="de-CH" b="1" dirty="0">
                <a:solidFill>
                  <a:schemeClr val="accent6">
                    <a:lumMod val="50000"/>
                  </a:schemeClr>
                </a:solidFill>
              </a:rPr>
              <a:t>.</a:t>
            </a:r>
            <a:r>
              <a:rPr lang="de-CH" dirty="0"/>
              <a:t> </a:t>
            </a:r>
            <a:r>
              <a:rPr lang="de-CH" b="1" dirty="0" err="1">
                <a:solidFill>
                  <a:schemeClr val="accent6">
                    <a:lumMod val="50000"/>
                  </a:schemeClr>
                </a:solidFill>
              </a:rPr>
              <a:t>It</a:t>
            </a:r>
            <a:r>
              <a:rPr lang="de-CH" b="1" dirty="0">
                <a:solidFill>
                  <a:schemeClr val="accent6">
                    <a:lumMod val="50000"/>
                  </a:schemeClr>
                </a:solidFill>
              </a:rPr>
              <a:t> </a:t>
            </a:r>
            <a:r>
              <a:rPr lang="de-CH" b="1" dirty="0" err="1">
                <a:solidFill>
                  <a:schemeClr val="accent6">
                    <a:lumMod val="50000"/>
                  </a:schemeClr>
                </a:solidFill>
              </a:rPr>
              <a:t>is</a:t>
            </a:r>
            <a:r>
              <a:rPr lang="de-CH" b="1" dirty="0">
                <a:solidFill>
                  <a:schemeClr val="accent6">
                    <a:lumMod val="50000"/>
                  </a:schemeClr>
                </a:solidFill>
              </a:rPr>
              <a:t> </a:t>
            </a:r>
            <a:r>
              <a:rPr lang="de-CH" b="1" dirty="0" err="1">
                <a:solidFill>
                  <a:schemeClr val="accent6">
                    <a:lumMod val="50000"/>
                  </a:schemeClr>
                </a:solidFill>
              </a:rPr>
              <a:t>joined</a:t>
            </a:r>
            <a:r>
              <a:rPr lang="de-CH" b="1" dirty="0">
                <a:solidFill>
                  <a:schemeClr val="accent6">
                    <a:lumMod val="50000"/>
                  </a:schemeClr>
                </a:solidFill>
              </a:rPr>
              <a:t> </a:t>
            </a:r>
            <a:r>
              <a:rPr lang="de-CH" b="1" dirty="0" err="1">
                <a:solidFill>
                  <a:schemeClr val="accent6">
                    <a:lumMod val="50000"/>
                  </a:schemeClr>
                </a:solidFill>
              </a:rPr>
              <a:t>by</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chorda</a:t>
            </a:r>
            <a:r>
              <a:rPr lang="de-CH" b="1" dirty="0">
                <a:solidFill>
                  <a:schemeClr val="accent6">
                    <a:lumMod val="50000"/>
                  </a:schemeClr>
                </a:solidFill>
              </a:rPr>
              <a:t> </a:t>
            </a:r>
            <a:r>
              <a:rPr lang="de-CH" b="1" dirty="0" err="1">
                <a:solidFill>
                  <a:schemeClr val="accent6">
                    <a:lumMod val="50000"/>
                  </a:schemeClr>
                </a:solidFill>
              </a:rPr>
              <a:t>tympani</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facial</a:t>
            </a:r>
            <a:r>
              <a:rPr lang="de-CH" b="1" dirty="0">
                <a:solidFill>
                  <a:schemeClr val="accent6">
                    <a:lumMod val="50000"/>
                  </a:schemeClr>
                </a:solidFill>
              </a:rPr>
              <a:t> nerve)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delivers</a:t>
            </a:r>
            <a:r>
              <a:rPr lang="de-CH" b="1" dirty="0">
                <a:solidFill>
                  <a:schemeClr val="accent6">
                    <a:lumMod val="50000"/>
                  </a:schemeClr>
                </a:solidFill>
              </a:rPr>
              <a:t> </a:t>
            </a:r>
            <a:r>
              <a:rPr lang="de-CH" b="1" dirty="0" err="1">
                <a:solidFill>
                  <a:schemeClr val="accent6">
                    <a:lumMod val="50000"/>
                  </a:schemeClr>
                </a:solidFill>
              </a:rPr>
              <a:t>general</a:t>
            </a:r>
            <a:r>
              <a:rPr lang="de-CH" b="1" dirty="0">
                <a:solidFill>
                  <a:schemeClr val="accent6">
                    <a:lumMod val="50000"/>
                  </a:schemeClr>
                </a:solidFill>
              </a:rPr>
              <a:t> </a:t>
            </a:r>
            <a:r>
              <a:rPr lang="de-CH" b="1" dirty="0" err="1">
                <a:solidFill>
                  <a:schemeClr val="accent6">
                    <a:lumMod val="50000"/>
                  </a:schemeClr>
                </a:solidFill>
              </a:rPr>
              <a:t>visceral</a:t>
            </a:r>
            <a:r>
              <a:rPr lang="de-CH" b="1" dirty="0">
                <a:solidFill>
                  <a:schemeClr val="accent6">
                    <a:lumMod val="50000"/>
                  </a:schemeClr>
                </a:solidFill>
              </a:rPr>
              <a:t> efferent/</a:t>
            </a:r>
            <a:r>
              <a:rPr lang="de-CH" b="1" dirty="0" err="1">
                <a:solidFill>
                  <a:schemeClr val="accent6">
                    <a:lumMod val="50000"/>
                  </a:schemeClr>
                </a:solidFill>
              </a:rPr>
              <a:t>parasympathetic</a:t>
            </a:r>
            <a:r>
              <a:rPr lang="de-CH" b="1" dirty="0">
                <a:solidFill>
                  <a:schemeClr val="accent6">
                    <a:lumMod val="50000"/>
                  </a:schemeClr>
                </a:solidFill>
              </a:rPr>
              <a:t>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submandibular and sublingual </a:t>
            </a:r>
            <a:r>
              <a:rPr lang="de-CH" b="1" dirty="0" err="1">
                <a:solidFill>
                  <a:schemeClr val="accent6">
                    <a:lumMod val="50000"/>
                  </a:schemeClr>
                </a:solidFill>
              </a:rPr>
              <a:t>glands</a:t>
            </a:r>
            <a:r>
              <a:rPr lang="de-CH" b="1" dirty="0">
                <a:solidFill>
                  <a:schemeClr val="accent6">
                    <a:lumMod val="50000"/>
                  </a:schemeClr>
                </a:solidFill>
              </a:rPr>
              <a:t> </a:t>
            </a:r>
            <a:r>
              <a:rPr lang="de-CH" dirty="0"/>
              <a:t>via </a:t>
            </a:r>
            <a:r>
              <a:rPr lang="de-CH" dirty="0" err="1"/>
              <a:t>homonymous</a:t>
            </a:r>
            <a:r>
              <a:rPr lang="de-CH" dirty="0"/>
              <a:t>/same-</a:t>
            </a:r>
            <a:r>
              <a:rPr lang="de-CH" dirty="0" err="1"/>
              <a:t>named</a:t>
            </a:r>
            <a:r>
              <a:rPr lang="de-CH" dirty="0"/>
              <a:t> </a:t>
            </a:r>
            <a:r>
              <a:rPr lang="de-CH" dirty="0" err="1"/>
              <a:t>branches</a:t>
            </a:r>
            <a:r>
              <a:rPr lang="de-CH" dirty="0"/>
              <a:t> </a:t>
            </a:r>
            <a:r>
              <a:rPr lang="de-CH" dirty="0" err="1"/>
              <a:t>of</a:t>
            </a:r>
            <a:r>
              <a:rPr lang="de-CH" dirty="0"/>
              <a:t> </a:t>
            </a:r>
            <a:r>
              <a:rPr lang="de-CH" dirty="0" err="1"/>
              <a:t>the</a:t>
            </a:r>
            <a:r>
              <a:rPr lang="de-CH" dirty="0"/>
              <a:t> </a:t>
            </a:r>
            <a:r>
              <a:rPr lang="de-CH" dirty="0" err="1"/>
              <a:t>lingual</a:t>
            </a:r>
            <a:r>
              <a:rPr lang="de-CH" dirty="0"/>
              <a:t> nerve. </a:t>
            </a:r>
            <a:r>
              <a:rPr lang="de-CH" b="1" dirty="0">
                <a:solidFill>
                  <a:schemeClr val="accent6">
                    <a:lumMod val="50000"/>
                  </a:schemeClr>
                </a:solidFill>
              </a:rPr>
              <a:t>Special </a:t>
            </a:r>
            <a:r>
              <a:rPr lang="de-CH" b="1" dirty="0" err="1">
                <a:solidFill>
                  <a:schemeClr val="accent6">
                    <a:lumMod val="50000"/>
                  </a:schemeClr>
                </a:solidFill>
              </a:rPr>
              <a:t>visceral</a:t>
            </a:r>
            <a:r>
              <a:rPr lang="de-CH" b="1" dirty="0">
                <a:solidFill>
                  <a:schemeClr val="accent6">
                    <a:lumMod val="50000"/>
                  </a:schemeClr>
                </a:solidFill>
              </a:rPr>
              <a:t> afferent/taste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anterior </a:t>
            </a:r>
            <a:r>
              <a:rPr lang="de-CH" b="1" dirty="0" err="1">
                <a:solidFill>
                  <a:schemeClr val="accent6">
                    <a:lumMod val="50000"/>
                  </a:schemeClr>
                </a:solidFill>
              </a:rPr>
              <a:t>two-thirds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r>
              <a:rPr lang="de-CH" b="1" dirty="0">
                <a:solidFill>
                  <a:schemeClr val="accent6">
                    <a:lumMod val="50000"/>
                  </a:schemeClr>
                </a:solidFill>
              </a:rPr>
              <a:t> </a:t>
            </a:r>
            <a:r>
              <a:rPr lang="de-CH" b="1" dirty="0" err="1">
                <a:solidFill>
                  <a:schemeClr val="accent6">
                    <a:lumMod val="50000"/>
                  </a:schemeClr>
                </a:solidFill>
              </a:rPr>
              <a:t>are</a:t>
            </a:r>
            <a:r>
              <a:rPr lang="de-CH" b="1" dirty="0">
                <a:solidFill>
                  <a:schemeClr val="accent6">
                    <a:lumMod val="50000"/>
                  </a:schemeClr>
                </a:solidFill>
              </a:rPr>
              <a:t> </a:t>
            </a:r>
            <a:r>
              <a:rPr lang="de-CH" b="1" dirty="0" err="1">
                <a:solidFill>
                  <a:schemeClr val="accent6">
                    <a:lumMod val="50000"/>
                  </a:schemeClr>
                </a:solidFill>
              </a:rPr>
              <a:t>carried</a:t>
            </a:r>
            <a:r>
              <a:rPr lang="de-CH" b="1" dirty="0">
                <a:solidFill>
                  <a:schemeClr val="accent6">
                    <a:lumMod val="50000"/>
                  </a:schemeClr>
                </a:solidFill>
              </a:rPr>
              <a:t> </a:t>
            </a:r>
            <a:r>
              <a:rPr lang="de-CH" b="1" dirty="0" err="1">
                <a:solidFill>
                  <a:schemeClr val="accent6">
                    <a:lumMod val="50000"/>
                  </a:schemeClr>
                </a:solidFill>
              </a:rPr>
              <a:t>by</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lingual</a:t>
            </a:r>
            <a:r>
              <a:rPr lang="de-CH" b="1" dirty="0">
                <a:solidFill>
                  <a:schemeClr val="accent6">
                    <a:lumMod val="50000"/>
                  </a:schemeClr>
                </a:solidFill>
              </a:rPr>
              <a:t> nerve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chorda</a:t>
            </a:r>
            <a:r>
              <a:rPr lang="de-CH" b="1" dirty="0">
                <a:solidFill>
                  <a:schemeClr val="accent6">
                    <a:lumMod val="50000"/>
                  </a:schemeClr>
                </a:solidFill>
              </a:rPr>
              <a:t> </a:t>
            </a:r>
            <a:r>
              <a:rPr lang="de-CH" b="1" dirty="0" err="1">
                <a:solidFill>
                  <a:schemeClr val="accent6">
                    <a:lumMod val="50000"/>
                  </a:schemeClr>
                </a:solidFill>
              </a:rPr>
              <a:t>tympani</a:t>
            </a:r>
            <a:r>
              <a:rPr lang="de-CH" b="1" dirty="0">
                <a:solidFill>
                  <a:schemeClr val="accent6">
                    <a:lumMod val="50000"/>
                  </a:schemeClr>
                </a:solidFill>
              </a:rPr>
              <a:t>. </a:t>
            </a:r>
          </a:p>
          <a:p>
            <a:pPr algn="just"/>
            <a:r>
              <a:rPr lang="de-CH" b="1" dirty="0">
                <a:solidFill>
                  <a:schemeClr val="accent6">
                    <a:lumMod val="50000"/>
                  </a:schemeClr>
                </a:solidFill>
              </a:rPr>
              <a:t>The inferior alveolar nerve </a:t>
            </a:r>
            <a:r>
              <a:rPr lang="de-CH" dirty="0" err="1"/>
              <a:t>is</a:t>
            </a:r>
            <a:r>
              <a:rPr lang="de-CH" dirty="0"/>
              <a:t> a </a:t>
            </a:r>
            <a:r>
              <a:rPr lang="de-CH" dirty="0" err="1"/>
              <a:t>mixed</a:t>
            </a:r>
            <a:r>
              <a:rPr lang="de-CH" dirty="0"/>
              <a:t> nerve, </a:t>
            </a:r>
            <a:r>
              <a:rPr lang="de-CH" dirty="0" err="1"/>
              <a:t>carrying</a:t>
            </a:r>
            <a:r>
              <a:rPr lang="de-CH" dirty="0"/>
              <a:t> </a:t>
            </a:r>
            <a:r>
              <a:rPr lang="de-CH" b="1" dirty="0" err="1">
                <a:solidFill>
                  <a:schemeClr val="accent6">
                    <a:lumMod val="50000"/>
                  </a:schemeClr>
                </a:solidFill>
              </a:rPr>
              <a:t>sensory</a:t>
            </a:r>
            <a:r>
              <a:rPr lang="de-CH" b="1" dirty="0">
                <a:solidFill>
                  <a:schemeClr val="accent6">
                    <a:lumMod val="50000"/>
                  </a:schemeClr>
                </a:solidFill>
              </a:rPr>
              <a:t>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mandibular </a:t>
            </a:r>
            <a:r>
              <a:rPr lang="de-CH" b="1" dirty="0" err="1">
                <a:solidFill>
                  <a:schemeClr val="accent6">
                    <a:lumMod val="50000"/>
                  </a:schemeClr>
                </a:solidFill>
              </a:rPr>
              <a:t>teeth</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inferior dental </a:t>
            </a:r>
            <a:r>
              <a:rPr lang="de-CH" b="1" dirty="0" err="1">
                <a:solidFill>
                  <a:schemeClr val="accent6">
                    <a:lumMod val="50000"/>
                  </a:schemeClr>
                </a:solidFill>
              </a:rPr>
              <a:t>plexus</a:t>
            </a:r>
            <a:r>
              <a:rPr lang="de-CH" dirty="0"/>
              <a:t> </a:t>
            </a:r>
            <a:r>
              <a:rPr lang="de-CH" b="1" dirty="0">
                <a:solidFill>
                  <a:schemeClr val="accent6">
                    <a:lumMod val="50000"/>
                  </a:schemeClr>
                </a:solidFill>
              </a:rPr>
              <a:t>and </a:t>
            </a:r>
            <a:r>
              <a:rPr lang="de-CH" b="1" dirty="0" err="1">
                <a:solidFill>
                  <a:schemeClr val="accent6">
                    <a:lumMod val="50000"/>
                  </a:schemeClr>
                </a:solidFill>
              </a:rPr>
              <a:t>lower</a:t>
            </a:r>
            <a:r>
              <a:rPr lang="de-CH" b="1" dirty="0">
                <a:solidFill>
                  <a:schemeClr val="accent6">
                    <a:lumMod val="50000"/>
                  </a:schemeClr>
                </a:solidFill>
              </a:rPr>
              <a:t> </a:t>
            </a:r>
            <a:r>
              <a:rPr lang="de-CH" b="1" dirty="0" err="1">
                <a:solidFill>
                  <a:schemeClr val="accent6">
                    <a:lumMod val="50000"/>
                  </a:schemeClr>
                </a:solidFill>
              </a:rPr>
              <a:t>lip</a:t>
            </a:r>
            <a:r>
              <a:rPr lang="de-CH" b="1" dirty="0">
                <a:solidFill>
                  <a:schemeClr val="accent6">
                    <a:lumMod val="50000"/>
                  </a:schemeClr>
                </a:solidFill>
              </a:rPr>
              <a:t>/labial </a:t>
            </a:r>
            <a:r>
              <a:rPr lang="de-CH" b="1" dirty="0" err="1">
                <a:solidFill>
                  <a:schemeClr val="accent6">
                    <a:lumMod val="50000"/>
                  </a:schemeClr>
                </a:solidFill>
              </a:rPr>
              <a:t>gingiva</a:t>
            </a:r>
            <a:r>
              <a:rPr lang="de-CH" b="1" dirty="0">
                <a:solidFill>
                  <a:schemeClr val="accent6">
                    <a:lumMod val="50000"/>
                  </a:schemeClr>
                </a:solidFill>
              </a:rPr>
              <a:t> (via mental nerve), </a:t>
            </a:r>
            <a:r>
              <a:rPr lang="de-CH" dirty="0" err="1"/>
              <a:t>as</a:t>
            </a:r>
            <a:r>
              <a:rPr lang="de-CH" dirty="0"/>
              <a:t> </a:t>
            </a:r>
            <a:r>
              <a:rPr lang="de-CH" dirty="0" err="1"/>
              <a:t>well</a:t>
            </a:r>
            <a:r>
              <a:rPr lang="de-CH" dirty="0"/>
              <a:t> </a:t>
            </a:r>
            <a:r>
              <a:rPr lang="de-CH" dirty="0" err="1"/>
              <a:t>as</a:t>
            </a:r>
            <a:r>
              <a:rPr lang="de-CH" dirty="0"/>
              <a:t> </a:t>
            </a:r>
            <a:r>
              <a:rPr lang="de-CH" dirty="0" err="1"/>
              <a:t>general</a:t>
            </a:r>
            <a:r>
              <a:rPr lang="de-CH" dirty="0"/>
              <a:t> </a:t>
            </a:r>
            <a:r>
              <a:rPr lang="de-CH" dirty="0" err="1"/>
              <a:t>somatic</a:t>
            </a:r>
            <a:r>
              <a:rPr lang="de-CH" dirty="0"/>
              <a:t> afferent/</a:t>
            </a:r>
            <a:r>
              <a:rPr lang="de-CH" b="1" dirty="0" err="1">
                <a:solidFill>
                  <a:schemeClr val="accent6">
                    <a:lumMod val="50000"/>
                  </a:schemeClr>
                </a:solidFill>
              </a:rPr>
              <a:t>motor</a:t>
            </a:r>
            <a:r>
              <a:rPr lang="de-CH" b="1" dirty="0">
                <a:solidFill>
                  <a:schemeClr val="accent6">
                    <a:lumMod val="50000"/>
                  </a:schemeClr>
                </a:solidFill>
              </a:rPr>
              <a:t>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mylohyoid</a:t>
            </a:r>
            <a:r>
              <a:rPr lang="de-CH" b="1" dirty="0">
                <a:solidFill>
                  <a:schemeClr val="accent6">
                    <a:lumMod val="50000"/>
                  </a:schemeClr>
                </a:solidFill>
              </a:rPr>
              <a:t> and anterior </a:t>
            </a:r>
            <a:r>
              <a:rPr lang="de-CH" b="1" dirty="0" err="1">
                <a:solidFill>
                  <a:schemeClr val="accent6">
                    <a:lumMod val="50000"/>
                  </a:schemeClr>
                </a:solidFill>
              </a:rPr>
              <a:t>belly</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digastric</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a:t>
            </a:r>
            <a:endParaRPr lang="el-GR" b="1" dirty="0">
              <a:solidFill>
                <a:schemeClr val="accent6">
                  <a:lumMod val="50000"/>
                </a:schemeClr>
              </a:solidFill>
            </a:endParaRPr>
          </a:p>
        </p:txBody>
      </p:sp>
      <p:pic>
        <p:nvPicPr>
          <p:cNvPr id="26626" name="Picture 2" descr="Origin and course of the mandibular nerve">
            <a:extLst>
              <a:ext uri="{FF2B5EF4-FFF2-40B4-BE49-F238E27FC236}">
                <a16:creationId xmlns:a16="http://schemas.microsoft.com/office/drawing/2014/main" id="{59867B76-E245-39E5-9BB4-20B7EAE7D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969" y="152400"/>
            <a:ext cx="4894386"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940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D518AE-7B70-59A0-8A1A-D38939D825EA}"/>
              </a:ext>
            </a:extLst>
          </p:cNvPr>
          <p:cNvSpPr>
            <a:spLocks noGrp="1"/>
          </p:cNvSpPr>
          <p:nvPr>
            <p:ph type="title"/>
          </p:nvPr>
        </p:nvSpPr>
        <p:spPr>
          <a:xfrm>
            <a:off x="548640" y="0"/>
            <a:ext cx="11643360" cy="738554"/>
          </a:xfrm>
        </p:spPr>
        <p:txBody>
          <a:bodyPr>
            <a:noAutofit/>
          </a:bodyPr>
          <a:lstStyle/>
          <a:p>
            <a:pPr algn="ctr"/>
            <a:r>
              <a:rPr lang="de-CH" sz="2400" b="1" dirty="0" err="1">
                <a:solidFill>
                  <a:schemeClr val="accent6">
                    <a:lumMod val="50000"/>
                  </a:schemeClr>
                </a:solidFill>
              </a:rPr>
              <a:t>Sensory</a:t>
            </a:r>
            <a:r>
              <a:rPr lang="de-CH" sz="2400" b="1" dirty="0">
                <a:solidFill>
                  <a:schemeClr val="accent6">
                    <a:lumMod val="50000"/>
                  </a:schemeClr>
                </a:solidFill>
              </a:rPr>
              <a:t> root </a:t>
            </a:r>
            <a:r>
              <a:rPr lang="de-CH" sz="2400" b="1" dirty="0" err="1">
                <a:solidFill>
                  <a:schemeClr val="accent6">
                    <a:lumMod val="50000"/>
                  </a:schemeClr>
                </a:solidFill>
              </a:rPr>
              <a:t>of</a:t>
            </a:r>
            <a:r>
              <a:rPr lang="de-CH" sz="2400" b="1" dirty="0">
                <a:solidFill>
                  <a:schemeClr val="accent6">
                    <a:lumMod val="50000"/>
                  </a:schemeClr>
                </a:solidFill>
              </a:rPr>
              <a:t> trigeminal nerve, </a:t>
            </a:r>
            <a:r>
              <a:rPr lang="de-CH" sz="2400" b="1" dirty="0" err="1">
                <a:solidFill>
                  <a:schemeClr val="accent6">
                    <a:lumMod val="50000"/>
                  </a:schemeClr>
                </a:solidFill>
              </a:rPr>
              <a:t>motor</a:t>
            </a:r>
            <a:r>
              <a:rPr lang="de-CH" sz="2400" b="1" dirty="0">
                <a:solidFill>
                  <a:schemeClr val="accent6">
                    <a:lumMod val="50000"/>
                  </a:schemeClr>
                </a:solidFill>
              </a:rPr>
              <a:t> root </a:t>
            </a:r>
            <a:r>
              <a:rPr lang="de-CH" sz="2400" b="1" dirty="0" err="1">
                <a:solidFill>
                  <a:schemeClr val="accent6">
                    <a:lumMod val="50000"/>
                  </a:schemeClr>
                </a:solidFill>
              </a:rPr>
              <a:t>of</a:t>
            </a:r>
            <a:r>
              <a:rPr lang="de-CH" sz="2400" b="1" dirty="0">
                <a:solidFill>
                  <a:schemeClr val="accent6">
                    <a:lumMod val="50000"/>
                  </a:schemeClr>
                </a:solidFill>
              </a:rPr>
              <a:t> trigeminal nerve, mandibular nerve, </a:t>
            </a:r>
            <a:r>
              <a:rPr lang="de-CH" sz="2400" b="1" dirty="0" err="1">
                <a:solidFill>
                  <a:schemeClr val="accent6">
                    <a:lumMod val="50000"/>
                  </a:schemeClr>
                </a:solidFill>
              </a:rPr>
              <a:t>buccal</a:t>
            </a:r>
            <a:r>
              <a:rPr lang="de-CH" sz="2400" b="1" dirty="0">
                <a:solidFill>
                  <a:schemeClr val="accent6">
                    <a:lumMod val="50000"/>
                  </a:schemeClr>
                </a:solidFill>
              </a:rPr>
              <a:t> nerve, </a:t>
            </a:r>
            <a:r>
              <a:rPr lang="de-CH" sz="2400" b="1" dirty="0" err="1">
                <a:solidFill>
                  <a:schemeClr val="accent6">
                    <a:lumMod val="50000"/>
                  </a:schemeClr>
                </a:solidFill>
              </a:rPr>
              <a:t>messeteric</a:t>
            </a:r>
            <a:r>
              <a:rPr lang="de-CH" sz="2400" b="1" dirty="0">
                <a:solidFill>
                  <a:schemeClr val="accent6">
                    <a:lumMod val="50000"/>
                  </a:schemeClr>
                </a:solidFill>
              </a:rPr>
              <a:t> nerve,  </a:t>
            </a:r>
            <a:r>
              <a:rPr lang="de-CH" sz="2400" b="1" dirty="0" err="1">
                <a:solidFill>
                  <a:schemeClr val="accent6">
                    <a:lumMod val="50000"/>
                  </a:schemeClr>
                </a:solidFill>
              </a:rPr>
              <a:t>posterior</a:t>
            </a:r>
            <a:r>
              <a:rPr lang="de-CH" sz="2400" b="1" dirty="0">
                <a:solidFill>
                  <a:schemeClr val="accent6">
                    <a:lumMod val="50000"/>
                  </a:schemeClr>
                </a:solidFill>
              </a:rPr>
              <a:t> </a:t>
            </a:r>
            <a:r>
              <a:rPr lang="de-CH" sz="2400" b="1" dirty="0" err="1">
                <a:solidFill>
                  <a:schemeClr val="accent6">
                    <a:lumMod val="50000"/>
                  </a:schemeClr>
                </a:solidFill>
              </a:rPr>
              <a:t>deep</a:t>
            </a:r>
            <a:r>
              <a:rPr lang="de-CH" sz="2400" b="1" dirty="0">
                <a:solidFill>
                  <a:schemeClr val="accent6">
                    <a:lumMod val="50000"/>
                  </a:schemeClr>
                </a:solidFill>
              </a:rPr>
              <a:t> temporal nerve, </a:t>
            </a:r>
            <a:r>
              <a:rPr lang="de-CH" sz="2400" b="1" dirty="0" err="1">
                <a:solidFill>
                  <a:schemeClr val="accent6">
                    <a:lumMod val="50000"/>
                  </a:schemeClr>
                </a:solidFill>
              </a:rPr>
              <a:t>auricolotemporal</a:t>
            </a:r>
            <a:r>
              <a:rPr lang="de-CH" sz="2400" b="1" dirty="0">
                <a:solidFill>
                  <a:schemeClr val="accent6">
                    <a:lumMod val="50000"/>
                  </a:schemeClr>
                </a:solidFill>
              </a:rPr>
              <a:t> nerve, </a:t>
            </a:r>
            <a:r>
              <a:rPr lang="de-CH" sz="2400" b="1" dirty="0" err="1">
                <a:solidFill>
                  <a:schemeClr val="accent6">
                    <a:lumMod val="50000"/>
                  </a:schemeClr>
                </a:solidFill>
              </a:rPr>
              <a:t>lingual</a:t>
            </a:r>
            <a:r>
              <a:rPr lang="de-CH" sz="2400" b="1" dirty="0">
                <a:solidFill>
                  <a:schemeClr val="accent6">
                    <a:lumMod val="50000"/>
                  </a:schemeClr>
                </a:solidFill>
              </a:rPr>
              <a:t> nerve</a:t>
            </a:r>
            <a:endParaRPr lang="el-GR" sz="2400" b="1" dirty="0">
              <a:solidFill>
                <a:schemeClr val="accent6">
                  <a:lumMod val="50000"/>
                </a:schemeClr>
              </a:solidFill>
            </a:endParaRPr>
          </a:p>
        </p:txBody>
      </p:sp>
      <p:pic>
        <p:nvPicPr>
          <p:cNvPr id="27650" name="Picture 2" descr="Motor root of trigeminal nerve (Radix motoria nervi trigemini); Image: Paul Kim">
            <a:extLst>
              <a:ext uri="{FF2B5EF4-FFF2-40B4-BE49-F238E27FC236}">
                <a16:creationId xmlns:a16="http://schemas.microsoft.com/office/drawing/2014/main" id="{E8682E88-FC46-7632-E3C4-081DC5709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015" y="1188428"/>
            <a:ext cx="2965939" cy="2482362"/>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Sensory root of trigeminal nerve (Radix sensoria nervi trigemini); Image: Paul Kim">
            <a:extLst>
              <a:ext uri="{FF2B5EF4-FFF2-40B4-BE49-F238E27FC236}">
                <a16:creationId xmlns:a16="http://schemas.microsoft.com/office/drawing/2014/main" id="{5B944674-53DB-2270-0BB9-9E4E00C20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8" y="1188428"/>
            <a:ext cx="3153507" cy="2450123"/>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Mandibular nerve (Nervus mandibularis); Image: Paul Kim">
            <a:extLst>
              <a:ext uri="{FF2B5EF4-FFF2-40B4-BE49-F238E27FC236}">
                <a16:creationId xmlns:a16="http://schemas.microsoft.com/office/drawing/2014/main" id="{C95F2821-3627-6EAA-ED3B-F9EDD84D0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954" y="1188428"/>
            <a:ext cx="3153507" cy="2482362"/>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Buccal nerve (Nervus buccalis); Image: Paul Kim">
            <a:extLst>
              <a:ext uri="{FF2B5EF4-FFF2-40B4-BE49-F238E27FC236}">
                <a16:creationId xmlns:a16="http://schemas.microsoft.com/office/drawing/2014/main" id="{B81ECCB8-5F7A-7D2A-FDA9-9467CED3E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8461" y="1188428"/>
            <a:ext cx="2708031" cy="2450122"/>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Masseteric nerve (Nervus massetericus); Image: Paul Kim">
            <a:extLst>
              <a:ext uri="{FF2B5EF4-FFF2-40B4-BE49-F238E27FC236}">
                <a16:creationId xmlns:a16="http://schemas.microsoft.com/office/drawing/2014/main" id="{D7AAEB2C-CCD3-7AC3-FCEE-907B98D4BD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08" y="3962400"/>
            <a:ext cx="3259015" cy="2885343"/>
          </a:xfrm>
          <a:prstGeom prst="rect">
            <a:avLst/>
          </a:prstGeom>
          <a:noFill/>
          <a:extLst>
            <a:ext uri="{909E8E84-426E-40DD-AFC4-6F175D3DCCD1}">
              <a14:hiddenFill xmlns:a14="http://schemas.microsoft.com/office/drawing/2010/main">
                <a:solidFill>
                  <a:srgbClr val="FFFFFF"/>
                </a:solidFill>
              </a14:hiddenFill>
            </a:ext>
          </a:extLst>
        </p:spPr>
      </p:pic>
      <p:pic>
        <p:nvPicPr>
          <p:cNvPr id="27660" name="Picture 12" descr="Posterior deep temporal nerve (Nervus temporalis profundus posterior); Image: Paul Kim">
            <a:extLst>
              <a:ext uri="{FF2B5EF4-FFF2-40B4-BE49-F238E27FC236}">
                <a16:creationId xmlns:a16="http://schemas.microsoft.com/office/drawing/2014/main" id="{87E26059-FAB8-DEC2-FA98-99CF69BA0A7C}"/>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364523" y="3878872"/>
            <a:ext cx="2860431" cy="2968871"/>
          </a:xfrm>
          <a:prstGeom prst="rect">
            <a:avLst/>
          </a:prstGeom>
          <a:noFill/>
          <a:extLst>
            <a:ext uri="{909E8E84-426E-40DD-AFC4-6F175D3DCCD1}">
              <a14:hiddenFill xmlns:a14="http://schemas.microsoft.com/office/drawing/2010/main">
                <a:solidFill>
                  <a:srgbClr val="FFFFFF"/>
                </a:solidFill>
              </a14:hiddenFill>
            </a:ext>
          </a:extLst>
        </p:spPr>
      </p:pic>
      <p:pic>
        <p:nvPicPr>
          <p:cNvPr id="27662" name="Picture 14" descr="Auriculotemporal nerve (Nervus auriculotemporalis); Image: Paul Kim">
            <a:extLst>
              <a:ext uri="{FF2B5EF4-FFF2-40B4-BE49-F238E27FC236}">
                <a16:creationId xmlns:a16="http://schemas.microsoft.com/office/drawing/2014/main" id="{118D0166-30EC-DA2B-5A38-5C37D451EB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4954" y="3878872"/>
            <a:ext cx="3300046" cy="2979128"/>
          </a:xfrm>
          <a:prstGeom prst="rect">
            <a:avLst/>
          </a:prstGeom>
          <a:noFill/>
          <a:extLst>
            <a:ext uri="{909E8E84-426E-40DD-AFC4-6F175D3DCCD1}">
              <a14:hiddenFill xmlns:a14="http://schemas.microsoft.com/office/drawing/2010/main">
                <a:solidFill>
                  <a:srgbClr val="FFFFFF"/>
                </a:solidFill>
              </a14:hiddenFill>
            </a:ext>
          </a:extLst>
        </p:spPr>
      </p:pic>
      <p:pic>
        <p:nvPicPr>
          <p:cNvPr id="27664" name="Picture 16" descr="Lingual nerve (Nervus lingualis); Image: Paul Kim">
            <a:extLst>
              <a:ext uri="{FF2B5EF4-FFF2-40B4-BE49-F238E27FC236}">
                <a16:creationId xmlns:a16="http://schemas.microsoft.com/office/drawing/2014/main" id="{1C0422D4-F9BA-ADC5-2332-D1E00649B3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5000" y="3911112"/>
            <a:ext cx="2667000" cy="294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083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1F1A8C-B5DF-8FC1-36E4-013B24F5DADF}"/>
              </a:ext>
            </a:extLst>
          </p:cNvPr>
          <p:cNvSpPr>
            <a:spLocks noGrp="1"/>
          </p:cNvSpPr>
          <p:nvPr>
            <p:ph type="title"/>
          </p:nvPr>
        </p:nvSpPr>
        <p:spPr>
          <a:xfrm>
            <a:off x="773722" y="0"/>
            <a:ext cx="11207263" cy="785446"/>
          </a:xfrm>
        </p:spPr>
        <p:txBody>
          <a:bodyPr>
            <a:noAutofit/>
          </a:bodyPr>
          <a:lstStyle/>
          <a:p>
            <a:pPr algn="ctr"/>
            <a:r>
              <a:rPr lang="de-CH" sz="2400" b="1" dirty="0">
                <a:solidFill>
                  <a:schemeClr val="accent6">
                    <a:lumMod val="50000"/>
                  </a:schemeClr>
                </a:solidFill>
              </a:rPr>
              <a:t>Submandibular </a:t>
            </a:r>
            <a:r>
              <a:rPr lang="de-CH" sz="2400" b="1" dirty="0" err="1">
                <a:solidFill>
                  <a:schemeClr val="accent6">
                    <a:lumMod val="50000"/>
                  </a:schemeClr>
                </a:solidFill>
              </a:rPr>
              <a:t>ganglion</a:t>
            </a:r>
            <a:r>
              <a:rPr lang="de-CH" sz="2400" b="1" dirty="0">
                <a:solidFill>
                  <a:schemeClr val="accent6">
                    <a:lumMod val="50000"/>
                  </a:schemeClr>
                </a:solidFill>
              </a:rPr>
              <a:t>, inferior alveolar nerve, inferior dental </a:t>
            </a:r>
            <a:r>
              <a:rPr lang="de-CH" sz="2400" b="1" dirty="0" err="1">
                <a:solidFill>
                  <a:schemeClr val="accent6">
                    <a:lumMod val="50000"/>
                  </a:schemeClr>
                </a:solidFill>
              </a:rPr>
              <a:t>plexus</a:t>
            </a:r>
            <a:r>
              <a:rPr lang="de-CH" sz="2400" b="1" dirty="0">
                <a:solidFill>
                  <a:schemeClr val="accent6">
                    <a:lumMod val="50000"/>
                  </a:schemeClr>
                </a:solidFill>
              </a:rPr>
              <a:t>,  mental nerve, </a:t>
            </a:r>
            <a:r>
              <a:rPr lang="de-CH" sz="2400" b="1" dirty="0" err="1">
                <a:solidFill>
                  <a:schemeClr val="accent6">
                    <a:lumMod val="50000"/>
                  </a:schemeClr>
                </a:solidFill>
              </a:rPr>
              <a:t>buccinator</a:t>
            </a:r>
            <a:r>
              <a:rPr lang="de-CH" sz="2400" b="1" dirty="0">
                <a:solidFill>
                  <a:schemeClr val="accent6">
                    <a:lumMod val="50000"/>
                  </a:schemeClr>
                </a:solidFill>
              </a:rPr>
              <a:t> </a:t>
            </a:r>
            <a:r>
              <a:rPr lang="de-CH" sz="2400" b="1" dirty="0" err="1">
                <a:solidFill>
                  <a:schemeClr val="accent6">
                    <a:lumMod val="50000"/>
                  </a:schemeClr>
                </a:solidFill>
              </a:rPr>
              <a:t>muscle</a:t>
            </a:r>
            <a:r>
              <a:rPr lang="de-CH" sz="2400" b="1" dirty="0">
                <a:solidFill>
                  <a:schemeClr val="accent6">
                    <a:lumMod val="50000"/>
                  </a:schemeClr>
                </a:solidFill>
              </a:rPr>
              <a:t>, </a:t>
            </a:r>
            <a:r>
              <a:rPr lang="de-CH" sz="2400" b="1" dirty="0" err="1">
                <a:solidFill>
                  <a:schemeClr val="accent6">
                    <a:lumMod val="50000"/>
                  </a:schemeClr>
                </a:solidFill>
              </a:rPr>
              <a:t>mylohyoid</a:t>
            </a:r>
            <a:r>
              <a:rPr lang="de-CH" sz="2400" b="1" dirty="0">
                <a:solidFill>
                  <a:schemeClr val="accent6">
                    <a:lumMod val="50000"/>
                  </a:schemeClr>
                </a:solidFill>
              </a:rPr>
              <a:t> </a:t>
            </a:r>
            <a:r>
              <a:rPr lang="de-CH" sz="2400" b="1" dirty="0" err="1">
                <a:solidFill>
                  <a:schemeClr val="accent6">
                    <a:lumMod val="50000"/>
                  </a:schemeClr>
                </a:solidFill>
              </a:rPr>
              <a:t>muscle</a:t>
            </a:r>
            <a:r>
              <a:rPr lang="de-CH" sz="2400" b="1" dirty="0">
                <a:solidFill>
                  <a:schemeClr val="accent6">
                    <a:lumMod val="50000"/>
                  </a:schemeClr>
                </a:solidFill>
              </a:rPr>
              <a:t>, anterior </a:t>
            </a:r>
            <a:r>
              <a:rPr lang="de-CH" sz="2400" b="1" dirty="0" err="1">
                <a:solidFill>
                  <a:schemeClr val="accent6">
                    <a:lumMod val="50000"/>
                  </a:schemeClr>
                </a:solidFill>
              </a:rPr>
              <a:t>belly</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digastric</a:t>
            </a:r>
            <a:r>
              <a:rPr lang="de-CH" sz="2400" b="1" dirty="0">
                <a:solidFill>
                  <a:schemeClr val="accent6">
                    <a:lumMod val="50000"/>
                  </a:schemeClr>
                </a:solidFill>
              </a:rPr>
              <a:t> </a:t>
            </a:r>
            <a:r>
              <a:rPr lang="de-CH" sz="2400" b="1" dirty="0" err="1">
                <a:solidFill>
                  <a:schemeClr val="accent6">
                    <a:lumMod val="50000"/>
                  </a:schemeClr>
                </a:solidFill>
              </a:rPr>
              <a:t>muscle</a:t>
            </a:r>
            <a:endParaRPr lang="el-GR" sz="2400" b="1" dirty="0">
              <a:solidFill>
                <a:schemeClr val="accent6">
                  <a:lumMod val="50000"/>
                </a:schemeClr>
              </a:solidFill>
            </a:endParaRPr>
          </a:p>
        </p:txBody>
      </p:sp>
      <p:pic>
        <p:nvPicPr>
          <p:cNvPr id="28674" name="Picture 2" descr="Submandibular ganglion (Ganglion submandibulare); Image: Paul Kim">
            <a:extLst>
              <a:ext uri="{FF2B5EF4-FFF2-40B4-BE49-F238E27FC236}">
                <a16:creationId xmlns:a16="http://schemas.microsoft.com/office/drawing/2014/main" id="{0C3EDB5C-59E3-3D5C-0994-D08E47E1D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46638"/>
            <a:ext cx="3118338" cy="3130062"/>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nferior alveolar nerve (Nervus alveolaris inferior); Image: Paul Kim">
            <a:extLst>
              <a:ext uri="{FF2B5EF4-FFF2-40B4-BE49-F238E27FC236}">
                <a16:creationId xmlns:a16="http://schemas.microsoft.com/office/drawing/2014/main" id="{983B8C69-9F5A-3E89-CDC7-C598AD7C0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368" y="946638"/>
            <a:ext cx="2936632" cy="3130062"/>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Inferior dental plexus (Plexus dentalis inferior); Image: Paul Kim">
            <a:extLst>
              <a:ext uri="{FF2B5EF4-FFF2-40B4-BE49-F238E27FC236}">
                <a16:creationId xmlns:a16="http://schemas.microsoft.com/office/drawing/2014/main" id="{512A475C-BE6E-A29F-A851-1DF6AA7EA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030" y="946638"/>
            <a:ext cx="2831124" cy="3130062"/>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Mental nerve (Nervus mentalis); Image: Paul Kim">
            <a:extLst>
              <a:ext uri="{FF2B5EF4-FFF2-40B4-BE49-F238E27FC236}">
                <a16:creationId xmlns:a16="http://schemas.microsoft.com/office/drawing/2014/main" id="{0332ED52-A4E1-B691-4EC1-3751DE778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185" y="990600"/>
            <a:ext cx="3182814" cy="3086100"/>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Buccinator muscle (Musculus buccinator); Image: Paul Kim">
            <a:extLst>
              <a:ext uri="{FF2B5EF4-FFF2-40B4-BE49-F238E27FC236}">
                <a16:creationId xmlns:a16="http://schemas.microsoft.com/office/drawing/2014/main" id="{7F414A29-6C94-C3A5-F7A6-FC24FADD2D93}"/>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0" y="4076700"/>
            <a:ext cx="3897922"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Mylohyoid muscle (Musculus mylohyoideus); Image: Paul Kim">
            <a:extLst>
              <a:ext uri="{FF2B5EF4-FFF2-40B4-BE49-F238E27FC236}">
                <a16:creationId xmlns:a16="http://schemas.microsoft.com/office/drawing/2014/main" id="{6019310D-A7C4-395A-9991-86CDB62E04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952" y="4076700"/>
            <a:ext cx="4038601"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8686" name="Picture 14" descr="Anterior belly of digastric muscle (Venter anterior musculi digastrici); Image: Paul Kim">
            <a:extLst>
              <a:ext uri="{FF2B5EF4-FFF2-40B4-BE49-F238E27FC236}">
                <a16:creationId xmlns:a16="http://schemas.microsoft.com/office/drawing/2014/main" id="{65CD5E0C-4DE9-ED0E-C448-2F3025AC0C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8585" y="4076699"/>
            <a:ext cx="4050321" cy="27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431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8C99B936-6E3B-8C96-D4D3-745935348D3F}"/>
              </a:ext>
            </a:extLst>
          </p:cNvPr>
          <p:cNvGraphicFramePr>
            <a:graphicFrameLocks noGrp="1"/>
          </p:cNvGraphicFramePr>
          <p:nvPr>
            <p:extLst>
              <p:ext uri="{D42A27DB-BD31-4B8C-83A1-F6EECF244321}">
                <p14:modId xmlns:p14="http://schemas.microsoft.com/office/powerpoint/2010/main" val="3392331874"/>
              </p:ext>
            </p:extLst>
          </p:nvPr>
        </p:nvGraphicFramePr>
        <p:xfrm>
          <a:off x="350520" y="195117"/>
          <a:ext cx="11490960" cy="6467765"/>
        </p:xfrm>
        <a:graphic>
          <a:graphicData uri="http://schemas.openxmlformats.org/drawingml/2006/table">
            <a:tbl>
              <a:tblPr/>
              <a:tblGrid>
                <a:gridCol w="2434950">
                  <a:extLst>
                    <a:ext uri="{9D8B030D-6E8A-4147-A177-3AD203B41FA5}">
                      <a16:colId xmlns:a16="http://schemas.microsoft.com/office/drawing/2014/main" val="2690298080"/>
                    </a:ext>
                  </a:extLst>
                </a:gridCol>
                <a:gridCol w="9056010">
                  <a:extLst>
                    <a:ext uri="{9D8B030D-6E8A-4147-A177-3AD203B41FA5}">
                      <a16:colId xmlns:a16="http://schemas.microsoft.com/office/drawing/2014/main" val="818277527"/>
                    </a:ext>
                  </a:extLst>
                </a:gridCol>
              </a:tblGrid>
              <a:tr h="252903">
                <a:tc gridSpan="2">
                  <a:txBody>
                    <a:bodyPr/>
                    <a:lstStyle/>
                    <a:p>
                      <a:pPr>
                        <a:buNone/>
                      </a:pPr>
                      <a:r>
                        <a:rPr lang="de-CH" sz="2400" b="1" dirty="0">
                          <a:solidFill>
                            <a:schemeClr val="accent6">
                              <a:lumMod val="50000"/>
                            </a:schemeClr>
                          </a:solidFill>
                        </a:rPr>
                        <a:t>Key </a:t>
                      </a:r>
                      <a:r>
                        <a:rPr lang="de-CH" sz="2400" b="1" dirty="0" err="1">
                          <a:solidFill>
                            <a:schemeClr val="accent6">
                              <a:lumMod val="50000"/>
                            </a:schemeClr>
                          </a:solidFill>
                        </a:rPr>
                        <a:t>points</a:t>
                      </a:r>
                      <a:r>
                        <a:rPr lang="de-CH" sz="2400" b="1" dirty="0">
                          <a:solidFill>
                            <a:schemeClr val="accent6">
                              <a:lumMod val="50000"/>
                            </a:schemeClr>
                          </a:solidFill>
                        </a:rPr>
                        <a:t> </a:t>
                      </a:r>
                      <a:r>
                        <a:rPr lang="de-CH" sz="2400" b="1" dirty="0" err="1">
                          <a:solidFill>
                            <a:schemeClr val="accent6">
                              <a:lumMod val="50000"/>
                            </a:schemeClr>
                          </a:solidFill>
                        </a:rPr>
                        <a:t>about</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mandibular nerve</a:t>
                      </a:r>
                    </a:p>
                  </a:txBody>
                  <a:tcPr marL="33707" marR="33707" marT="16854" marB="16854" anchor="ctr">
                    <a:solidFill>
                      <a:srgbClr val="F7F7F7"/>
                    </a:solidFill>
                  </a:tcPr>
                </a:tc>
                <a:tc hMerge="1">
                  <a:txBody>
                    <a:bodyPr/>
                    <a:lstStyle/>
                    <a:p>
                      <a:endParaRPr lang="el-GR"/>
                    </a:p>
                  </a:txBody>
                  <a:tcPr/>
                </a:tc>
                <a:extLst>
                  <a:ext uri="{0D108BD9-81ED-4DB2-BD59-A6C34878D82A}">
                    <a16:rowId xmlns:a16="http://schemas.microsoft.com/office/drawing/2014/main" val="194190131"/>
                  </a:ext>
                </a:extLst>
              </a:tr>
              <a:tr h="2496132">
                <a:tc>
                  <a:txBody>
                    <a:bodyPr/>
                    <a:lstStyle/>
                    <a:p>
                      <a:pPr fontAlgn="t">
                        <a:buNone/>
                      </a:pPr>
                      <a:r>
                        <a:rPr lang="de-CH" sz="1800" b="1" dirty="0" err="1">
                          <a:solidFill>
                            <a:schemeClr val="accent6">
                              <a:lumMod val="50000"/>
                            </a:schemeClr>
                          </a:solidFill>
                          <a:effectLst/>
                          <a:latin typeface="PlutoSansMedium"/>
                        </a:rPr>
                        <a:t>Structure</a:t>
                      </a:r>
                      <a:r>
                        <a:rPr lang="de-CH" sz="1800" b="1" dirty="0">
                          <a:solidFill>
                            <a:schemeClr val="accent6">
                              <a:lumMod val="50000"/>
                            </a:schemeClr>
                          </a:solidFill>
                          <a:effectLst/>
                          <a:latin typeface="PlutoSansMedium"/>
                        </a:rPr>
                        <a:t> and </a:t>
                      </a:r>
                      <a:r>
                        <a:rPr lang="de-CH" sz="1800" b="1" dirty="0" err="1">
                          <a:solidFill>
                            <a:schemeClr val="accent6">
                              <a:lumMod val="50000"/>
                            </a:schemeClr>
                          </a:solidFill>
                          <a:effectLst/>
                          <a:latin typeface="PlutoSansMedium"/>
                        </a:rPr>
                        <a:t>features</a:t>
                      </a:r>
                      <a:r>
                        <a:rPr lang="de-CH" sz="1800" b="1" dirty="0">
                          <a:solidFill>
                            <a:schemeClr val="accent6">
                              <a:lumMod val="50000"/>
                            </a:schemeClr>
                          </a:solidFill>
                          <a:effectLst/>
                          <a:latin typeface="PlutoSansMedium"/>
                        </a:rPr>
                        <a:t> </a:t>
                      </a:r>
                    </a:p>
                  </a:txBody>
                  <a:tcPr marL="52668" marR="52668" marT="35112" marB="3511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latin typeface="PlutoSansMedium"/>
                        </a:rPr>
                        <a:t>Fibers</a:t>
                      </a:r>
                      <a:r>
                        <a:rPr lang="de-CH" sz="1800" b="1">
                          <a:solidFill>
                            <a:srgbClr val="495354"/>
                          </a:solidFill>
                          <a:effectLst/>
                        </a:rPr>
                        <a:t>: General somatic afferent (GSA, sensory), special visceral efferent (SVE, branchiomotor) (special visceral afferent/taste (SVA), general visceral efferent/parasympathetic (GVE) fibers also carried to/from other cranial nerves)</a:t>
                      </a:r>
                      <a:br>
                        <a:rPr lang="de-CH" sz="1800" b="1">
                          <a:solidFill>
                            <a:srgbClr val="495354"/>
                          </a:solidFill>
                          <a:effectLst/>
                          <a:latin typeface="PlutoSansMedium"/>
                        </a:rPr>
                      </a:br>
                      <a:r>
                        <a:rPr lang="de-CH" sz="1800" b="1">
                          <a:solidFill>
                            <a:srgbClr val="495354"/>
                          </a:solidFill>
                          <a:effectLst/>
                          <a:latin typeface="PlutoSansMedium"/>
                        </a:rPr>
                        <a:t>Origin</a:t>
                      </a:r>
                      <a:r>
                        <a:rPr lang="de-CH" sz="1800" b="1">
                          <a:solidFill>
                            <a:srgbClr val="495354"/>
                          </a:solidFill>
                          <a:effectLst/>
                        </a:rPr>
                        <a:t>: Trigeminal ganglion</a:t>
                      </a:r>
                      <a:br>
                        <a:rPr lang="de-CH" sz="1800" b="1">
                          <a:solidFill>
                            <a:srgbClr val="495354"/>
                          </a:solidFill>
                          <a:effectLst/>
                          <a:latin typeface="PlutoSansMedium"/>
                        </a:rPr>
                      </a:br>
                      <a:r>
                        <a:rPr lang="de-CH" sz="1800" b="1">
                          <a:solidFill>
                            <a:srgbClr val="495354"/>
                          </a:solidFill>
                          <a:effectLst/>
                          <a:latin typeface="PlutoSansMedium"/>
                        </a:rPr>
                        <a:t>Exits skull</a:t>
                      </a:r>
                      <a:r>
                        <a:rPr lang="de-CH" sz="1800" b="1">
                          <a:solidFill>
                            <a:srgbClr val="495354"/>
                          </a:solidFill>
                          <a:effectLst/>
                        </a:rPr>
                        <a:t>: Foramen ovale</a:t>
                      </a:r>
                      <a:br>
                        <a:rPr lang="de-CH" sz="1800" b="1">
                          <a:solidFill>
                            <a:srgbClr val="495354"/>
                          </a:solidFill>
                          <a:effectLst/>
                          <a:latin typeface="PlutoSansMedium"/>
                        </a:rPr>
                      </a:br>
                      <a:r>
                        <a:rPr lang="de-CH" sz="1800" b="1">
                          <a:solidFill>
                            <a:srgbClr val="495354"/>
                          </a:solidFill>
                          <a:effectLst/>
                          <a:latin typeface="PlutoSansMedium"/>
                        </a:rPr>
                        <a:t>Associated nuclei</a:t>
                      </a:r>
                      <a:r>
                        <a:rPr lang="de-CH" sz="1800" b="1">
                          <a:solidFill>
                            <a:srgbClr val="495354"/>
                          </a:solidFill>
                          <a:effectLst/>
                        </a:rPr>
                        <a:t>: Sensory nuclei (mesencephalic, principal sensory, spinal nuclei of trigeminal nerve) and motor nucleus of trigeminal nerve</a:t>
                      </a:r>
                      <a:br>
                        <a:rPr lang="de-CH" sz="1800" b="1">
                          <a:solidFill>
                            <a:srgbClr val="495354"/>
                          </a:solidFill>
                          <a:effectLst/>
                          <a:latin typeface="PlutoSansMedium"/>
                        </a:rPr>
                      </a:br>
                      <a:r>
                        <a:rPr lang="de-CH" sz="1800" b="1">
                          <a:solidFill>
                            <a:srgbClr val="495354"/>
                          </a:solidFill>
                          <a:effectLst/>
                          <a:latin typeface="PlutoSansMedium"/>
                        </a:rPr>
                        <a:t>Associated ganglia</a:t>
                      </a:r>
                      <a:r>
                        <a:rPr lang="de-CH" sz="1800" b="1">
                          <a:solidFill>
                            <a:srgbClr val="495354"/>
                          </a:solidFill>
                          <a:effectLst/>
                        </a:rPr>
                        <a:t>: Trigeminal ganglion, otic ganglion, submandibular/sublingual ganglion</a:t>
                      </a:r>
                    </a:p>
                  </a:txBody>
                  <a:tcPr marL="52668" marR="52668" marT="35112" marB="3511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268491469"/>
                  </a:ext>
                </a:extLst>
              </a:tr>
              <a:tr h="1401674">
                <a:tc>
                  <a:txBody>
                    <a:bodyPr/>
                    <a:lstStyle/>
                    <a:p>
                      <a:pPr fontAlgn="t">
                        <a:buNone/>
                      </a:pPr>
                      <a:r>
                        <a:rPr lang="de-CH" sz="1800" b="1">
                          <a:solidFill>
                            <a:schemeClr val="accent6">
                              <a:lumMod val="50000"/>
                            </a:schemeClr>
                          </a:solidFill>
                          <a:effectLst/>
                          <a:latin typeface="PlutoSansMedium"/>
                        </a:rPr>
                        <a:t>Branches </a:t>
                      </a:r>
                    </a:p>
                  </a:txBody>
                  <a:tcPr marL="52668" marR="52668" marT="35112" marB="3511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a:solidFill>
                            <a:srgbClr val="495354"/>
                          </a:solidFill>
                          <a:effectLst/>
                        </a:rPr>
                        <a:t>Meningeal branch of mandibular nerve</a:t>
                      </a:r>
                      <a:br>
                        <a:rPr lang="de-CH" sz="1800" b="1">
                          <a:solidFill>
                            <a:srgbClr val="495354"/>
                          </a:solidFill>
                          <a:effectLst/>
                        </a:rPr>
                      </a:br>
                      <a:r>
                        <a:rPr lang="de-CH" sz="1800" b="1">
                          <a:solidFill>
                            <a:srgbClr val="495354"/>
                          </a:solidFill>
                          <a:effectLst/>
                        </a:rPr>
                        <a:t>Nerve to medial pterygoid</a:t>
                      </a:r>
                      <a:br>
                        <a:rPr lang="de-CH" sz="1800" b="1">
                          <a:solidFill>
                            <a:srgbClr val="495354"/>
                          </a:solidFill>
                          <a:effectLst/>
                          <a:latin typeface="PlutoSansMedium"/>
                        </a:rPr>
                      </a:br>
                      <a:r>
                        <a:rPr lang="de-CH" sz="1800" b="1">
                          <a:solidFill>
                            <a:srgbClr val="495354"/>
                          </a:solidFill>
                          <a:effectLst/>
                          <a:latin typeface="PlutoSansMedium"/>
                        </a:rPr>
                        <a:t>Anterior division</a:t>
                      </a:r>
                      <a:r>
                        <a:rPr lang="de-CH" sz="1800" b="1">
                          <a:solidFill>
                            <a:srgbClr val="495354"/>
                          </a:solidFill>
                          <a:effectLst/>
                        </a:rPr>
                        <a:t>: Masseteric nerve, anterior and posterior deep temporal nerves, nerve to lateral pterygoid, buccal nerve</a:t>
                      </a:r>
                      <a:br>
                        <a:rPr lang="de-CH" sz="1800" b="1">
                          <a:solidFill>
                            <a:srgbClr val="495354"/>
                          </a:solidFill>
                          <a:effectLst/>
                          <a:latin typeface="PlutoSansMedium"/>
                        </a:rPr>
                      </a:br>
                      <a:r>
                        <a:rPr lang="de-CH" sz="1800" b="1">
                          <a:solidFill>
                            <a:srgbClr val="495354"/>
                          </a:solidFill>
                          <a:effectLst/>
                          <a:latin typeface="PlutoSansMedium"/>
                        </a:rPr>
                        <a:t>Posterior division</a:t>
                      </a:r>
                      <a:r>
                        <a:rPr lang="de-CH" sz="1800" b="1">
                          <a:solidFill>
                            <a:srgbClr val="495354"/>
                          </a:solidFill>
                          <a:effectLst/>
                        </a:rPr>
                        <a:t>: Auriculotemporal nerve, lingual nerve, inferior alveolar nerve</a:t>
                      </a:r>
                    </a:p>
                  </a:txBody>
                  <a:tcPr marL="52668" marR="52668" marT="35112" marB="3511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107874513"/>
                  </a:ext>
                </a:extLst>
              </a:tr>
              <a:tr h="2130341">
                <a:tc>
                  <a:txBody>
                    <a:bodyPr/>
                    <a:lstStyle/>
                    <a:p>
                      <a:pPr fontAlgn="t">
                        <a:buNone/>
                      </a:pPr>
                      <a:r>
                        <a:rPr lang="de-CH" sz="1800" b="1" dirty="0" err="1">
                          <a:solidFill>
                            <a:schemeClr val="accent6">
                              <a:lumMod val="50000"/>
                            </a:schemeClr>
                          </a:solidFill>
                          <a:effectLst/>
                          <a:latin typeface="PlutoSansMedium"/>
                        </a:rPr>
                        <a:t>Function</a:t>
                      </a:r>
                      <a:endParaRPr lang="de-CH" sz="1800" b="1" dirty="0">
                        <a:solidFill>
                          <a:schemeClr val="accent6">
                            <a:lumMod val="50000"/>
                          </a:schemeClr>
                        </a:solidFill>
                        <a:effectLst/>
                        <a:latin typeface="PlutoSansMedium"/>
                      </a:endParaRPr>
                    </a:p>
                  </a:txBody>
                  <a:tcPr marL="52668" marR="52668" marT="35112" marB="3511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1" dirty="0">
                          <a:solidFill>
                            <a:srgbClr val="495354"/>
                          </a:solidFill>
                          <a:effectLst/>
                          <a:latin typeface="PlutoSansMedium"/>
                        </a:rPr>
                        <a:t>General </a:t>
                      </a:r>
                      <a:r>
                        <a:rPr lang="de-CH" sz="1800" b="1" dirty="0" err="1">
                          <a:solidFill>
                            <a:srgbClr val="495354"/>
                          </a:solidFill>
                          <a:effectLst/>
                          <a:latin typeface="PlutoSansMedium"/>
                        </a:rPr>
                        <a:t>somatic</a:t>
                      </a:r>
                      <a:r>
                        <a:rPr lang="de-CH" sz="1800" b="1" dirty="0">
                          <a:solidFill>
                            <a:srgbClr val="495354"/>
                          </a:solidFill>
                          <a:effectLst/>
                          <a:latin typeface="PlutoSansMedium"/>
                        </a:rPr>
                        <a:t> afferent</a:t>
                      </a:r>
                      <a:r>
                        <a:rPr lang="de-CH" sz="1800" b="1" dirty="0">
                          <a:solidFill>
                            <a:srgbClr val="495354"/>
                          </a:solidFill>
                          <a:effectLst/>
                        </a:rPr>
                        <a:t>: Skin and </a:t>
                      </a:r>
                      <a:r>
                        <a:rPr lang="de-CH" sz="1800" b="1" dirty="0" err="1">
                          <a:solidFill>
                            <a:srgbClr val="495354"/>
                          </a:solidFill>
                          <a:effectLst/>
                        </a:rPr>
                        <a:t>mucosa</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the</a:t>
                      </a:r>
                      <a:r>
                        <a:rPr lang="de-CH" sz="1800" b="1" dirty="0">
                          <a:solidFill>
                            <a:srgbClr val="495354"/>
                          </a:solidFill>
                          <a:effectLst/>
                        </a:rPr>
                        <a:t> </a:t>
                      </a:r>
                      <a:r>
                        <a:rPr lang="de-CH" sz="1800" b="1" dirty="0" err="1">
                          <a:solidFill>
                            <a:srgbClr val="495354"/>
                          </a:solidFill>
                          <a:effectLst/>
                        </a:rPr>
                        <a:t>lower</a:t>
                      </a:r>
                      <a:r>
                        <a:rPr lang="de-CH" sz="1800" b="1" dirty="0">
                          <a:solidFill>
                            <a:srgbClr val="495354"/>
                          </a:solidFill>
                          <a:effectLst/>
                        </a:rPr>
                        <a:t> </a:t>
                      </a:r>
                      <a:r>
                        <a:rPr lang="de-CH" sz="1800" b="1" dirty="0" err="1">
                          <a:solidFill>
                            <a:srgbClr val="495354"/>
                          </a:solidFill>
                          <a:effectLst/>
                        </a:rPr>
                        <a:t>face</a:t>
                      </a:r>
                      <a:r>
                        <a:rPr lang="de-CH" sz="1800" b="1" dirty="0">
                          <a:solidFill>
                            <a:srgbClr val="495354"/>
                          </a:solidFill>
                          <a:effectLst/>
                        </a:rPr>
                        <a:t>, oral </a:t>
                      </a:r>
                      <a:r>
                        <a:rPr lang="de-CH" sz="1800" b="1" dirty="0" err="1">
                          <a:solidFill>
                            <a:srgbClr val="495354"/>
                          </a:solidFill>
                          <a:effectLst/>
                        </a:rPr>
                        <a:t>cavity</a:t>
                      </a:r>
                      <a:r>
                        <a:rPr lang="de-CH" sz="1800" b="1" dirty="0">
                          <a:solidFill>
                            <a:srgbClr val="495354"/>
                          </a:solidFill>
                          <a:effectLst/>
                        </a:rPr>
                        <a:t>, </a:t>
                      </a:r>
                      <a:r>
                        <a:rPr lang="de-CH" sz="1800" b="1" dirty="0" err="1">
                          <a:solidFill>
                            <a:srgbClr val="495354"/>
                          </a:solidFill>
                          <a:effectLst/>
                        </a:rPr>
                        <a:t>ear</a:t>
                      </a:r>
                      <a:r>
                        <a:rPr lang="de-CH" sz="1800" b="1" dirty="0">
                          <a:solidFill>
                            <a:srgbClr val="495354"/>
                          </a:solidFill>
                          <a:effectLst/>
                        </a:rPr>
                        <a:t> and mandibular </a:t>
                      </a:r>
                      <a:r>
                        <a:rPr lang="de-CH" sz="1800" b="1" dirty="0" err="1">
                          <a:solidFill>
                            <a:srgbClr val="495354"/>
                          </a:solidFill>
                          <a:effectLst/>
                        </a:rPr>
                        <a:t>teeth</a:t>
                      </a:r>
                      <a:br>
                        <a:rPr lang="de-CH" sz="1800" b="1" dirty="0">
                          <a:solidFill>
                            <a:srgbClr val="495354"/>
                          </a:solidFill>
                          <a:effectLst/>
                          <a:latin typeface="PlutoSansMedium"/>
                        </a:rPr>
                      </a:br>
                      <a:r>
                        <a:rPr lang="de-CH" sz="1800" b="1" dirty="0">
                          <a:solidFill>
                            <a:srgbClr val="495354"/>
                          </a:solidFill>
                          <a:effectLst/>
                          <a:latin typeface="PlutoSansMedium"/>
                        </a:rPr>
                        <a:t>General </a:t>
                      </a:r>
                      <a:r>
                        <a:rPr lang="de-CH" sz="1800" b="1" dirty="0" err="1">
                          <a:solidFill>
                            <a:srgbClr val="495354"/>
                          </a:solidFill>
                          <a:effectLst/>
                          <a:latin typeface="PlutoSansMedium"/>
                        </a:rPr>
                        <a:t>somatic</a:t>
                      </a:r>
                      <a:r>
                        <a:rPr lang="de-CH" sz="1800" b="1" dirty="0">
                          <a:solidFill>
                            <a:srgbClr val="495354"/>
                          </a:solidFill>
                          <a:effectLst/>
                          <a:latin typeface="PlutoSansMedium"/>
                        </a:rPr>
                        <a:t> efferent</a:t>
                      </a:r>
                      <a:r>
                        <a:rPr lang="de-CH" sz="1800" b="1" dirty="0">
                          <a:solidFill>
                            <a:srgbClr val="495354"/>
                          </a:solidFill>
                          <a:effectLst/>
                        </a:rPr>
                        <a:t>: </a:t>
                      </a:r>
                      <a:r>
                        <a:rPr lang="de-CH" sz="1800" b="1" dirty="0" err="1">
                          <a:solidFill>
                            <a:srgbClr val="495354"/>
                          </a:solidFill>
                          <a:effectLst/>
                        </a:rPr>
                        <a:t>Muscles</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mastication</a:t>
                      </a:r>
                      <a:r>
                        <a:rPr lang="de-CH" sz="1800" b="1" dirty="0">
                          <a:solidFill>
                            <a:srgbClr val="495354"/>
                          </a:solidFill>
                          <a:effectLst/>
                        </a:rPr>
                        <a:t>, </a:t>
                      </a:r>
                      <a:r>
                        <a:rPr lang="de-CH" sz="1800" b="1" dirty="0" err="1">
                          <a:solidFill>
                            <a:srgbClr val="495354"/>
                          </a:solidFill>
                          <a:effectLst/>
                        </a:rPr>
                        <a:t>mylohyoid</a:t>
                      </a:r>
                      <a:r>
                        <a:rPr lang="de-CH" sz="1800" b="1" dirty="0">
                          <a:solidFill>
                            <a:srgbClr val="495354"/>
                          </a:solidFill>
                          <a:effectLst/>
                        </a:rPr>
                        <a:t> </a:t>
                      </a:r>
                      <a:r>
                        <a:rPr lang="de-CH" sz="1800" b="1" dirty="0" err="1">
                          <a:solidFill>
                            <a:srgbClr val="495354"/>
                          </a:solidFill>
                          <a:effectLst/>
                        </a:rPr>
                        <a:t>muscle</a:t>
                      </a:r>
                      <a:r>
                        <a:rPr lang="de-CH" sz="1800" b="1" dirty="0">
                          <a:solidFill>
                            <a:srgbClr val="495354"/>
                          </a:solidFill>
                          <a:effectLst/>
                        </a:rPr>
                        <a:t>, anterior </a:t>
                      </a:r>
                      <a:r>
                        <a:rPr lang="de-CH" sz="1800" b="1" dirty="0" err="1">
                          <a:solidFill>
                            <a:srgbClr val="495354"/>
                          </a:solidFill>
                          <a:effectLst/>
                        </a:rPr>
                        <a:t>belly</a:t>
                      </a:r>
                      <a:r>
                        <a:rPr lang="de-CH" sz="1800" b="1" dirty="0">
                          <a:solidFill>
                            <a:srgbClr val="495354"/>
                          </a:solidFill>
                          <a:effectLst/>
                        </a:rPr>
                        <a:t>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digastric</a:t>
                      </a:r>
                      <a:r>
                        <a:rPr lang="de-CH" sz="1800" b="1" dirty="0">
                          <a:solidFill>
                            <a:srgbClr val="495354"/>
                          </a:solidFill>
                          <a:effectLst/>
                        </a:rPr>
                        <a:t>, </a:t>
                      </a:r>
                      <a:r>
                        <a:rPr lang="de-CH" sz="1800" b="1" dirty="0" err="1">
                          <a:solidFill>
                            <a:srgbClr val="495354"/>
                          </a:solidFill>
                          <a:effectLst/>
                        </a:rPr>
                        <a:t>tensor</a:t>
                      </a:r>
                      <a:r>
                        <a:rPr lang="de-CH" sz="1800" b="1" dirty="0">
                          <a:solidFill>
                            <a:srgbClr val="495354"/>
                          </a:solidFill>
                          <a:effectLst/>
                        </a:rPr>
                        <a:t> </a:t>
                      </a:r>
                      <a:r>
                        <a:rPr lang="de-CH" sz="1800" b="1" dirty="0" err="1">
                          <a:solidFill>
                            <a:srgbClr val="495354"/>
                          </a:solidFill>
                          <a:effectLst/>
                        </a:rPr>
                        <a:t>veli</a:t>
                      </a:r>
                      <a:r>
                        <a:rPr lang="de-CH" sz="1800" b="1" dirty="0">
                          <a:solidFill>
                            <a:srgbClr val="495354"/>
                          </a:solidFill>
                          <a:effectLst/>
                        </a:rPr>
                        <a:t> palatini </a:t>
                      </a:r>
                      <a:r>
                        <a:rPr lang="de-CH" sz="1800" b="1" dirty="0" err="1">
                          <a:solidFill>
                            <a:srgbClr val="495354"/>
                          </a:solidFill>
                          <a:effectLst/>
                        </a:rPr>
                        <a:t>muscle</a:t>
                      </a:r>
                      <a:r>
                        <a:rPr lang="de-CH" sz="1800" b="1" dirty="0">
                          <a:solidFill>
                            <a:srgbClr val="495354"/>
                          </a:solidFill>
                          <a:effectLst/>
                        </a:rPr>
                        <a:t>, </a:t>
                      </a:r>
                      <a:r>
                        <a:rPr lang="de-CH" sz="1800" b="1" dirty="0" err="1">
                          <a:solidFill>
                            <a:srgbClr val="495354"/>
                          </a:solidFill>
                          <a:effectLst/>
                        </a:rPr>
                        <a:t>tensor</a:t>
                      </a:r>
                      <a:r>
                        <a:rPr lang="de-CH" sz="1800" b="1" dirty="0">
                          <a:solidFill>
                            <a:srgbClr val="495354"/>
                          </a:solidFill>
                          <a:effectLst/>
                        </a:rPr>
                        <a:t> </a:t>
                      </a:r>
                      <a:r>
                        <a:rPr lang="de-CH" sz="1800" b="1" dirty="0" err="1">
                          <a:solidFill>
                            <a:srgbClr val="495354"/>
                          </a:solidFill>
                          <a:effectLst/>
                        </a:rPr>
                        <a:t>tympani</a:t>
                      </a:r>
                      <a:r>
                        <a:rPr lang="de-CH" sz="1800" b="1" dirty="0">
                          <a:solidFill>
                            <a:srgbClr val="495354"/>
                          </a:solidFill>
                          <a:effectLst/>
                        </a:rPr>
                        <a:t> </a:t>
                      </a:r>
                      <a:r>
                        <a:rPr lang="de-CH" sz="1800" b="1" dirty="0" err="1">
                          <a:solidFill>
                            <a:srgbClr val="495354"/>
                          </a:solidFill>
                          <a:effectLst/>
                        </a:rPr>
                        <a:t>muscle</a:t>
                      </a:r>
                      <a:br>
                        <a:rPr lang="de-CH" sz="1800" b="1" dirty="0">
                          <a:solidFill>
                            <a:srgbClr val="495354"/>
                          </a:solidFill>
                          <a:effectLst/>
                        </a:rPr>
                      </a:br>
                      <a:r>
                        <a:rPr lang="de-CH" sz="1800" b="1" dirty="0">
                          <a:solidFill>
                            <a:srgbClr val="495354"/>
                          </a:solidFill>
                          <a:effectLst/>
                        </a:rPr>
                        <a:t>(</a:t>
                      </a:r>
                      <a:r>
                        <a:rPr lang="de-CH" sz="1800" b="1" dirty="0">
                          <a:solidFill>
                            <a:srgbClr val="495354"/>
                          </a:solidFill>
                          <a:effectLst/>
                          <a:latin typeface="PlutoSansMedium"/>
                        </a:rPr>
                        <a:t>Special </a:t>
                      </a:r>
                      <a:r>
                        <a:rPr lang="de-CH" sz="1800" b="1" dirty="0" err="1">
                          <a:solidFill>
                            <a:srgbClr val="495354"/>
                          </a:solidFill>
                          <a:effectLst/>
                          <a:latin typeface="PlutoSansMedium"/>
                        </a:rPr>
                        <a:t>visceral</a:t>
                      </a:r>
                      <a:r>
                        <a:rPr lang="de-CH" sz="1800" b="1" dirty="0">
                          <a:solidFill>
                            <a:srgbClr val="495354"/>
                          </a:solidFill>
                          <a:effectLst/>
                          <a:latin typeface="PlutoSansMedium"/>
                        </a:rPr>
                        <a:t> afferent</a:t>
                      </a:r>
                      <a:r>
                        <a:rPr lang="de-CH" sz="1800" b="1" dirty="0">
                          <a:solidFill>
                            <a:srgbClr val="495354"/>
                          </a:solidFill>
                          <a:effectLst/>
                        </a:rPr>
                        <a:t>: Taste </a:t>
                      </a:r>
                      <a:r>
                        <a:rPr lang="de-CH" sz="1800" b="1" dirty="0" err="1">
                          <a:solidFill>
                            <a:srgbClr val="495354"/>
                          </a:solidFill>
                          <a:effectLst/>
                        </a:rPr>
                        <a:t>from</a:t>
                      </a:r>
                      <a:r>
                        <a:rPr lang="de-CH" sz="1800" b="1" dirty="0">
                          <a:solidFill>
                            <a:srgbClr val="495354"/>
                          </a:solidFill>
                          <a:effectLst/>
                        </a:rPr>
                        <a:t> anterior ⅔ </a:t>
                      </a:r>
                      <a:r>
                        <a:rPr lang="de-CH" sz="1800" b="1" dirty="0" err="1">
                          <a:solidFill>
                            <a:srgbClr val="495354"/>
                          </a:solidFill>
                          <a:effectLst/>
                        </a:rPr>
                        <a:t>of</a:t>
                      </a:r>
                      <a:r>
                        <a:rPr lang="de-CH" sz="1800" b="1" dirty="0">
                          <a:solidFill>
                            <a:srgbClr val="495354"/>
                          </a:solidFill>
                          <a:effectLst/>
                        </a:rPr>
                        <a:t> </a:t>
                      </a:r>
                      <a:r>
                        <a:rPr lang="de-CH" sz="1800" b="1" dirty="0" err="1">
                          <a:solidFill>
                            <a:srgbClr val="495354"/>
                          </a:solidFill>
                          <a:effectLst/>
                        </a:rPr>
                        <a:t>tongue</a:t>
                      </a:r>
                      <a:br>
                        <a:rPr lang="de-CH" sz="1800" b="1" dirty="0">
                          <a:solidFill>
                            <a:srgbClr val="495354"/>
                          </a:solidFill>
                          <a:effectLst/>
                          <a:latin typeface="PlutoSansMedium"/>
                        </a:rPr>
                      </a:br>
                      <a:r>
                        <a:rPr lang="de-CH" sz="1800" b="1" dirty="0">
                          <a:solidFill>
                            <a:srgbClr val="495354"/>
                          </a:solidFill>
                          <a:effectLst/>
                          <a:latin typeface="PlutoSansMedium"/>
                        </a:rPr>
                        <a:t>General </a:t>
                      </a:r>
                      <a:r>
                        <a:rPr lang="de-CH" sz="1800" b="1" dirty="0" err="1">
                          <a:solidFill>
                            <a:srgbClr val="495354"/>
                          </a:solidFill>
                          <a:effectLst/>
                          <a:latin typeface="PlutoSansMedium"/>
                        </a:rPr>
                        <a:t>visceral</a:t>
                      </a:r>
                      <a:r>
                        <a:rPr lang="de-CH" sz="1800" b="1" dirty="0">
                          <a:solidFill>
                            <a:srgbClr val="495354"/>
                          </a:solidFill>
                          <a:effectLst/>
                          <a:latin typeface="PlutoSansMedium"/>
                        </a:rPr>
                        <a:t> efferent</a:t>
                      </a:r>
                      <a:r>
                        <a:rPr lang="de-CH" sz="1800" b="1" dirty="0">
                          <a:solidFill>
                            <a:srgbClr val="495354"/>
                          </a:solidFill>
                          <a:effectLst/>
                        </a:rPr>
                        <a:t>: </a:t>
                      </a:r>
                      <a:r>
                        <a:rPr lang="de-CH" sz="1800" b="1" dirty="0" err="1">
                          <a:solidFill>
                            <a:srgbClr val="495354"/>
                          </a:solidFill>
                          <a:effectLst/>
                        </a:rPr>
                        <a:t>Secretomotor</a:t>
                      </a:r>
                      <a:r>
                        <a:rPr lang="de-CH" sz="1800" b="1" dirty="0">
                          <a:solidFill>
                            <a:srgbClr val="495354"/>
                          </a:solidFill>
                          <a:effectLst/>
                        </a:rPr>
                        <a:t> </a:t>
                      </a:r>
                      <a:r>
                        <a:rPr lang="de-CH" sz="1800" b="1" dirty="0" err="1">
                          <a:solidFill>
                            <a:srgbClr val="495354"/>
                          </a:solidFill>
                          <a:effectLst/>
                        </a:rPr>
                        <a:t>to</a:t>
                      </a:r>
                      <a:r>
                        <a:rPr lang="de-CH" sz="1800" b="1" dirty="0">
                          <a:solidFill>
                            <a:srgbClr val="495354"/>
                          </a:solidFill>
                          <a:effectLst/>
                        </a:rPr>
                        <a:t> submandibular/sublingual </a:t>
                      </a:r>
                      <a:r>
                        <a:rPr lang="de-CH" sz="1800" b="1" dirty="0" err="1">
                          <a:solidFill>
                            <a:srgbClr val="495354"/>
                          </a:solidFill>
                          <a:effectLst/>
                        </a:rPr>
                        <a:t>glands</a:t>
                      </a:r>
                      <a:r>
                        <a:rPr lang="de-CH" sz="1800" b="1" dirty="0">
                          <a:solidFill>
                            <a:srgbClr val="495354"/>
                          </a:solidFill>
                          <a:effectLst/>
                        </a:rPr>
                        <a:t>)</a:t>
                      </a:r>
                    </a:p>
                  </a:txBody>
                  <a:tcPr marL="52668" marR="52668" marT="35112" marB="35112">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026255000"/>
                  </a:ext>
                </a:extLst>
              </a:tr>
            </a:tbl>
          </a:graphicData>
        </a:graphic>
      </p:graphicFrame>
    </p:spTree>
    <p:extLst>
      <p:ext uri="{BB962C8B-B14F-4D97-AF65-F5344CB8AC3E}">
        <p14:creationId xmlns:p14="http://schemas.microsoft.com/office/powerpoint/2010/main" val="1109802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239D4B8-B910-3212-B765-9C47F4FCDD5C}"/>
              </a:ext>
            </a:extLst>
          </p:cNvPr>
          <p:cNvSpPr/>
          <p:nvPr/>
        </p:nvSpPr>
        <p:spPr>
          <a:xfrm>
            <a:off x="792079" y="236903"/>
            <a:ext cx="4171808"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 sz="3200" b="1" dirty="0">
                <a:solidFill>
                  <a:schemeClr val="accent4"/>
                </a:solidFill>
              </a:rPr>
              <a:t>Trigeminal lesions</a:t>
            </a:r>
            <a:endParaRPr lang="el-GR" sz="3200" b="1" dirty="0">
              <a:ln/>
              <a:solidFill>
                <a:schemeClr val="accent4"/>
              </a:solidFill>
            </a:endParaRPr>
          </a:p>
        </p:txBody>
      </p:sp>
      <p:sp>
        <p:nvSpPr>
          <p:cNvPr id="5" name="TextBox 4">
            <a:extLst>
              <a:ext uri="{FF2B5EF4-FFF2-40B4-BE49-F238E27FC236}">
                <a16:creationId xmlns:a16="http://schemas.microsoft.com/office/drawing/2014/main" id="{4D80F152-C898-6F15-A507-91966A29C830}"/>
              </a:ext>
            </a:extLst>
          </p:cNvPr>
          <p:cNvSpPr txBox="1"/>
          <p:nvPr/>
        </p:nvSpPr>
        <p:spPr>
          <a:xfrm>
            <a:off x="792079" y="859065"/>
            <a:ext cx="10966426" cy="2246769"/>
          </a:xfrm>
          <a:prstGeom prst="rect">
            <a:avLst/>
          </a:prstGeom>
          <a:noFill/>
        </p:spPr>
        <p:txBody>
          <a:bodyPr wrap="square" rtlCol="0">
            <a:spAutoFit/>
          </a:bodyPr>
          <a:lstStyle/>
          <a:p>
            <a:pPr marL="285750" indent="-285750" algn="just">
              <a:buFont typeface="Arial" panose="020B0604020202020204" pitchFamily="34" charset="0"/>
              <a:buChar char="•"/>
            </a:pPr>
            <a:r>
              <a:rPr lang="en" sz="2000" dirty="0"/>
              <a:t>Injury causes: trauma, tumors, aneurysm, infection, poliomyelitis, multiple sclerosis (isolated spinal tract lesion). </a:t>
            </a:r>
          </a:p>
          <a:p>
            <a:pPr marL="285750" indent="-285750" algn="just">
              <a:buFont typeface="Arial" panose="020B0604020202020204" pitchFamily="34" charset="0"/>
              <a:buChar char="•"/>
            </a:pPr>
            <a:r>
              <a:rPr lang="en" sz="2000" dirty="0"/>
              <a:t>Other causes: dental trauma, herpes zoster, idiopathic trigeminal neuropathy.</a:t>
            </a:r>
          </a:p>
          <a:p>
            <a:pPr marL="285750" indent="-285750" algn="just">
              <a:buFont typeface="Arial" panose="020B0604020202020204" pitchFamily="34" charset="0"/>
              <a:buChar char="•"/>
            </a:pPr>
            <a:r>
              <a:rPr lang="en" sz="2000" b="1" dirty="0">
                <a:solidFill>
                  <a:schemeClr val="accent6">
                    <a:lumMod val="50000"/>
                  </a:schemeClr>
                </a:solidFill>
              </a:rPr>
              <a:t>Clinical signs: paralysis of masticatory muscles (jaw deviates toward side of lesion),</a:t>
            </a:r>
          </a:p>
          <a:p>
            <a:pPr marL="285750" indent="-285750" algn="just">
              <a:buFont typeface="Arial" panose="020B0604020202020204" pitchFamily="34" charset="0"/>
              <a:buChar char="•"/>
            </a:pPr>
            <a:r>
              <a:rPr lang="en" sz="2000" b="1" dirty="0">
                <a:solidFill>
                  <a:schemeClr val="accent6">
                    <a:lumMod val="50000"/>
                  </a:schemeClr>
                </a:solidFill>
              </a:rPr>
              <a:t>loss of touch/temperature/pain sensation in face</a:t>
            </a:r>
            <a:r>
              <a:rPr lang="en" sz="2000" dirty="0"/>
              <a:t>, </a:t>
            </a:r>
          </a:p>
          <a:p>
            <a:pPr marL="285750" indent="-285750" algn="just">
              <a:buFont typeface="Arial" panose="020B0604020202020204" pitchFamily="34" charset="0"/>
              <a:buChar char="•"/>
            </a:pPr>
            <a:r>
              <a:rPr lang="en" sz="2000" b="1" dirty="0">
                <a:solidFill>
                  <a:schemeClr val="accent6">
                    <a:lumMod val="50000"/>
                  </a:schemeClr>
                </a:solidFill>
              </a:rPr>
              <a:t>loss of corneal reflex and blink, </a:t>
            </a:r>
          </a:p>
          <a:p>
            <a:pPr marL="285750" indent="-285750" algn="just">
              <a:buFont typeface="Arial" panose="020B0604020202020204" pitchFamily="34" charset="0"/>
              <a:buChar char="•"/>
            </a:pPr>
            <a:r>
              <a:rPr lang="en" sz="2000" b="1" dirty="0">
                <a:solidFill>
                  <a:schemeClr val="accent6">
                    <a:lumMod val="50000"/>
                  </a:schemeClr>
                </a:solidFill>
              </a:rPr>
              <a:t>trigeminal neuralgia </a:t>
            </a:r>
            <a:r>
              <a:rPr lang="en" sz="2000" dirty="0"/>
              <a:t>(severe lancinating pain in distribution of V1 or V2/V3).</a:t>
            </a:r>
            <a:endParaRPr lang="el-GR" sz="2000" dirty="0"/>
          </a:p>
        </p:txBody>
      </p:sp>
      <p:sp>
        <p:nvSpPr>
          <p:cNvPr id="9" name="Ορθογώνιο 8">
            <a:extLst>
              <a:ext uri="{FF2B5EF4-FFF2-40B4-BE49-F238E27FC236}">
                <a16:creationId xmlns:a16="http://schemas.microsoft.com/office/drawing/2014/main" id="{C02CB828-A8C5-AAC6-FAAE-4C781516D208}"/>
              </a:ext>
            </a:extLst>
          </p:cNvPr>
          <p:cNvSpPr/>
          <p:nvPr/>
        </p:nvSpPr>
        <p:spPr>
          <a:xfrm>
            <a:off x="792078" y="3591677"/>
            <a:ext cx="5425097"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 sz="3200" b="1" dirty="0">
                <a:solidFill>
                  <a:schemeClr val="accent4"/>
                </a:solidFill>
              </a:rPr>
              <a:t>Dental anesthesia</a:t>
            </a:r>
            <a:endParaRPr lang="el-GR" sz="3200" b="1" dirty="0">
              <a:ln/>
              <a:solidFill>
                <a:schemeClr val="accent4"/>
              </a:solidFill>
            </a:endParaRPr>
          </a:p>
        </p:txBody>
      </p:sp>
      <p:sp>
        <p:nvSpPr>
          <p:cNvPr id="10" name="TextBox 9">
            <a:extLst>
              <a:ext uri="{FF2B5EF4-FFF2-40B4-BE49-F238E27FC236}">
                <a16:creationId xmlns:a16="http://schemas.microsoft.com/office/drawing/2014/main" id="{5515BE0A-573B-93E7-6EB7-CF7BBD8FA937}"/>
              </a:ext>
            </a:extLst>
          </p:cNvPr>
          <p:cNvSpPr txBox="1"/>
          <p:nvPr/>
        </p:nvSpPr>
        <p:spPr>
          <a:xfrm>
            <a:off x="792078" y="4303455"/>
            <a:ext cx="10850192" cy="1938992"/>
          </a:xfrm>
          <a:prstGeom prst="rect">
            <a:avLst/>
          </a:prstGeom>
          <a:noFill/>
        </p:spPr>
        <p:txBody>
          <a:bodyPr wrap="square" rtlCol="0">
            <a:spAutoFit/>
          </a:bodyPr>
          <a:lstStyle/>
          <a:p>
            <a:pPr marL="342900" indent="-342900">
              <a:buFont typeface="Wingdings" pitchFamily="2" charset="2"/>
              <a:buChar char="q"/>
            </a:pPr>
            <a:r>
              <a:rPr lang="en" sz="2000" b="1" dirty="0">
                <a:solidFill>
                  <a:schemeClr val="accent6">
                    <a:lumMod val="50000"/>
                  </a:schemeClr>
                </a:solidFill>
              </a:rPr>
              <a:t>Trigeminal = sensory nerve serving teeth and oral mucosa</a:t>
            </a:r>
            <a:r>
              <a:rPr lang="en" sz="2000" dirty="0"/>
              <a:t>. </a:t>
            </a:r>
          </a:p>
          <a:p>
            <a:pPr marL="342900" indent="-342900">
              <a:buFont typeface="Wingdings" pitchFamily="2" charset="2"/>
              <a:buChar char="q"/>
            </a:pPr>
            <a:r>
              <a:rPr lang="en" sz="2000" dirty="0"/>
              <a:t>Local anesthetic injections block pain by infiltrating tissues around the roots to reach terminal dental nerve branches. </a:t>
            </a:r>
          </a:p>
          <a:p>
            <a:pPr marL="342900" indent="-342900">
              <a:buFont typeface="Wingdings" pitchFamily="2" charset="2"/>
              <a:buChar char="q"/>
            </a:pPr>
            <a:r>
              <a:rPr lang="en" sz="2000" dirty="0"/>
              <a:t>Superior alveolar nerves are NOT directly accessible (thus infiltration is used). </a:t>
            </a:r>
          </a:p>
          <a:p>
            <a:pPr marL="342900" indent="-342900">
              <a:buFont typeface="Wingdings" pitchFamily="2" charset="2"/>
              <a:buChar char="q"/>
            </a:pPr>
            <a:r>
              <a:rPr lang="en" sz="2000" dirty="0"/>
              <a:t>The inferior alveolar nerve is easily accessible → commonly anesthetized via nerve block.</a:t>
            </a:r>
          </a:p>
          <a:p>
            <a:pPr marL="342900" indent="-342900" algn="just">
              <a:buFont typeface="Wingdings" pitchFamily="2" charset="2"/>
              <a:buChar char="q"/>
            </a:pPr>
            <a:endParaRPr lang="el-GR" sz="2000" dirty="0"/>
          </a:p>
        </p:txBody>
      </p:sp>
    </p:spTree>
    <p:extLst>
      <p:ext uri="{BB962C8B-B14F-4D97-AF65-F5344CB8AC3E}">
        <p14:creationId xmlns:p14="http://schemas.microsoft.com/office/powerpoint/2010/main" val="10632981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4136BAF9-4795-C3D2-E223-8083744B1213}"/>
              </a:ext>
            </a:extLst>
          </p:cNvPr>
          <p:cNvSpPr/>
          <p:nvPr/>
        </p:nvSpPr>
        <p:spPr>
          <a:xfrm>
            <a:off x="3217119" y="454279"/>
            <a:ext cx="5697073"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VI</a:t>
            </a:r>
            <a:r>
              <a:rPr lang="el-GR" sz="5400" dirty="0">
                <a:ln w="0"/>
                <a:solidFill>
                  <a:schemeClr val="accent1"/>
                </a:solidFill>
                <a:effectLst>
                  <a:outerShdw blurRad="38100" dist="25400" dir="5400000" algn="ctr" rotWithShape="0">
                    <a:srgbClr val="6E747A">
                      <a:alpha val="43000"/>
                    </a:srgbClr>
                  </a:outerShdw>
                </a:effectLst>
              </a:rPr>
              <a:t>. </a:t>
            </a:r>
            <a:r>
              <a:rPr lang="en-US" sz="5400" dirty="0">
                <a:ln w="0"/>
                <a:solidFill>
                  <a:schemeClr val="accent1"/>
                </a:solidFill>
                <a:effectLst>
                  <a:outerShdw blurRad="38100" dist="25400" dir="5400000" algn="ctr" rotWithShape="0">
                    <a:srgbClr val="6E747A">
                      <a:alpha val="43000"/>
                    </a:srgbClr>
                  </a:outerShdw>
                </a:effectLst>
              </a:rPr>
              <a:t>Abducens Nerve</a:t>
            </a:r>
            <a:endParaRPr lang="el-GR" sz="5400" b="0" cap="none" spc="0" dirty="0">
              <a:ln w="0"/>
              <a:solidFill>
                <a:schemeClr val="accent1"/>
              </a:solidFill>
              <a:effectLst>
                <a:outerShdw blurRad="38100" dist="25400" dir="5400000" algn="ctr" rotWithShape="0">
                  <a:srgbClr val="6E747A">
                    <a:alpha val="43000"/>
                  </a:srgbClr>
                </a:outerShdw>
              </a:effectLst>
            </a:endParaRPr>
          </a:p>
        </p:txBody>
      </p:sp>
      <p:grpSp>
        <p:nvGrpSpPr>
          <p:cNvPr id="2" name="Group 1">
            <a:extLst>
              <a:ext uri="{FF2B5EF4-FFF2-40B4-BE49-F238E27FC236}">
                <a16:creationId xmlns:a16="http://schemas.microsoft.com/office/drawing/2014/main" id="{299716FC-EE85-C88C-26D9-1E06EC02F466}"/>
              </a:ext>
            </a:extLst>
          </p:cNvPr>
          <p:cNvGrpSpPr/>
          <p:nvPr/>
        </p:nvGrpSpPr>
        <p:grpSpPr>
          <a:xfrm>
            <a:off x="525276" y="1471660"/>
            <a:ext cx="11141447" cy="5273456"/>
            <a:chOff x="1274412" y="2410150"/>
            <a:chExt cx="10191447" cy="4288884"/>
          </a:xfrm>
        </p:grpSpPr>
        <p:pic>
          <p:nvPicPr>
            <p:cNvPr id="3" name="Εικόνα 2">
              <a:extLst>
                <a:ext uri="{FF2B5EF4-FFF2-40B4-BE49-F238E27FC236}">
                  <a16:creationId xmlns:a16="http://schemas.microsoft.com/office/drawing/2014/main" id="{C903D7A8-3344-59C1-A11B-1F144D1C6DD6}"/>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30" name="Ευθεία γραμμή σύνδεσης 29">
              <a:extLst>
                <a:ext uri="{FF2B5EF4-FFF2-40B4-BE49-F238E27FC236}">
                  <a16:creationId xmlns:a16="http://schemas.microsoft.com/office/drawing/2014/main" id="{D16F56CA-D6B3-7963-D82B-F00F90CF3637}"/>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a:extLst>
                <a:ext uri="{FF2B5EF4-FFF2-40B4-BE49-F238E27FC236}">
                  <a16:creationId xmlns:a16="http://schemas.microsoft.com/office/drawing/2014/main" id="{EDF470A4-AE3F-147B-73B7-A8CA6A8ED778}"/>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2ACF4C90-E2E3-20F0-82EC-EC876BE6EEE7}"/>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AA66175A-6FF0-F85F-E1ED-61652080016D}"/>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30703389-6A58-BA3F-EE1C-5261009322D1}"/>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EA9860BB-68D1-4957-D8A6-E04728C0E07A}"/>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Ευθεία γραμμή σύνδεσης 35">
              <a:extLst>
                <a:ext uri="{FF2B5EF4-FFF2-40B4-BE49-F238E27FC236}">
                  <a16:creationId xmlns:a16="http://schemas.microsoft.com/office/drawing/2014/main" id="{D3A0377B-A9FF-12AD-91CB-3FF6DBBE6335}"/>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a:extLst>
                <a:ext uri="{FF2B5EF4-FFF2-40B4-BE49-F238E27FC236}">
                  <a16:creationId xmlns:a16="http://schemas.microsoft.com/office/drawing/2014/main" id="{A795CB5A-F1B1-E2AD-C932-BC277425107D}"/>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BA59A653-CA98-32BC-1A41-653B5644842A}"/>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2340F865-B966-5132-E6A1-3876ADC36B9F}"/>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Ευθεία γραμμή σύνδεσης 39">
              <a:extLst>
                <a:ext uri="{FF2B5EF4-FFF2-40B4-BE49-F238E27FC236}">
                  <a16:creationId xmlns:a16="http://schemas.microsoft.com/office/drawing/2014/main" id="{C7503915-535E-08A7-AD46-2BE505FC0100}"/>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a:extLst>
                <a:ext uri="{FF2B5EF4-FFF2-40B4-BE49-F238E27FC236}">
                  <a16:creationId xmlns:a16="http://schemas.microsoft.com/office/drawing/2014/main" id="{D00FF008-E348-48F8-6848-ED354CD7FF04}"/>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B65AB51-232C-8688-11FB-F8820971EBDE}"/>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43" name="TextBox 42">
              <a:extLst>
                <a:ext uri="{FF2B5EF4-FFF2-40B4-BE49-F238E27FC236}">
                  <a16:creationId xmlns:a16="http://schemas.microsoft.com/office/drawing/2014/main" id="{5D3FACE1-979C-A61C-71F3-98539B8E252B}"/>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44" name="TextBox 43">
              <a:extLst>
                <a:ext uri="{FF2B5EF4-FFF2-40B4-BE49-F238E27FC236}">
                  <a16:creationId xmlns:a16="http://schemas.microsoft.com/office/drawing/2014/main" id="{CCDE2672-2D5F-7678-BF61-FE0ABC0D22F0}"/>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45" name="TextBox 44">
              <a:extLst>
                <a:ext uri="{FF2B5EF4-FFF2-40B4-BE49-F238E27FC236}">
                  <a16:creationId xmlns:a16="http://schemas.microsoft.com/office/drawing/2014/main" id="{8A8F69F3-B494-A14A-2847-806116B014DC}"/>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46" name="TextBox 45">
              <a:extLst>
                <a:ext uri="{FF2B5EF4-FFF2-40B4-BE49-F238E27FC236}">
                  <a16:creationId xmlns:a16="http://schemas.microsoft.com/office/drawing/2014/main" id="{04FA9C7A-4A7C-F686-6E77-F5F1BB34A971}"/>
                </a:ext>
              </a:extLst>
            </p:cNvPr>
            <p:cNvSpPr txBox="1"/>
            <p:nvPr/>
          </p:nvSpPr>
          <p:spPr>
            <a:xfrm>
              <a:off x="2522482" y="4572012"/>
              <a:ext cx="1461247" cy="275345"/>
            </a:xfrm>
            <a:prstGeom prst="rect">
              <a:avLst/>
            </a:prstGeom>
            <a:noFill/>
          </p:spPr>
          <p:txBody>
            <a:bodyPr wrap="square" rtlCol="0">
              <a:spAutoFit/>
            </a:bodyPr>
            <a:lstStyle/>
            <a:p>
              <a:r>
                <a:rPr lang="en-US" sz="1600" b="1" dirty="0"/>
                <a:t>VI. Abducens n.</a:t>
              </a:r>
              <a:endParaRPr lang="el-GR" sz="1600" b="1" dirty="0"/>
            </a:p>
          </p:txBody>
        </p:sp>
        <p:sp>
          <p:nvSpPr>
            <p:cNvPr id="47" name="TextBox 46">
              <a:extLst>
                <a:ext uri="{FF2B5EF4-FFF2-40B4-BE49-F238E27FC236}">
                  <a16:creationId xmlns:a16="http://schemas.microsoft.com/office/drawing/2014/main" id="{7ED8DD32-4668-99D4-B150-CAA8AB397920}"/>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48" name="TextBox 47">
              <a:extLst>
                <a:ext uri="{FF2B5EF4-FFF2-40B4-BE49-F238E27FC236}">
                  <a16:creationId xmlns:a16="http://schemas.microsoft.com/office/drawing/2014/main" id="{32AAACB5-172C-9C64-214B-223A5B3E4FDD}"/>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49" name="TextBox 48">
              <a:extLst>
                <a:ext uri="{FF2B5EF4-FFF2-40B4-BE49-F238E27FC236}">
                  <a16:creationId xmlns:a16="http://schemas.microsoft.com/office/drawing/2014/main" id="{B6EF3610-D3AA-13C1-34F1-D1F5AB304135}"/>
                </a:ext>
              </a:extLst>
            </p:cNvPr>
            <p:cNvSpPr txBox="1"/>
            <p:nvPr/>
          </p:nvSpPr>
          <p:spPr>
            <a:xfrm>
              <a:off x="1279446" y="4841994"/>
              <a:ext cx="2337441" cy="275345"/>
            </a:xfrm>
            <a:prstGeom prst="rect">
              <a:avLst/>
            </a:prstGeom>
            <a:noFill/>
          </p:spPr>
          <p:txBody>
            <a:bodyPr wrap="square" rtlCol="0">
              <a:spAutoFit/>
            </a:bodyPr>
            <a:lstStyle/>
            <a:p>
              <a:r>
                <a:rPr lang="en-US" sz="1600" dirty="0"/>
                <a:t>VIII. Vestibulocochlear n.</a:t>
              </a:r>
              <a:endParaRPr lang="el-GR" sz="1600" dirty="0"/>
            </a:p>
          </p:txBody>
        </p:sp>
        <p:sp>
          <p:nvSpPr>
            <p:cNvPr id="50" name="TextBox 49">
              <a:extLst>
                <a:ext uri="{FF2B5EF4-FFF2-40B4-BE49-F238E27FC236}">
                  <a16:creationId xmlns:a16="http://schemas.microsoft.com/office/drawing/2014/main" id="{2025716B-332B-3D0A-DFF6-9C8C0294D342}"/>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51" name="TextBox 50">
              <a:extLst>
                <a:ext uri="{FF2B5EF4-FFF2-40B4-BE49-F238E27FC236}">
                  <a16:creationId xmlns:a16="http://schemas.microsoft.com/office/drawing/2014/main" id="{E67BF315-BB02-1BC6-47E7-8504AF88235E}"/>
                </a:ext>
              </a:extLst>
            </p:cNvPr>
            <p:cNvSpPr txBox="1"/>
            <p:nvPr/>
          </p:nvSpPr>
          <p:spPr>
            <a:xfrm>
              <a:off x="1274412" y="5095909"/>
              <a:ext cx="2169459"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52" name="TextBox 51">
              <a:extLst>
                <a:ext uri="{FF2B5EF4-FFF2-40B4-BE49-F238E27FC236}">
                  <a16:creationId xmlns:a16="http://schemas.microsoft.com/office/drawing/2014/main" id="{00FF16C5-DD31-55D4-1311-774507DA42CB}"/>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53" name="TextBox 52">
              <a:extLst>
                <a:ext uri="{FF2B5EF4-FFF2-40B4-BE49-F238E27FC236}">
                  <a16:creationId xmlns:a16="http://schemas.microsoft.com/office/drawing/2014/main" id="{192C85CC-6377-51D9-1A4D-85B45BA09081}"/>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78863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FB6586-4409-3734-F723-D63185EA6920}"/>
              </a:ext>
            </a:extLst>
          </p:cNvPr>
          <p:cNvSpPr>
            <a:spLocks noGrp="1"/>
          </p:cNvSpPr>
          <p:nvPr>
            <p:ph type="title"/>
          </p:nvPr>
        </p:nvSpPr>
        <p:spPr>
          <a:xfrm>
            <a:off x="756356" y="1"/>
            <a:ext cx="6141155" cy="835378"/>
          </a:xfrm>
        </p:spPr>
        <p:txBody>
          <a:bodyPr>
            <a:normAutofit/>
          </a:bodyPr>
          <a:lstStyle/>
          <a:p>
            <a:pPr algn="ctr"/>
            <a:r>
              <a:rPr lang="de-CH" sz="3200" b="1" dirty="0">
                <a:solidFill>
                  <a:schemeClr val="accent6">
                    <a:lumMod val="50000"/>
                  </a:schemeClr>
                </a:solidFill>
              </a:rPr>
              <a:t>Telencephalon - </a:t>
            </a:r>
            <a:r>
              <a:rPr lang="de-CH" sz="3200" b="1" dirty="0" err="1">
                <a:solidFill>
                  <a:schemeClr val="accent6">
                    <a:lumMod val="50000"/>
                  </a:schemeClr>
                </a:solidFill>
              </a:rPr>
              <a:t>Diencephalon</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DA85E77C-07F8-B5AF-A09E-D9A31D0A46BD}"/>
              </a:ext>
            </a:extLst>
          </p:cNvPr>
          <p:cNvSpPr>
            <a:spLocks noGrp="1"/>
          </p:cNvSpPr>
          <p:nvPr>
            <p:ph idx="1"/>
          </p:nvPr>
        </p:nvSpPr>
        <p:spPr>
          <a:xfrm>
            <a:off x="304800" y="643467"/>
            <a:ext cx="8207023" cy="6214532"/>
          </a:xfrm>
        </p:spPr>
        <p:txBody>
          <a:bodyPr>
            <a:normAutofit fontScale="40000" lnSpcReduction="20000"/>
          </a:bodyPr>
          <a:lstStyle/>
          <a:p>
            <a:pPr algn="just"/>
            <a:r>
              <a:rPr lang="de-CH" sz="4000" b="1" dirty="0"/>
              <a:t>The human </a:t>
            </a:r>
            <a:r>
              <a:rPr lang="de-CH" sz="4000" b="1" dirty="0" err="1"/>
              <a:t>brain</a:t>
            </a:r>
            <a:r>
              <a:rPr lang="de-CH" sz="4000" b="1" dirty="0"/>
              <a:t> </a:t>
            </a:r>
            <a:r>
              <a:rPr lang="de-CH" sz="4000" b="1" dirty="0" err="1"/>
              <a:t>is</a:t>
            </a:r>
            <a:r>
              <a:rPr lang="de-CH" sz="4000" b="1" dirty="0"/>
              <a:t> </a:t>
            </a:r>
            <a:r>
              <a:rPr lang="de-CH" sz="4000" b="1" dirty="0" err="1"/>
              <a:t>divided</a:t>
            </a:r>
            <a:r>
              <a:rPr lang="de-CH" sz="4000" b="1" dirty="0"/>
              <a:t> </a:t>
            </a:r>
            <a:r>
              <a:rPr lang="de-CH" sz="4000" b="1" dirty="0" err="1"/>
              <a:t>into</a:t>
            </a:r>
            <a:r>
              <a:rPr lang="de-CH" sz="4000" b="1" dirty="0"/>
              <a:t> </a:t>
            </a:r>
            <a:r>
              <a:rPr lang="de-CH" sz="4000" b="1" dirty="0" err="1"/>
              <a:t>several</a:t>
            </a:r>
            <a:r>
              <a:rPr lang="de-CH" sz="4000" b="1" dirty="0"/>
              <a:t> </a:t>
            </a:r>
            <a:r>
              <a:rPr lang="de-CH" sz="4000" b="1" dirty="0" err="1"/>
              <a:t>specific</a:t>
            </a:r>
            <a:r>
              <a:rPr lang="de-CH" sz="4000" b="1" dirty="0"/>
              <a:t> </a:t>
            </a:r>
            <a:r>
              <a:rPr lang="de-CH" sz="4000" b="1" dirty="0" err="1"/>
              <a:t>parts</a:t>
            </a:r>
            <a:r>
              <a:rPr lang="de-CH" sz="4000" b="1" dirty="0"/>
              <a:t> </a:t>
            </a:r>
            <a:r>
              <a:rPr lang="de-CH" sz="4000" b="1" dirty="0" err="1"/>
              <a:t>which</a:t>
            </a:r>
            <a:r>
              <a:rPr lang="de-CH" sz="4000" b="1" dirty="0"/>
              <a:t> </a:t>
            </a:r>
            <a:r>
              <a:rPr lang="de-CH" sz="4000" b="1" dirty="0" err="1"/>
              <a:t>include</a:t>
            </a:r>
            <a:r>
              <a:rPr lang="de-CH" sz="4000" b="1" dirty="0"/>
              <a:t>:</a:t>
            </a:r>
          </a:p>
          <a:p>
            <a:pPr algn="just">
              <a:buFont typeface="Wingdings" pitchFamily="2" charset="2"/>
              <a:buChar char="Ø"/>
            </a:pPr>
            <a:r>
              <a:rPr lang="de-CH" sz="3200" b="1" dirty="0">
                <a:solidFill>
                  <a:schemeClr val="accent6">
                    <a:lumMod val="50000"/>
                  </a:schemeClr>
                </a:solidFill>
              </a:rPr>
              <a:t>Cerebrum (</a:t>
            </a:r>
            <a:r>
              <a:rPr lang="de-CH" sz="3200" b="1" dirty="0" err="1">
                <a:solidFill>
                  <a:schemeClr val="accent6">
                    <a:lumMod val="50000"/>
                  </a:schemeClr>
                </a:solidFill>
              </a:rPr>
              <a:t>forebrain</a:t>
            </a:r>
            <a:r>
              <a:rPr lang="de-CH" sz="3200" b="1" dirty="0">
                <a:solidFill>
                  <a:schemeClr val="accent6">
                    <a:lumMod val="50000"/>
                  </a:schemeClr>
                </a:solidFill>
              </a:rPr>
              <a:t>)</a:t>
            </a:r>
          </a:p>
          <a:p>
            <a:pPr algn="just">
              <a:buFont typeface="Wingdings" pitchFamily="2" charset="2"/>
              <a:buChar char="Ø"/>
            </a:pPr>
            <a:r>
              <a:rPr lang="de-CH" sz="3200" b="1" dirty="0" err="1">
                <a:solidFill>
                  <a:schemeClr val="accent6">
                    <a:lumMod val="50000"/>
                  </a:schemeClr>
                </a:solidFill>
              </a:rPr>
              <a:t>Brainstem</a:t>
            </a:r>
            <a:endParaRPr lang="de-CH" sz="3200" b="1" dirty="0">
              <a:solidFill>
                <a:schemeClr val="accent6">
                  <a:lumMod val="50000"/>
                </a:schemeClr>
              </a:solidFill>
            </a:endParaRPr>
          </a:p>
          <a:p>
            <a:pPr algn="just">
              <a:buFont typeface="Wingdings" pitchFamily="2" charset="2"/>
              <a:buChar char="Ø"/>
            </a:pPr>
            <a:r>
              <a:rPr lang="de-CH" sz="3200" b="1" dirty="0">
                <a:solidFill>
                  <a:schemeClr val="accent6">
                    <a:lumMod val="50000"/>
                  </a:schemeClr>
                </a:solidFill>
              </a:rPr>
              <a:t>Cerebellum</a:t>
            </a:r>
          </a:p>
          <a:p>
            <a:pPr algn="just"/>
            <a:r>
              <a:rPr lang="de-CH" sz="3500" b="1" dirty="0"/>
              <a:t>The </a:t>
            </a:r>
            <a:r>
              <a:rPr lang="de-CH" sz="3500" b="1" dirty="0" err="1"/>
              <a:t>cerebrum</a:t>
            </a:r>
            <a:r>
              <a:rPr lang="de-CH" sz="3500" b="1" dirty="0"/>
              <a:t> (</a:t>
            </a:r>
            <a:r>
              <a:rPr lang="de-CH" sz="3500" b="1" dirty="0" err="1"/>
              <a:t>forebrain</a:t>
            </a:r>
            <a:r>
              <a:rPr lang="de-CH" sz="3500" b="1" dirty="0"/>
              <a:t>) </a:t>
            </a:r>
            <a:r>
              <a:rPr lang="de-CH" sz="3500" b="1" dirty="0" err="1"/>
              <a:t>can</a:t>
            </a:r>
            <a:r>
              <a:rPr lang="de-CH" sz="3500" b="1" dirty="0"/>
              <a:t> </a:t>
            </a:r>
            <a:r>
              <a:rPr lang="de-CH" sz="3500" b="1" dirty="0" err="1"/>
              <a:t>be</a:t>
            </a:r>
            <a:r>
              <a:rPr lang="de-CH" sz="3500" b="1" dirty="0"/>
              <a:t> </a:t>
            </a:r>
            <a:r>
              <a:rPr lang="de-CH" sz="3500" b="1" dirty="0" err="1"/>
              <a:t>further</a:t>
            </a:r>
            <a:r>
              <a:rPr lang="de-CH" sz="3500" b="1" dirty="0"/>
              <a:t> </a:t>
            </a:r>
            <a:r>
              <a:rPr lang="de-CH" sz="3500" b="1" dirty="0" err="1"/>
              <a:t>divided</a:t>
            </a:r>
            <a:r>
              <a:rPr lang="de-CH" sz="3500" b="1" dirty="0"/>
              <a:t> </a:t>
            </a:r>
            <a:r>
              <a:rPr lang="de-CH" sz="3500" b="1" dirty="0" err="1"/>
              <a:t>into</a:t>
            </a:r>
            <a:r>
              <a:rPr lang="de-CH" sz="3500" b="1" dirty="0"/>
              <a:t> </a:t>
            </a:r>
            <a:r>
              <a:rPr lang="de-CH" sz="3500" b="1" dirty="0" err="1"/>
              <a:t>two</a:t>
            </a:r>
            <a:r>
              <a:rPr lang="de-CH" sz="3500" b="1" dirty="0"/>
              <a:t> </a:t>
            </a:r>
            <a:r>
              <a:rPr lang="de-CH" sz="3500" b="1" dirty="0" err="1"/>
              <a:t>parts</a:t>
            </a:r>
            <a:r>
              <a:rPr lang="de-CH" sz="3500" b="1" dirty="0"/>
              <a:t>: </a:t>
            </a:r>
            <a:r>
              <a:rPr lang="de-CH" sz="3500" b="1" dirty="0" err="1">
                <a:solidFill>
                  <a:schemeClr val="accent6">
                    <a:lumMod val="50000"/>
                  </a:schemeClr>
                </a:solidFill>
              </a:rPr>
              <a:t>the</a:t>
            </a:r>
            <a:r>
              <a:rPr lang="de-CH" sz="3500" b="1" dirty="0">
                <a:solidFill>
                  <a:schemeClr val="accent6">
                    <a:lumMod val="50000"/>
                  </a:schemeClr>
                </a:solidFill>
              </a:rPr>
              <a:t> </a:t>
            </a:r>
            <a:r>
              <a:rPr lang="de-CH" sz="3500" b="1" dirty="0" err="1">
                <a:solidFill>
                  <a:schemeClr val="accent6">
                    <a:lumMod val="50000"/>
                  </a:schemeClr>
                </a:solidFill>
              </a:rPr>
              <a:t>telencephalon</a:t>
            </a:r>
            <a:r>
              <a:rPr lang="de-CH" sz="3500" b="1" dirty="0">
                <a:solidFill>
                  <a:schemeClr val="accent6">
                    <a:lumMod val="50000"/>
                  </a:schemeClr>
                </a:solidFill>
              </a:rPr>
              <a:t> (</a:t>
            </a:r>
            <a:r>
              <a:rPr lang="de-CH" sz="3500" b="1" dirty="0" err="1">
                <a:solidFill>
                  <a:schemeClr val="accent6">
                    <a:lumMod val="50000"/>
                  </a:schemeClr>
                </a:solidFill>
              </a:rPr>
              <a:t>with</a:t>
            </a:r>
            <a:r>
              <a:rPr lang="de-CH" sz="3500" b="1" dirty="0">
                <a:solidFill>
                  <a:schemeClr val="accent6">
                    <a:lumMod val="50000"/>
                  </a:schemeClr>
                </a:solidFill>
              </a:rPr>
              <a:t> </a:t>
            </a:r>
            <a:r>
              <a:rPr lang="de-CH" sz="3500" b="1" dirty="0" err="1">
                <a:solidFill>
                  <a:schemeClr val="accent6">
                    <a:lumMod val="50000"/>
                  </a:schemeClr>
                </a:solidFill>
              </a:rPr>
              <a:t>the</a:t>
            </a:r>
            <a:r>
              <a:rPr lang="de-CH" sz="3500" b="1" dirty="0">
                <a:solidFill>
                  <a:schemeClr val="accent6">
                    <a:lumMod val="50000"/>
                  </a:schemeClr>
                </a:solidFill>
              </a:rPr>
              <a:t> cerebral </a:t>
            </a:r>
            <a:r>
              <a:rPr lang="de-CH" sz="3500" b="1" dirty="0" err="1">
                <a:solidFill>
                  <a:schemeClr val="accent6">
                    <a:lumMod val="50000"/>
                  </a:schemeClr>
                </a:solidFill>
              </a:rPr>
              <a:t>cortex</a:t>
            </a:r>
            <a:r>
              <a:rPr lang="de-CH" sz="3500" b="1" dirty="0">
                <a:solidFill>
                  <a:schemeClr val="accent6">
                    <a:lumMod val="50000"/>
                  </a:schemeClr>
                </a:solidFill>
              </a:rPr>
              <a:t>, </a:t>
            </a:r>
            <a:r>
              <a:rPr lang="de-CH" sz="3500" b="1" dirty="0" err="1">
                <a:solidFill>
                  <a:schemeClr val="accent6">
                    <a:lumMod val="50000"/>
                  </a:schemeClr>
                </a:solidFill>
              </a:rPr>
              <a:t>the</a:t>
            </a:r>
            <a:r>
              <a:rPr lang="de-CH" sz="3500" b="1" dirty="0">
                <a:solidFill>
                  <a:schemeClr val="accent6">
                    <a:lumMod val="50000"/>
                  </a:schemeClr>
                </a:solidFill>
              </a:rPr>
              <a:t> </a:t>
            </a:r>
            <a:r>
              <a:rPr lang="de-CH" sz="3500" b="1" dirty="0" err="1">
                <a:solidFill>
                  <a:schemeClr val="accent6">
                    <a:lumMod val="50000"/>
                  </a:schemeClr>
                </a:solidFill>
              </a:rPr>
              <a:t>white</a:t>
            </a:r>
            <a:r>
              <a:rPr lang="de-CH" sz="3500" b="1" dirty="0">
                <a:solidFill>
                  <a:schemeClr val="accent6">
                    <a:lumMod val="50000"/>
                  </a:schemeClr>
                </a:solidFill>
              </a:rPr>
              <a:t> matter and </a:t>
            </a:r>
            <a:r>
              <a:rPr lang="de-CH" sz="3500" b="1" dirty="0" err="1">
                <a:solidFill>
                  <a:schemeClr val="accent6">
                    <a:lumMod val="50000"/>
                  </a:schemeClr>
                </a:solidFill>
              </a:rPr>
              <a:t>the</a:t>
            </a:r>
            <a:r>
              <a:rPr lang="de-CH" sz="3500" b="1" dirty="0">
                <a:solidFill>
                  <a:schemeClr val="accent6">
                    <a:lumMod val="50000"/>
                  </a:schemeClr>
                </a:solidFill>
              </a:rPr>
              <a:t> basal </a:t>
            </a:r>
            <a:r>
              <a:rPr lang="de-CH" sz="3500" b="1" dirty="0" err="1">
                <a:solidFill>
                  <a:schemeClr val="accent6">
                    <a:lumMod val="50000"/>
                  </a:schemeClr>
                </a:solidFill>
              </a:rPr>
              <a:t>ganglia</a:t>
            </a:r>
            <a:r>
              <a:rPr lang="de-CH" sz="3500" b="1" dirty="0">
                <a:solidFill>
                  <a:schemeClr val="accent6">
                    <a:lumMod val="50000"/>
                  </a:schemeClr>
                </a:solidFill>
              </a:rPr>
              <a:t>) and </a:t>
            </a:r>
            <a:r>
              <a:rPr lang="de-CH" sz="3500" b="1" dirty="0" err="1">
                <a:solidFill>
                  <a:schemeClr val="accent6">
                    <a:lumMod val="50000"/>
                  </a:schemeClr>
                </a:solidFill>
              </a:rPr>
              <a:t>the</a:t>
            </a:r>
            <a:r>
              <a:rPr lang="de-CH" sz="3500" b="1" dirty="0">
                <a:solidFill>
                  <a:schemeClr val="accent6">
                    <a:lumMod val="50000"/>
                  </a:schemeClr>
                </a:solidFill>
              </a:rPr>
              <a:t> </a:t>
            </a:r>
            <a:r>
              <a:rPr lang="de-CH" sz="3500" b="1" dirty="0" err="1">
                <a:solidFill>
                  <a:schemeClr val="accent6">
                    <a:lumMod val="50000"/>
                  </a:schemeClr>
                </a:solidFill>
              </a:rPr>
              <a:t>diencephalon</a:t>
            </a:r>
            <a:r>
              <a:rPr lang="de-CH" sz="3500" b="1" dirty="0">
                <a:solidFill>
                  <a:schemeClr val="accent6">
                    <a:lumMod val="50000"/>
                  </a:schemeClr>
                </a:solidFill>
              </a:rPr>
              <a:t> </a:t>
            </a:r>
            <a:r>
              <a:rPr lang="de-CH" sz="3500" b="1" dirty="0" err="1">
                <a:solidFill>
                  <a:schemeClr val="accent6">
                    <a:lumMod val="50000"/>
                  </a:schemeClr>
                </a:solidFill>
              </a:rPr>
              <a:t>that</a:t>
            </a:r>
            <a:r>
              <a:rPr lang="de-CH" sz="3500" b="1" dirty="0">
                <a:solidFill>
                  <a:schemeClr val="accent6">
                    <a:lumMod val="50000"/>
                  </a:schemeClr>
                </a:solidFill>
              </a:rPr>
              <a:t> </a:t>
            </a:r>
            <a:r>
              <a:rPr lang="de-CH" sz="3500" b="1" dirty="0" err="1">
                <a:solidFill>
                  <a:schemeClr val="accent6">
                    <a:lumMod val="50000"/>
                  </a:schemeClr>
                </a:solidFill>
              </a:rPr>
              <a:t>occupies</a:t>
            </a:r>
            <a:r>
              <a:rPr lang="de-CH" sz="3500" b="1" dirty="0">
                <a:solidFill>
                  <a:schemeClr val="accent6">
                    <a:lumMod val="50000"/>
                  </a:schemeClr>
                </a:solidFill>
              </a:rPr>
              <a:t> </a:t>
            </a:r>
            <a:r>
              <a:rPr lang="de-CH" sz="3500" b="1" dirty="0" err="1">
                <a:solidFill>
                  <a:schemeClr val="accent6">
                    <a:lumMod val="50000"/>
                  </a:schemeClr>
                </a:solidFill>
              </a:rPr>
              <a:t>the</a:t>
            </a:r>
            <a:r>
              <a:rPr lang="de-CH" sz="3500" b="1" dirty="0">
                <a:solidFill>
                  <a:schemeClr val="accent6">
                    <a:lumMod val="50000"/>
                  </a:schemeClr>
                </a:solidFill>
              </a:rPr>
              <a:t> </a:t>
            </a:r>
            <a:r>
              <a:rPr lang="de-CH" sz="3500" b="1" dirty="0" err="1">
                <a:solidFill>
                  <a:schemeClr val="accent6">
                    <a:lumMod val="50000"/>
                  </a:schemeClr>
                </a:solidFill>
              </a:rPr>
              <a:t>central</a:t>
            </a:r>
            <a:r>
              <a:rPr lang="de-CH" sz="3500" b="1" dirty="0">
                <a:solidFill>
                  <a:schemeClr val="accent6">
                    <a:lumMod val="50000"/>
                  </a:schemeClr>
                </a:solidFill>
              </a:rPr>
              <a:t> </a:t>
            </a:r>
            <a:r>
              <a:rPr lang="de-CH" sz="3500" b="1" dirty="0" err="1">
                <a:solidFill>
                  <a:schemeClr val="accent6">
                    <a:lumMod val="50000"/>
                  </a:schemeClr>
                </a:solidFill>
              </a:rPr>
              <a:t>region</a:t>
            </a:r>
            <a:r>
              <a:rPr lang="de-CH" sz="3500" b="1" dirty="0">
                <a:solidFill>
                  <a:schemeClr val="accent6">
                    <a:lumMod val="50000"/>
                  </a:schemeClr>
                </a:solidFill>
              </a:rPr>
              <a:t> </a:t>
            </a:r>
            <a:r>
              <a:rPr lang="de-CH" sz="3500" b="1" dirty="0" err="1">
                <a:solidFill>
                  <a:schemeClr val="accent6">
                    <a:lumMod val="50000"/>
                  </a:schemeClr>
                </a:solidFill>
              </a:rPr>
              <a:t>of</a:t>
            </a:r>
            <a:r>
              <a:rPr lang="de-CH" sz="3500" b="1" dirty="0">
                <a:solidFill>
                  <a:schemeClr val="accent6">
                    <a:lumMod val="50000"/>
                  </a:schemeClr>
                </a:solidFill>
              </a:rPr>
              <a:t> </a:t>
            </a:r>
            <a:r>
              <a:rPr lang="de-CH" sz="3500" b="1" dirty="0" err="1">
                <a:solidFill>
                  <a:schemeClr val="accent6">
                    <a:lumMod val="50000"/>
                  </a:schemeClr>
                </a:solidFill>
              </a:rPr>
              <a:t>the</a:t>
            </a:r>
            <a:r>
              <a:rPr lang="de-CH" sz="3500" b="1" dirty="0">
                <a:solidFill>
                  <a:schemeClr val="accent6">
                    <a:lumMod val="50000"/>
                  </a:schemeClr>
                </a:solidFill>
              </a:rPr>
              <a:t> </a:t>
            </a:r>
            <a:r>
              <a:rPr lang="de-CH" sz="3500" b="1" dirty="0" err="1">
                <a:solidFill>
                  <a:schemeClr val="accent6">
                    <a:lumMod val="50000"/>
                  </a:schemeClr>
                </a:solidFill>
              </a:rPr>
              <a:t>brain</a:t>
            </a:r>
            <a:r>
              <a:rPr lang="de-CH" sz="3500" b="1" dirty="0">
                <a:solidFill>
                  <a:schemeClr val="accent6">
                    <a:lumMod val="50000"/>
                  </a:schemeClr>
                </a:solidFill>
              </a:rPr>
              <a:t> (</a:t>
            </a:r>
            <a:r>
              <a:rPr lang="de-CH" sz="3500" b="1" dirty="0" err="1">
                <a:solidFill>
                  <a:schemeClr val="accent6">
                    <a:lumMod val="50000"/>
                  </a:schemeClr>
                </a:solidFill>
              </a:rPr>
              <a:t>around</a:t>
            </a:r>
            <a:r>
              <a:rPr lang="de-CH" sz="3500" b="1" dirty="0">
                <a:solidFill>
                  <a:schemeClr val="accent6">
                    <a:lumMod val="50000"/>
                  </a:schemeClr>
                </a:solidFill>
              </a:rPr>
              <a:t> </a:t>
            </a:r>
            <a:r>
              <a:rPr lang="de-CH" sz="3500" b="1" dirty="0" err="1">
                <a:solidFill>
                  <a:schemeClr val="accent6">
                    <a:lumMod val="50000"/>
                  </a:schemeClr>
                </a:solidFill>
              </a:rPr>
              <a:t>the</a:t>
            </a:r>
            <a:r>
              <a:rPr lang="de-CH" sz="3500" b="1" dirty="0">
                <a:solidFill>
                  <a:schemeClr val="accent6">
                    <a:lumMod val="50000"/>
                  </a:schemeClr>
                </a:solidFill>
              </a:rPr>
              <a:t> </a:t>
            </a:r>
            <a:r>
              <a:rPr lang="de-CH" sz="3500" b="1" dirty="0" err="1">
                <a:solidFill>
                  <a:schemeClr val="accent6">
                    <a:lumMod val="50000"/>
                  </a:schemeClr>
                </a:solidFill>
              </a:rPr>
              <a:t>third</a:t>
            </a:r>
            <a:r>
              <a:rPr lang="de-CH" sz="3500" b="1" dirty="0">
                <a:solidFill>
                  <a:schemeClr val="accent6">
                    <a:lumMod val="50000"/>
                  </a:schemeClr>
                </a:solidFill>
              </a:rPr>
              <a:t> </a:t>
            </a:r>
            <a:r>
              <a:rPr lang="de-CH" sz="3500" b="1" dirty="0" err="1">
                <a:solidFill>
                  <a:schemeClr val="accent6">
                    <a:lumMod val="50000"/>
                  </a:schemeClr>
                </a:solidFill>
              </a:rPr>
              <a:t>ventricle</a:t>
            </a:r>
            <a:r>
              <a:rPr lang="de-CH" sz="3500" b="1" dirty="0">
                <a:solidFill>
                  <a:schemeClr val="accent6">
                    <a:lumMod val="50000"/>
                  </a:schemeClr>
                </a:solidFill>
              </a:rPr>
              <a:t>). </a:t>
            </a:r>
          </a:p>
          <a:p>
            <a:pPr algn="just"/>
            <a:r>
              <a:rPr lang="de-CH" sz="3500" b="1" dirty="0"/>
              <a:t>The </a:t>
            </a:r>
            <a:r>
              <a:rPr lang="de-CH" sz="3500" b="1" dirty="0" err="1"/>
              <a:t>diencephalon</a:t>
            </a:r>
            <a:r>
              <a:rPr lang="de-CH" sz="3500" b="1" dirty="0"/>
              <a:t> </a:t>
            </a:r>
            <a:r>
              <a:rPr lang="de-CH" sz="3500" b="1" dirty="0" err="1"/>
              <a:t>is</a:t>
            </a:r>
            <a:r>
              <a:rPr lang="de-CH" sz="3500" b="1" dirty="0"/>
              <a:t> </a:t>
            </a:r>
            <a:r>
              <a:rPr lang="de-CH" sz="3500" b="1" dirty="0" err="1"/>
              <a:t>further</a:t>
            </a:r>
            <a:r>
              <a:rPr lang="de-CH" sz="3500" b="1" dirty="0"/>
              <a:t> </a:t>
            </a:r>
            <a:r>
              <a:rPr lang="de-CH" sz="3500" b="1" dirty="0" err="1"/>
              <a:t>divided</a:t>
            </a:r>
            <a:r>
              <a:rPr lang="de-CH" sz="3500" b="1" dirty="0"/>
              <a:t> </a:t>
            </a:r>
            <a:r>
              <a:rPr lang="de-CH" sz="3500" b="1" dirty="0" err="1"/>
              <a:t>into</a:t>
            </a:r>
            <a:r>
              <a:rPr lang="de-CH" sz="3500" b="1" dirty="0"/>
              <a:t> </a:t>
            </a:r>
            <a:r>
              <a:rPr lang="de-CH" sz="3500" b="1" dirty="0" err="1"/>
              <a:t>several</a:t>
            </a:r>
            <a:r>
              <a:rPr lang="de-CH" sz="3500" b="1" dirty="0"/>
              <a:t> </a:t>
            </a:r>
            <a:r>
              <a:rPr lang="de-CH" sz="3500" b="1" dirty="0" err="1"/>
              <a:t>distinct</a:t>
            </a:r>
            <a:r>
              <a:rPr lang="de-CH" sz="3500" b="1" dirty="0"/>
              <a:t> </a:t>
            </a:r>
            <a:r>
              <a:rPr lang="de-CH" sz="3500" b="1" dirty="0" err="1"/>
              <a:t>parts</a:t>
            </a:r>
            <a:r>
              <a:rPr lang="de-CH" sz="3500" b="1" dirty="0"/>
              <a:t>, </a:t>
            </a:r>
            <a:r>
              <a:rPr lang="de-CH" sz="3500" b="1" dirty="0" err="1"/>
              <a:t>namely</a:t>
            </a:r>
            <a:r>
              <a:rPr lang="de-CH" sz="3500" b="1" dirty="0"/>
              <a:t> </a:t>
            </a:r>
            <a:r>
              <a:rPr lang="de-CH" sz="3500" b="1" dirty="0" err="1"/>
              <a:t>the</a:t>
            </a:r>
            <a:r>
              <a:rPr lang="de-CH" sz="3500" b="1" dirty="0"/>
              <a:t>:</a:t>
            </a:r>
          </a:p>
          <a:p>
            <a:pPr algn="just"/>
            <a:endParaRPr lang="de-CH" sz="2300" b="1" dirty="0"/>
          </a:p>
          <a:p>
            <a:pPr algn="just"/>
            <a:r>
              <a:rPr lang="de-CH" sz="4500" b="1" u="sng" dirty="0">
                <a:solidFill>
                  <a:schemeClr val="accent6">
                    <a:lumMod val="75000"/>
                  </a:schemeClr>
                </a:solidFill>
              </a:rPr>
              <a:t>Thalamus: </a:t>
            </a:r>
            <a:r>
              <a:rPr lang="de-CH" sz="3400" b="1" dirty="0" err="1"/>
              <a:t>occupies</a:t>
            </a:r>
            <a:r>
              <a:rPr lang="de-CH" sz="3400" b="1" dirty="0"/>
              <a:t> </a:t>
            </a:r>
            <a:r>
              <a:rPr lang="de-CH" sz="3400" b="1" dirty="0" err="1"/>
              <a:t>the</a:t>
            </a:r>
            <a:r>
              <a:rPr lang="de-CH" sz="3400" b="1" dirty="0"/>
              <a:t> </a:t>
            </a:r>
            <a:r>
              <a:rPr lang="de-CH" sz="3400" b="1" dirty="0" err="1"/>
              <a:t>central</a:t>
            </a:r>
            <a:r>
              <a:rPr lang="de-CH" sz="3400" b="1" dirty="0"/>
              <a:t> and </a:t>
            </a:r>
            <a:r>
              <a:rPr lang="de-CH" sz="3400" b="1" dirty="0" err="1"/>
              <a:t>largest</a:t>
            </a:r>
            <a:r>
              <a:rPr lang="de-CH" sz="3400" b="1" dirty="0"/>
              <a:t> </a:t>
            </a:r>
            <a:r>
              <a:rPr lang="de-CH" sz="3400" b="1" dirty="0" err="1"/>
              <a:t>portion</a:t>
            </a:r>
            <a:r>
              <a:rPr lang="de-CH" sz="3400" b="1" dirty="0"/>
              <a:t> </a:t>
            </a:r>
            <a:r>
              <a:rPr lang="de-CH" sz="3400" b="1" dirty="0" err="1"/>
              <a:t>of</a:t>
            </a:r>
            <a:r>
              <a:rPr lang="de-CH" sz="3400" b="1" dirty="0"/>
              <a:t> </a:t>
            </a:r>
            <a:r>
              <a:rPr lang="de-CH" sz="3400" b="1" dirty="0" err="1"/>
              <a:t>the</a:t>
            </a:r>
            <a:r>
              <a:rPr lang="de-CH" sz="3400" b="1" dirty="0"/>
              <a:t> </a:t>
            </a:r>
            <a:r>
              <a:rPr lang="de-CH" sz="3400" b="1" dirty="0" err="1"/>
              <a:t>diencephalon</a:t>
            </a:r>
            <a:r>
              <a:rPr lang="de-CH" sz="3400" b="1" dirty="0"/>
              <a:t>. </a:t>
            </a:r>
            <a:r>
              <a:rPr lang="de-CH" sz="3400" b="1" dirty="0" err="1"/>
              <a:t>It</a:t>
            </a:r>
            <a:r>
              <a:rPr lang="de-CH" sz="3400" b="1" dirty="0"/>
              <a:t> </a:t>
            </a:r>
            <a:r>
              <a:rPr lang="de-CH" sz="3400" b="1" dirty="0" err="1"/>
              <a:t>is</a:t>
            </a:r>
            <a:r>
              <a:rPr lang="de-CH" sz="3400" b="1" dirty="0"/>
              <a:t> an ovoid, bilateral </a:t>
            </a:r>
            <a:r>
              <a:rPr lang="de-CH" sz="3400" b="1" dirty="0" err="1"/>
              <a:t>gray</a:t>
            </a:r>
            <a:r>
              <a:rPr lang="de-CH" sz="3400" b="1" dirty="0"/>
              <a:t> matter </a:t>
            </a:r>
            <a:r>
              <a:rPr lang="de-CH" sz="3400" b="1" dirty="0" err="1"/>
              <a:t>structure</a:t>
            </a:r>
            <a:r>
              <a:rPr lang="de-CH" sz="3400" b="1" dirty="0"/>
              <a:t>, </a:t>
            </a:r>
            <a:r>
              <a:rPr lang="de-CH" sz="3400" b="1" dirty="0" err="1">
                <a:solidFill>
                  <a:schemeClr val="accent6">
                    <a:lumMod val="50000"/>
                  </a:schemeClr>
                </a:solidFill>
              </a:rPr>
              <a:t>found</a:t>
            </a:r>
            <a:r>
              <a:rPr lang="de-CH" sz="3400" b="1" dirty="0">
                <a:solidFill>
                  <a:schemeClr val="accent6">
                    <a:lumMod val="50000"/>
                  </a:schemeClr>
                </a:solidFill>
              </a:rPr>
              <a:t> in </a:t>
            </a:r>
            <a:r>
              <a:rPr lang="de-CH" sz="3400" b="1" dirty="0" err="1">
                <a:solidFill>
                  <a:schemeClr val="accent6">
                    <a:lumMod val="50000"/>
                  </a:schemeClr>
                </a:solidFill>
              </a:rPr>
              <a:t>the</a:t>
            </a:r>
            <a:r>
              <a:rPr lang="de-CH" sz="3400" b="1" dirty="0">
                <a:solidFill>
                  <a:schemeClr val="accent6">
                    <a:lumMod val="50000"/>
                  </a:schemeClr>
                </a:solidFill>
              </a:rPr>
              <a:t> </a:t>
            </a:r>
            <a:r>
              <a:rPr lang="de-CH" sz="3400" b="1" dirty="0" err="1">
                <a:solidFill>
                  <a:schemeClr val="accent6">
                    <a:lumMod val="50000"/>
                  </a:schemeClr>
                </a:solidFill>
              </a:rPr>
              <a:t>center</a:t>
            </a:r>
            <a:r>
              <a:rPr lang="de-CH" sz="3400" b="1" dirty="0">
                <a:solidFill>
                  <a:schemeClr val="accent6">
                    <a:lumMod val="50000"/>
                  </a:schemeClr>
                </a:solidFill>
              </a:rPr>
              <a:t> </a:t>
            </a:r>
            <a:r>
              <a:rPr lang="de-CH" sz="3400" b="1" dirty="0" err="1">
                <a:solidFill>
                  <a:schemeClr val="accent6">
                    <a:lumMod val="50000"/>
                  </a:schemeClr>
                </a:solidFill>
              </a:rPr>
              <a:t>of</a:t>
            </a:r>
            <a:r>
              <a:rPr lang="de-CH" sz="3400" b="1" dirty="0">
                <a:solidFill>
                  <a:schemeClr val="accent6">
                    <a:lumMod val="50000"/>
                  </a:schemeClr>
                </a:solidFill>
              </a:rPr>
              <a:t> </a:t>
            </a:r>
            <a:r>
              <a:rPr lang="de-CH" sz="3400" b="1" dirty="0" err="1">
                <a:solidFill>
                  <a:schemeClr val="accent6">
                    <a:lumMod val="50000"/>
                  </a:schemeClr>
                </a:solidFill>
              </a:rPr>
              <a:t>the</a:t>
            </a:r>
            <a:r>
              <a:rPr lang="de-CH" sz="3400" b="1" dirty="0">
                <a:solidFill>
                  <a:schemeClr val="accent6">
                    <a:lumMod val="50000"/>
                  </a:schemeClr>
                </a:solidFill>
              </a:rPr>
              <a:t> </a:t>
            </a:r>
            <a:r>
              <a:rPr lang="de-CH" sz="3400" b="1" dirty="0" err="1">
                <a:solidFill>
                  <a:schemeClr val="accent6">
                    <a:lumMod val="50000"/>
                  </a:schemeClr>
                </a:solidFill>
              </a:rPr>
              <a:t>brain</a:t>
            </a:r>
            <a:r>
              <a:rPr lang="de-CH" sz="3400" b="1" dirty="0">
                <a:solidFill>
                  <a:schemeClr val="accent6">
                    <a:lumMod val="50000"/>
                  </a:schemeClr>
                </a:solidFill>
              </a:rPr>
              <a:t>, just superior </a:t>
            </a:r>
            <a:r>
              <a:rPr lang="de-CH" sz="3400" b="1" dirty="0" err="1">
                <a:solidFill>
                  <a:schemeClr val="accent6">
                    <a:lumMod val="50000"/>
                  </a:schemeClr>
                </a:solidFill>
              </a:rPr>
              <a:t>to</a:t>
            </a:r>
            <a:r>
              <a:rPr lang="de-CH" sz="3400" b="1" dirty="0">
                <a:solidFill>
                  <a:schemeClr val="accent6">
                    <a:lumMod val="50000"/>
                  </a:schemeClr>
                </a:solidFill>
              </a:rPr>
              <a:t> </a:t>
            </a:r>
            <a:r>
              <a:rPr lang="de-CH" sz="3400" b="1" dirty="0" err="1">
                <a:solidFill>
                  <a:schemeClr val="accent6">
                    <a:lumMod val="50000"/>
                  </a:schemeClr>
                </a:solidFill>
              </a:rPr>
              <a:t>the</a:t>
            </a:r>
            <a:r>
              <a:rPr lang="de-CH" sz="3400" b="1" dirty="0">
                <a:solidFill>
                  <a:schemeClr val="accent6">
                    <a:lumMod val="50000"/>
                  </a:schemeClr>
                </a:solidFill>
              </a:rPr>
              <a:t> </a:t>
            </a:r>
            <a:r>
              <a:rPr lang="de-CH" sz="3400" b="1" dirty="0" err="1">
                <a:solidFill>
                  <a:schemeClr val="accent6">
                    <a:lumMod val="50000"/>
                  </a:schemeClr>
                </a:solidFill>
              </a:rPr>
              <a:t>brainstem</a:t>
            </a:r>
            <a:r>
              <a:rPr lang="de-CH" sz="3400" b="1" dirty="0">
                <a:solidFill>
                  <a:schemeClr val="accent6">
                    <a:lumMod val="50000"/>
                  </a:schemeClr>
                </a:solidFill>
              </a:rPr>
              <a:t>. </a:t>
            </a:r>
            <a:r>
              <a:rPr lang="de-CH" sz="3400" b="1" dirty="0"/>
              <a:t>The </a:t>
            </a:r>
            <a:r>
              <a:rPr lang="de-CH" sz="3400" b="1" dirty="0" err="1"/>
              <a:t>thalamus</a:t>
            </a:r>
            <a:r>
              <a:rPr lang="de-CH" sz="3400" b="1" dirty="0"/>
              <a:t> </a:t>
            </a:r>
            <a:r>
              <a:rPr lang="de-CH" sz="3400" b="1" dirty="0" err="1"/>
              <a:t>has</a:t>
            </a:r>
            <a:r>
              <a:rPr lang="de-CH" sz="3400" b="1" dirty="0"/>
              <a:t> </a:t>
            </a:r>
            <a:r>
              <a:rPr lang="de-CH" sz="3400" b="1" dirty="0" err="1"/>
              <a:t>many</a:t>
            </a:r>
            <a:r>
              <a:rPr lang="de-CH" sz="3400" b="1" dirty="0"/>
              <a:t> </a:t>
            </a:r>
            <a:r>
              <a:rPr lang="de-CH" sz="3400" b="1" dirty="0" err="1"/>
              <a:t>important</a:t>
            </a:r>
            <a:r>
              <a:rPr lang="de-CH" sz="3400" b="1" dirty="0"/>
              <a:t> </a:t>
            </a:r>
            <a:r>
              <a:rPr lang="de-CH" sz="3400" b="1" dirty="0" err="1"/>
              <a:t>functions</a:t>
            </a:r>
            <a:r>
              <a:rPr lang="de-CH" sz="3400" b="1" dirty="0"/>
              <a:t>. </a:t>
            </a:r>
            <a:r>
              <a:rPr lang="de-CH" sz="3400" b="1" dirty="0" err="1"/>
              <a:t>it</a:t>
            </a:r>
            <a:r>
              <a:rPr lang="de-CH" sz="3400" b="1" dirty="0"/>
              <a:t> </a:t>
            </a:r>
            <a:r>
              <a:rPr lang="de-CH" sz="3400" b="1" dirty="0" err="1"/>
              <a:t>is</a:t>
            </a:r>
            <a:r>
              <a:rPr lang="de-CH" sz="3400" b="1" dirty="0"/>
              <a:t> </a:t>
            </a:r>
            <a:r>
              <a:rPr lang="de-CH" sz="3400" b="1" dirty="0" err="1"/>
              <a:t>considered</a:t>
            </a:r>
            <a:r>
              <a:rPr lang="de-CH" sz="3400" b="1" dirty="0"/>
              <a:t> </a:t>
            </a:r>
            <a:r>
              <a:rPr lang="de-CH" sz="3400" b="1" dirty="0" err="1"/>
              <a:t>to</a:t>
            </a:r>
            <a:r>
              <a:rPr lang="de-CH" sz="3400" b="1" dirty="0"/>
              <a:t> </a:t>
            </a:r>
            <a:r>
              <a:rPr lang="de-CH" sz="3400" b="1" dirty="0" err="1"/>
              <a:t>be</a:t>
            </a:r>
            <a:r>
              <a:rPr lang="de-CH" sz="3400" b="1" dirty="0"/>
              <a:t> </a:t>
            </a:r>
            <a:r>
              <a:rPr lang="de-CH" sz="3400" b="1" dirty="0" err="1"/>
              <a:t>the</a:t>
            </a:r>
            <a:r>
              <a:rPr lang="de-CH" sz="3400" b="1" dirty="0"/>
              <a:t> </a:t>
            </a:r>
            <a:r>
              <a:rPr lang="de-CH" sz="3400" b="1" dirty="0" err="1"/>
              <a:t>central</a:t>
            </a:r>
            <a:r>
              <a:rPr lang="de-CH" sz="3400" b="1" dirty="0"/>
              <a:t> </a:t>
            </a:r>
            <a:r>
              <a:rPr lang="de-CH" sz="3400" b="1" dirty="0" err="1"/>
              <a:t>relay</a:t>
            </a:r>
            <a:r>
              <a:rPr lang="de-CH" sz="3400" b="1" dirty="0"/>
              <a:t> </a:t>
            </a:r>
            <a:r>
              <a:rPr lang="de-CH" sz="3400" b="1" dirty="0" err="1"/>
              <a:t>station</a:t>
            </a:r>
            <a:r>
              <a:rPr lang="de-CH" sz="3400" b="1" dirty="0"/>
              <a:t> </a:t>
            </a:r>
            <a:r>
              <a:rPr lang="de-CH" sz="3400" b="1" dirty="0" err="1"/>
              <a:t>of</a:t>
            </a:r>
            <a:r>
              <a:rPr lang="de-CH" sz="3400" b="1" dirty="0"/>
              <a:t> </a:t>
            </a:r>
            <a:r>
              <a:rPr lang="de-CH" sz="3400" b="1" dirty="0" err="1"/>
              <a:t>the</a:t>
            </a:r>
            <a:r>
              <a:rPr lang="de-CH" sz="3400" b="1" dirty="0"/>
              <a:t> </a:t>
            </a:r>
            <a:r>
              <a:rPr lang="de-CH" sz="3400" b="1" dirty="0" err="1"/>
              <a:t>brain</a:t>
            </a:r>
            <a:r>
              <a:rPr lang="de-CH" sz="3400" b="1" dirty="0"/>
              <a:t>, </a:t>
            </a:r>
            <a:r>
              <a:rPr lang="de-CH" sz="3400" b="1" dirty="0" err="1"/>
              <a:t>that</a:t>
            </a:r>
            <a:r>
              <a:rPr lang="de-CH" sz="3400" b="1" dirty="0"/>
              <a:t> </a:t>
            </a:r>
            <a:r>
              <a:rPr lang="de-CH" sz="4500" b="1" dirty="0" err="1">
                <a:solidFill>
                  <a:schemeClr val="accent6">
                    <a:lumMod val="50000"/>
                  </a:schemeClr>
                </a:solidFill>
              </a:rPr>
              <a:t>relays</a:t>
            </a:r>
            <a:r>
              <a:rPr lang="de-CH" sz="4500" b="1" dirty="0">
                <a:solidFill>
                  <a:schemeClr val="accent6">
                    <a:lumMod val="50000"/>
                  </a:schemeClr>
                </a:solidFill>
              </a:rPr>
              <a:t> </a:t>
            </a:r>
            <a:r>
              <a:rPr lang="de-CH" sz="4500" b="1" dirty="0" err="1">
                <a:solidFill>
                  <a:schemeClr val="accent6">
                    <a:lumMod val="50000"/>
                  </a:schemeClr>
                </a:solidFill>
              </a:rPr>
              <a:t>limbic</a:t>
            </a:r>
            <a:r>
              <a:rPr lang="de-CH" sz="4500" b="1" dirty="0">
                <a:solidFill>
                  <a:schemeClr val="accent6">
                    <a:lumMod val="50000"/>
                  </a:schemeClr>
                </a:solidFill>
              </a:rPr>
              <a:t>, </a:t>
            </a:r>
            <a:r>
              <a:rPr lang="de-CH" sz="4500" b="1" dirty="0" err="1">
                <a:solidFill>
                  <a:schemeClr val="accent6">
                    <a:lumMod val="50000"/>
                  </a:schemeClr>
                </a:solidFill>
              </a:rPr>
              <a:t>sensory</a:t>
            </a:r>
            <a:r>
              <a:rPr lang="de-CH" sz="4500" b="1" dirty="0">
                <a:solidFill>
                  <a:schemeClr val="accent6">
                    <a:lumMod val="50000"/>
                  </a:schemeClr>
                </a:solidFill>
              </a:rPr>
              <a:t> and </a:t>
            </a:r>
            <a:r>
              <a:rPr lang="de-CH" sz="4500" b="1" dirty="0" err="1">
                <a:solidFill>
                  <a:schemeClr val="accent6">
                    <a:lumMod val="50000"/>
                  </a:schemeClr>
                </a:solidFill>
              </a:rPr>
              <a:t>motor</a:t>
            </a:r>
            <a:r>
              <a:rPr lang="de-CH" sz="4500" b="1" dirty="0">
                <a:solidFill>
                  <a:schemeClr val="accent6">
                    <a:lumMod val="50000"/>
                  </a:schemeClr>
                </a:solidFill>
              </a:rPr>
              <a:t> </a:t>
            </a:r>
            <a:r>
              <a:rPr lang="de-CH" sz="4500" b="1" dirty="0" err="1">
                <a:solidFill>
                  <a:schemeClr val="accent6">
                    <a:lumMod val="50000"/>
                  </a:schemeClr>
                </a:solidFill>
              </a:rPr>
              <a:t>information</a:t>
            </a:r>
            <a:r>
              <a:rPr lang="de-CH" sz="4500" b="1" dirty="0">
                <a:solidFill>
                  <a:schemeClr val="accent6">
                    <a:lumMod val="50000"/>
                  </a:schemeClr>
                </a:solidFill>
              </a:rPr>
              <a:t> </a:t>
            </a:r>
            <a:r>
              <a:rPr lang="de-CH" sz="4500" b="1" dirty="0" err="1">
                <a:solidFill>
                  <a:schemeClr val="accent6">
                    <a:lumMod val="50000"/>
                  </a:schemeClr>
                </a:solidFill>
              </a:rPr>
              <a:t>between</a:t>
            </a:r>
            <a:r>
              <a:rPr lang="de-CH" sz="4500" b="1" dirty="0">
                <a:solidFill>
                  <a:schemeClr val="accent6">
                    <a:lumMod val="50000"/>
                  </a:schemeClr>
                </a:solidFill>
              </a:rPr>
              <a:t> </a:t>
            </a:r>
            <a:r>
              <a:rPr lang="de-CH" sz="4500" b="1" dirty="0" err="1">
                <a:solidFill>
                  <a:schemeClr val="accent6">
                    <a:lumMod val="50000"/>
                  </a:schemeClr>
                </a:solidFill>
              </a:rPr>
              <a:t>the</a:t>
            </a:r>
            <a:r>
              <a:rPr lang="de-CH" sz="4500" b="1" dirty="0">
                <a:solidFill>
                  <a:schemeClr val="accent6">
                    <a:lumMod val="50000"/>
                  </a:schemeClr>
                </a:solidFill>
              </a:rPr>
              <a:t> cerebral </a:t>
            </a:r>
            <a:r>
              <a:rPr lang="de-CH" sz="4500" b="1" dirty="0" err="1">
                <a:solidFill>
                  <a:schemeClr val="accent6">
                    <a:lumMod val="50000"/>
                  </a:schemeClr>
                </a:solidFill>
              </a:rPr>
              <a:t>cortex</a:t>
            </a:r>
            <a:r>
              <a:rPr lang="de-CH" sz="4500" b="1" dirty="0">
                <a:solidFill>
                  <a:schemeClr val="accent6">
                    <a:lumMod val="50000"/>
                  </a:schemeClr>
                </a:solidFill>
              </a:rPr>
              <a:t> and </a:t>
            </a:r>
            <a:r>
              <a:rPr lang="de-CH" sz="4500" b="1" dirty="0" err="1">
                <a:solidFill>
                  <a:schemeClr val="accent6">
                    <a:lumMod val="50000"/>
                  </a:schemeClr>
                </a:solidFill>
              </a:rPr>
              <a:t>the</a:t>
            </a:r>
            <a:r>
              <a:rPr lang="de-CH" sz="4500" b="1" dirty="0">
                <a:solidFill>
                  <a:schemeClr val="accent6">
                    <a:lumMod val="50000"/>
                  </a:schemeClr>
                </a:solidFill>
              </a:rPr>
              <a:t> </a:t>
            </a:r>
            <a:r>
              <a:rPr lang="de-CH" sz="4500" b="1" dirty="0" err="1">
                <a:solidFill>
                  <a:schemeClr val="accent6">
                    <a:lumMod val="50000"/>
                  </a:schemeClr>
                </a:solidFill>
              </a:rPr>
              <a:t>rest</a:t>
            </a:r>
            <a:r>
              <a:rPr lang="de-CH" sz="4500" b="1" dirty="0">
                <a:solidFill>
                  <a:schemeClr val="accent6">
                    <a:lumMod val="50000"/>
                  </a:schemeClr>
                </a:solidFill>
              </a:rPr>
              <a:t> </a:t>
            </a:r>
            <a:r>
              <a:rPr lang="de-CH" sz="4500" b="1" dirty="0" err="1">
                <a:solidFill>
                  <a:schemeClr val="accent6">
                    <a:lumMod val="50000"/>
                  </a:schemeClr>
                </a:solidFill>
              </a:rPr>
              <a:t>of</a:t>
            </a:r>
            <a:r>
              <a:rPr lang="de-CH" sz="4500" b="1" dirty="0">
                <a:solidFill>
                  <a:schemeClr val="accent6">
                    <a:lumMod val="50000"/>
                  </a:schemeClr>
                </a:solidFill>
              </a:rPr>
              <a:t> </a:t>
            </a:r>
            <a:r>
              <a:rPr lang="de-CH" sz="4500" b="1" dirty="0" err="1">
                <a:solidFill>
                  <a:schemeClr val="accent6">
                    <a:lumMod val="50000"/>
                  </a:schemeClr>
                </a:solidFill>
              </a:rPr>
              <a:t>the</a:t>
            </a:r>
            <a:r>
              <a:rPr lang="de-CH" sz="4500" b="1" dirty="0">
                <a:solidFill>
                  <a:schemeClr val="accent6">
                    <a:lumMod val="50000"/>
                  </a:schemeClr>
                </a:solidFill>
              </a:rPr>
              <a:t> </a:t>
            </a:r>
            <a:r>
              <a:rPr lang="de-CH" sz="4500" b="1" dirty="0" err="1">
                <a:solidFill>
                  <a:schemeClr val="accent6">
                    <a:lumMod val="50000"/>
                  </a:schemeClr>
                </a:solidFill>
              </a:rPr>
              <a:t>nervous</a:t>
            </a:r>
            <a:r>
              <a:rPr lang="de-CH" sz="4500" b="1" dirty="0">
                <a:solidFill>
                  <a:schemeClr val="accent6">
                    <a:lumMod val="50000"/>
                  </a:schemeClr>
                </a:solidFill>
              </a:rPr>
              <a:t> </a:t>
            </a:r>
            <a:r>
              <a:rPr lang="de-CH" sz="4500" b="1" dirty="0" err="1">
                <a:solidFill>
                  <a:schemeClr val="accent6">
                    <a:lumMod val="50000"/>
                  </a:schemeClr>
                </a:solidFill>
              </a:rPr>
              <a:t>system</a:t>
            </a:r>
            <a:r>
              <a:rPr lang="de-CH" sz="4500" b="1" dirty="0">
                <a:solidFill>
                  <a:schemeClr val="accent6">
                    <a:lumMod val="50000"/>
                  </a:schemeClr>
                </a:solidFill>
              </a:rPr>
              <a:t>.</a:t>
            </a:r>
          </a:p>
          <a:p>
            <a:pPr algn="just"/>
            <a:r>
              <a:rPr lang="de-CH" sz="4000" b="1" u="sng" dirty="0">
                <a:solidFill>
                  <a:schemeClr val="accent6">
                    <a:lumMod val="75000"/>
                  </a:schemeClr>
                </a:solidFill>
              </a:rPr>
              <a:t>Subthalamus: </a:t>
            </a:r>
            <a:r>
              <a:rPr lang="de-CH" sz="3400" b="1" dirty="0"/>
              <a:t>lies inferior </a:t>
            </a:r>
            <a:r>
              <a:rPr lang="de-CH" sz="3400" b="1" dirty="0" err="1"/>
              <a:t>to</a:t>
            </a:r>
            <a:r>
              <a:rPr lang="de-CH" sz="3400" b="1" dirty="0"/>
              <a:t> </a:t>
            </a:r>
            <a:r>
              <a:rPr lang="de-CH" sz="3400" b="1" dirty="0" err="1"/>
              <a:t>the</a:t>
            </a:r>
            <a:r>
              <a:rPr lang="de-CH" sz="3400" b="1" dirty="0"/>
              <a:t> </a:t>
            </a:r>
            <a:r>
              <a:rPr lang="de-CH" sz="3400" b="1" dirty="0" err="1"/>
              <a:t>posterior</a:t>
            </a:r>
            <a:r>
              <a:rPr lang="de-CH" sz="3400" b="1" dirty="0"/>
              <a:t> </a:t>
            </a:r>
            <a:r>
              <a:rPr lang="de-CH" sz="3400" b="1" dirty="0" err="1"/>
              <a:t>part</a:t>
            </a:r>
            <a:r>
              <a:rPr lang="de-CH" sz="3400" b="1" dirty="0"/>
              <a:t> </a:t>
            </a:r>
            <a:r>
              <a:rPr lang="de-CH" sz="3400" b="1" dirty="0" err="1"/>
              <a:t>of</a:t>
            </a:r>
            <a:r>
              <a:rPr lang="de-CH" sz="3400" b="1" dirty="0"/>
              <a:t> </a:t>
            </a:r>
            <a:r>
              <a:rPr lang="de-CH" sz="3400" b="1" dirty="0" err="1"/>
              <a:t>the</a:t>
            </a:r>
            <a:r>
              <a:rPr lang="de-CH" sz="3400" b="1" dirty="0"/>
              <a:t> </a:t>
            </a:r>
            <a:r>
              <a:rPr lang="de-CH" sz="3400" b="1" dirty="0" err="1"/>
              <a:t>thalamus</a:t>
            </a:r>
            <a:r>
              <a:rPr lang="de-CH" sz="3400" b="1" dirty="0"/>
              <a:t>, </a:t>
            </a:r>
            <a:r>
              <a:rPr lang="de-CH" sz="3400" b="1" dirty="0" err="1"/>
              <a:t>posterior</a:t>
            </a:r>
            <a:r>
              <a:rPr lang="de-CH" sz="3400" b="1" dirty="0"/>
              <a:t> and lateral </a:t>
            </a:r>
            <a:r>
              <a:rPr lang="de-CH" sz="3400" b="1" dirty="0" err="1"/>
              <a:t>to</a:t>
            </a:r>
            <a:r>
              <a:rPr lang="de-CH" sz="3400" b="1" dirty="0"/>
              <a:t> </a:t>
            </a:r>
            <a:r>
              <a:rPr lang="de-CH" sz="3400" b="1" dirty="0" err="1"/>
              <a:t>the</a:t>
            </a:r>
            <a:r>
              <a:rPr lang="de-CH" sz="3400" b="1" dirty="0"/>
              <a:t> </a:t>
            </a:r>
            <a:r>
              <a:rPr lang="de-CH" sz="3400" b="1" dirty="0" err="1"/>
              <a:t>hypothalamus</a:t>
            </a:r>
            <a:r>
              <a:rPr lang="de-CH" sz="3400" b="1" dirty="0"/>
              <a:t>. The </a:t>
            </a:r>
            <a:r>
              <a:rPr lang="de-CH" sz="3400" b="1" dirty="0" err="1"/>
              <a:t>largest</a:t>
            </a:r>
            <a:r>
              <a:rPr lang="de-CH" sz="3400" b="1" dirty="0"/>
              <a:t> </a:t>
            </a:r>
            <a:r>
              <a:rPr lang="de-CH" sz="3400" b="1" dirty="0" err="1"/>
              <a:t>division</a:t>
            </a:r>
            <a:r>
              <a:rPr lang="de-CH" sz="3400" b="1" dirty="0"/>
              <a:t> </a:t>
            </a:r>
            <a:r>
              <a:rPr lang="de-CH" sz="3400" b="1" dirty="0" err="1"/>
              <a:t>of</a:t>
            </a:r>
            <a:r>
              <a:rPr lang="de-CH" sz="3400" b="1" dirty="0"/>
              <a:t> </a:t>
            </a:r>
            <a:r>
              <a:rPr lang="de-CH" sz="3400" b="1" dirty="0" err="1"/>
              <a:t>the</a:t>
            </a:r>
            <a:r>
              <a:rPr lang="de-CH" sz="3400" b="1" dirty="0"/>
              <a:t> </a:t>
            </a:r>
            <a:r>
              <a:rPr lang="de-CH" sz="3400" b="1" dirty="0" err="1"/>
              <a:t>subthalamus</a:t>
            </a:r>
            <a:r>
              <a:rPr lang="de-CH" sz="3400" b="1" dirty="0"/>
              <a:t> </a:t>
            </a:r>
            <a:r>
              <a:rPr lang="de-CH" sz="3400" b="1" dirty="0" err="1"/>
              <a:t>is</a:t>
            </a:r>
            <a:r>
              <a:rPr lang="de-CH" sz="3400" b="1" dirty="0"/>
              <a:t> </a:t>
            </a:r>
            <a:r>
              <a:rPr lang="de-CH" sz="3400" b="1" dirty="0" err="1"/>
              <a:t>the</a:t>
            </a:r>
            <a:r>
              <a:rPr lang="de-CH" sz="3400" b="1" dirty="0"/>
              <a:t> </a:t>
            </a:r>
            <a:r>
              <a:rPr lang="de-CH" sz="3400" b="1" dirty="0" err="1"/>
              <a:t>subthalamic</a:t>
            </a:r>
            <a:r>
              <a:rPr lang="de-CH" sz="3400" b="1" dirty="0"/>
              <a:t> </a:t>
            </a:r>
            <a:r>
              <a:rPr lang="de-CH" sz="3400" b="1" dirty="0" err="1"/>
              <a:t>nucleus</a:t>
            </a:r>
            <a:r>
              <a:rPr lang="de-CH" sz="3400" b="1" dirty="0"/>
              <a:t> </a:t>
            </a:r>
            <a:r>
              <a:rPr lang="de-CH" sz="3400" b="1" dirty="0" err="1"/>
              <a:t>which</a:t>
            </a:r>
            <a:r>
              <a:rPr lang="de-CH" sz="3400" b="1" dirty="0"/>
              <a:t> </a:t>
            </a:r>
            <a:r>
              <a:rPr lang="de-CH" sz="3400" b="1" dirty="0" err="1"/>
              <a:t>plays</a:t>
            </a:r>
            <a:r>
              <a:rPr lang="de-CH" sz="3400" b="1" dirty="0"/>
              <a:t> a fundamental </a:t>
            </a:r>
            <a:r>
              <a:rPr lang="de-CH" sz="3400" b="1" dirty="0" err="1"/>
              <a:t>role</a:t>
            </a:r>
            <a:r>
              <a:rPr lang="de-CH" sz="3400" b="1" dirty="0"/>
              <a:t> in </a:t>
            </a:r>
            <a:r>
              <a:rPr lang="de-CH" sz="3400" b="1" dirty="0" err="1"/>
              <a:t>the</a:t>
            </a:r>
            <a:r>
              <a:rPr lang="de-CH" sz="3400" b="1" dirty="0"/>
              <a:t> </a:t>
            </a:r>
            <a:r>
              <a:rPr lang="de-CH" sz="4500" b="1" u="sng" dirty="0" err="1">
                <a:solidFill>
                  <a:schemeClr val="accent6">
                    <a:lumMod val="50000"/>
                  </a:schemeClr>
                </a:solidFill>
              </a:rPr>
              <a:t>circuitry</a:t>
            </a:r>
            <a:r>
              <a:rPr lang="de-CH" sz="4500" b="1" u="sng" dirty="0">
                <a:solidFill>
                  <a:schemeClr val="accent6">
                    <a:lumMod val="50000"/>
                  </a:schemeClr>
                </a:solidFill>
              </a:rPr>
              <a:t> </a:t>
            </a:r>
            <a:r>
              <a:rPr lang="de-CH" sz="4500" b="1" u="sng" dirty="0" err="1">
                <a:solidFill>
                  <a:schemeClr val="accent6">
                    <a:lumMod val="50000"/>
                  </a:schemeClr>
                </a:solidFill>
              </a:rPr>
              <a:t>of</a:t>
            </a:r>
            <a:r>
              <a:rPr lang="de-CH" sz="4500" b="1" u="sng" dirty="0">
                <a:solidFill>
                  <a:schemeClr val="accent6">
                    <a:lumMod val="50000"/>
                  </a:schemeClr>
                </a:solidFill>
              </a:rPr>
              <a:t> </a:t>
            </a:r>
            <a:r>
              <a:rPr lang="de-CH" sz="4500" b="1" u="sng" dirty="0" err="1">
                <a:solidFill>
                  <a:schemeClr val="accent6">
                    <a:lumMod val="50000"/>
                  </a:schemeClr>
                </a:solidFill>
              </a:rPr>
              <a:t>the</a:t>
            </a:r>
            <a:r>
              <a:rPr lang="de-CH" sz="4500" b="1" u="sng" dirty="0">
                <a:solidFill>
                  <a:schemeClr val="accent6">
                    <a:lumMod val="50000"/>
                  </a:schemeClr>
                </a:solidFill>
              </a:rPr>
              <a:t> basal </a:t>
            </a:r>
            <a:r>
              <a:rPr lang="de-CH" sz="4500" b="1" u="sng" dirty="0" err="1">
                <a:solidFill>
                  <a:schemeClr val="accent6">
                    <a:lumMod val="50000"/>
                  </a:schemeClr>
                </a:solidFill>
              </a:rPr>
              <a:t>ganglia</a:t>
            </a:r>
            <a:r>
              <a:rPr lang="de-CH" sz="4500" b="1" u="sng" dirty="0">
                <a:solidFill>
                  <a:schemeClr val="accent6">
                    <a:lumMod val="50000"/>
                  </a:schemeClr>
                </a:solidFill>
              </a:rPr>
              <a:t> (i.e. </a:t>
            </a:r>
            <a:r>
              <a:rPr lang="de-CH" sz="4500" b="1" u="sng" dirty="0" err="1">
                <a:solidFill>
                  <a:schemeClr val="accent6">
                    <a:lumMod val="50000"/>
                  </a:schemeClr>
                </a:solidFill>
              </a:rPr>
              <a:t>movement</a:t>
            </a:r>
            <a:r>
              <a:rPr lang="de-CH" sz="4500" b="1" u="sng" dirty="0">
                <a:solidFill>
                  <a:schemeClr val="accent6">
                    <a:lumMod val="50000"/>
                  </a:schemeClr>
                </a:solidFill>
              </a:rPr>
              <a:t> </a:t>
            </a:r>
            <a:r>
              <a:rPr lang="de-CH" sz="4500" b="1" u="sng" dirty="0" err="1">
                <a:solidFill>
                  <a:schemeClr val="accent6">
                    <a:lumMod val="50000"/>
                  </a:schemeClr>
                </a:solidFill>
              </a:rPr>
              <a:t>regulation</a:t>
            </a:r>
            <a:r>
              <a:rPr lang="de-CH" sz="4500" b="1" u="sng" dirty="0">
                <a:solidFill>
                  <a:schemeClr val="accent6">
                    <a:lumMod val="50000"/>
                  </a:schemeClr>
                </a:solidFill>
              </a:rPr>
              <a:t>).</a:t>
            </a:r>
          </a:p>
          <a:p>
            <a:pPr algn="just"/>
            <a:r>
              <a:rPr lang="de-CH" sz="4000" b="1" u="sng" dirty="0" err="1">
                <a:solidFill>
                  <a:schemeClr val="accent6">
                    <a:lumMod val="75000"/>
                  </a:schemeClr>
                </a:solidFill>
              </a:rPr>
              <a:t>Epithalamus</a:t>
            </a:r>
            <a:r>
              <a:rPr lang="de-CH" sz="4000" b="1" u="sng" dirty="0">
                <a:solidFill>
                  <a:schemeClr val="accent6">
                    <a:lumMod val="75000"/>
                  </a:schemeClr>
                </a:solidFill>
              </a:rPr>
              <a:t>: </a:t>
            </a:r>
            <a:r>
              <a:rPr lang="de-CH" sz="3400" b="1" dirty="0"/>
              <a:t>a </a:t>
            </a:r>
            <a:r>
              <a:rPr lang="de-CH" sz="3400" b="1" dirty="0" err="1"/>
              <a:t>tiny</a:t>
            </a:r>
            <a:r>
              <a:rPr lang="de-CH" sz="3400" b="1" dirty="0"/>
              <a:t>, dorsal </a:t>
            </a:r>
            <a:r>
              <a:rPr lang="de-CH" sz="3400" b="1" dirty="0" err="1"/>
              <a:t>part</a:t>
            </a:r>
            <a:r>
              <a:rPr lang="de-CH" sz="3400" b="1" dirty="0"/>
              <a:t> </a:t>
            </a:r>
            <a:r>
              <a:rPr lang="de-CH" sz="3400" b="1" dirty="0" err="1"/>
              <a:t>of</a:t>
            </a:r>
            <a:r>
              <a:rPr lang="de-CH" sz="3400" b="1" dirty="0"/>
              <a:t> </a:t>
            </a:r>
            <a:r>
              <a:rPr lang="de-CH" sz="3400" b="1" dirty="0" err="1"/>
              <a:t>the</a:t>
            </a:r>
            <a:r>
              <a:rPr lang="de-CH" sz="3400" b="1" dirty="0"/>
              <a:t> </a:t>
            </a:r>
            <a:r>
              <a:rPr lang="de-CH" sz="3400" b="1" dirty="0" err="1"/>
              <a:t>diencephalon</a:t>
            </a:r>
            <a:r>
              <a:rPr lang="de-CH" sz="3400" b="1" dirty="0"/>
              <a:t> </a:t>
            </a:r>
            <a:r>
              <a:rPr lang="de-CH" sz="3400" b="1" dirty="0" err="1"/>
              <a:t>that</a:t>
            </a:r>
            <a:r>
              <a:rPr lang="de-CH" sz="3400" b="1" dirty="0"/>
              <a:t> </a:t>
            </a:r>
            <a:r>
              <a:rPr lang="de-CH" sz="3400" b="1" dirty="0" err="1"/>
              <a:t>participates</a:t>
            </a:r>
            <a:r>
              <a:rPr lang="de-CH" sz="3400" b="1" dirty="0"/>
              <a:t> in </a:t>
            </a:r>
            <a:r>
              <a:rPr lang="de-CH" sz="3400" b="1" dirty="0" err="1"/>
              <a:t>the</a:t>
            </a:r>
            <a:r>
              <a:rPr lang="de-CH" sz="3400" b="1" dirty="0"/>
              <a:t> </a:t>
            </a:r>
            <a:r>
              <a:rPr lang="de-CH" sz="3400" b="1" dirty="0" err="1"/>
              <a:t>formation</a:t>
            </a:r>
            <a:r>
              <a:rPr lang="de-CH" sz="3400" b="1" dirty="0"/>
              <a:t> </a:t>
            </a:r>
            <a:r>
              <a:rPr lang="de-CH" sz="3400" b="1" dirty="0" err="1"/>
              <a:t>of</a:t>
            </a:r>
            <a:r>
              <a:rPr lang="de-CH" sz="3400" b="1" dirty="0"/>
              <a:t> </a:t>
            </a:r>
            <a:r>
              <a:rPr lang="de-CH" sz="3400" b="1" dirty="0" err="1"/>
              <a:t>the</a:t>
            </a:r>
            <a:r>
              <a:rPr lang="de-CH" sz="3400" b="1" dirty="0"/>
              <a:t> </a:t>
            </a:r>
            <a:r>
              <a:rPr lang="de-CH" sz="3400" b="1" dirty="0" err="1"/>
              <a:t>roof</a:t>
            </a:r>
            <a:r>
              <a:rPr lang="de-CH" sz="3400" b="1" dirty="0"/>
              <a:t> </a:t>
            </a:r>
            <a:r>
              <a:rPr lang="de-CH" sz="3400" b="1" dirty="0" err="1"/>
              <a:t>of</a:t>
            </a:r>
            <a:r>
              <a:rPr lang="de-CH" sz="3400" b="1" dirty="0"/>
              <a:t> </a:t>
            </a:r>
            <a:r>
              <a:rPr lang="de-CH" sz="3400" b="1" dirty="0" err="1"/>
              <a:t>the</a:t>
            </a:r>
            <a:r>
              <a:rPr lang="de-CH" sz="3400" b="1" dirty="0"/>
              <a:t> </a:t>
            </a:r>
            <a:r>
              <a:rPr lang="de-CH" sz="3400" b="1" dirty="0" err="1"/>
              <a:t>third</a:t>
            </a:r>
            <a:r>
              <a:rPr lang="de-CH" sz="3400" b="1" dirty="0"/>
              <a:t> </a:t>
            </a:r>
            <a:r>
              <a:rPr lang="de-CH" sz="3400" b="1" dirty="0" err="1"/>
              <a:t>ventricle</a:t>
            </a:r>
            <a:r>
              <a:rPr lang="de-CH" sz="3400" b="1" dirty="0"/>
              <a:t>. The </a:t>
            </a:r>
            <a:r>
              <a:rPr lang="de-CH" sz="3400" b="1" dirty="0" err="1"/>
              <a:t>structures</a:t>
            </a:r>
            <a:r>
              <a:rPr lang="de-CH" sz="3400" b="1" dirty="0"/>
              <a:t> </a:t>
            </a:r>
            <a:r>
              <a:rPr lang="de-CH" sz="3400" b="1" dirty="0" err="1"/>
              <a:t>that</a:t>
            </a:r>
            <a:r>
              <a:rPr lang="de-CH" sz="3400" b="1" dirty="0"/>
              <a:t> </a:t>
            </a:r>
            <a:r>
              <a:rPr lang="de-CH" sz="3400" b="1" dirty="0" err="1"/>
              <a:t>make</a:t>
            </a:r>
            <a:r>
              <a:rPr lang="de-CH" sz="3400" b="1" dirty="0"/>
              <a:t> </a:t>
            </a:r>
            <a:r>
              <a:rPr lang="de-CH" sz="3400" b="1" dirty="0" err="1"/>
              <a:t>up</a:t>
            </a:r>
            <a:r>
              <a:rPr lang="de-CH" sz="3400" b="1" dirty="0"/>
              <a:t> </a:t>
            </a:r>
            <a:r>
              <a:rPr lang="de-CH" sz="3400" b="1" dirty="0" err="1"/>
              <a:t>the</a:t>
            </a:r>
            <a:r>
              <a:rPr lang="de-CH" sz="3400" b="1" dirty="0"/>
              <a:t> </a:t>
            </a:r>
            <a:r>
              <a:rPr lang="de-CH" sz="3400" b="1" dirty="0" err="1"/>
              <a:t>epithalamus</a:t>
            </a:r>
            <a:r>
              <a:rPr lang="de-CH" sz="3400" b="1" dirty="0"/>
              <a:t> </a:t>
            </a:r>
            <a:r>
              <a:rPr lang="de-CH" sz="3400" b="1" dirty="0" err="1"/>
              <a:t>are</a:t>
            </a:r>
            <a:r>
              <a:rPr lang="de-CH" sz="3400" b="1" dirty="0"/>
              <a:t> </a:t>
            </a:r>
            <a:r>
              <a:rPr lang="de-CH" sz="4500" b="1" u="sng" dirty="0" err="1">
                <a:solidFill>
                  <a:schemeClr val="accent6">
                    <a:lumMod val="50000"/>
                  </a:schemeClr>
                </a:solidFill>
              </a:rPr>
              <a:t>the</a:t>
            </a:r>
            <a:r>
              <a:rPr lang="de-CH" sz="4500" b="1" u="sng" dirty="0">
                <a:solidFill>
                  <a:schemeClr val="accent6">
                    <a:lumMod val="50000"/>
                  </a:schemeClr>
                </a:solidFill>
              </a:rPr>
              <a:t> </a:t>
            </a:r>
            <a:r>
              <a:rPr lang="de-CH" sz="4500" b="1" u="sng" dirty="0" err="1">
                <a:solidFill>
                  <a:schemeClr val="accent6">
                    <a:lumMod val="50000"/>
                  </a:schemeClr>
                </a:solidFill>
              </a:rPr>
              <a:t>pineal</a:t>
            </a:r>
            <a:r>
              <a:rPr lang="de-CH" sz="4500" b="1" u="sng" dirty="0">
                <a:solidFill>
                  <a:schemeClr val="accent6">
                    <a:lumMod val="50000"/>
                  </a:schemeClr>
                </a:solidFill>
              </a:rPr>
              <a:t> </a:t>
            </a:r>
            <a:r>
              <a:rPr lang="de-CH" sz="4500" b="1" u="sng" dirty="0" err="1">
                <a:solidFill>
                  <a:schemeClr val="accent6">
                    <a:lumMod val="50000"/>
                  </a:schemeClr>
                </a:solidFill>
              </a:rPr>
              <a:t>gland</a:t>
            </a:r>
            <a:r>
              <a:rPr lang="de-CH" sz="4500" b="1" u="sng" dirty="0">
                <a:solidFill>
                  <a:schemeClr val="accent6">
                    <a:lumMod val="50000"/>
                  </a:schemeClr>
                </a:solidFill>
              </a:rPr>
              <a:t> and </a:t>
            </a:r>
            <a:r>
              <a:rPr lang="de-CH" sz="4500" b="1" u="sng" dirty="0" err="1">
                <a:solidFill>
                  <a:schemeClr val="accent6">
                    <a:lumMod val="50000"/>
                  </a:schemeClr>
                </a:solidFill>
              </a:rPr>
              <a:t>habenular</a:t>
            </a:r>
            <a:r>
              <a:rPr lang="de-CH" sz="4500" b="1" u="sng" dirty="0">
                <a:solidFill>
                  <a:schemeClr val="accent6">
                    <a:lumMod val="50000"/>
                  </a:schemeClr>
                </a:solidFill>
              </a:rPr>
              <a:t> </a:t>
            </a:r>
            <a:r>
              <a:rPr lang="de-CH" sz="4500" b="1" u="sng" dirty="0" err="1">
                <a:solidFill>
                  <a:schemeClr val="accent6">
                    <a:lumMod val="50000"/>
                  </a:schemeClr>
                </a:solidFill>
              </a:rPr>
              <a:t>nuclei</a:t>
            </a:r>
            <a:r>
              <a:rPr lang="de-CH" sz="4500" b="1" u="sng" dirty="0">
                <a:solidFill>
                  <a:schemeClr val="accent6">
                    <a:lumMod val="50000"/>
                  </a:schemeClr>
                </a:solidFill>
              </a:rPr>
              <a:t>.</a:t>
            </a:r>
          </a:p>
          <a:p>
            <a:pPr algn="just"/>
            <a:r>
              <a:rPr lang="de-CH" sz="4000" b="1" u="sng" dirty="0">
                <a:solidFill>
                  <a:schemeClr val="accent6">
                    <a:lumMod val="75000"/>
                  </a:schemeClr>
                </a:solidFill>
              </a:rPr>
              <a:t>Hypothalamus: </a:t>
            </a:r>
            <a:r>
              <a:rPr lang="de-CH" sz="3400" b="1" dirty="0" err="1"/>
              <a:t>the</a:t>
            </a:r>
            <a:r>
              <a:rPr lang="de-CH" sz="3400" b="1" dirty="0"/>
              <a:t> </a:t>
            </a:r>
            <a:r>
              <a:rPr lang="de-CH" sz="3400" b="1" dirty="0" err="1"/>
              <a:t>inferiormost</a:t>
            </a:r>
            <a:r>
              <a:rPr lang="de-CH" sz="3400" b="1" dirty="0"/>
              <a:t> </a:t>
            </a:r>
            <a:r>
              <a:rPr lang="de-CH" sz="3400" b="1" dirty="0" err="1"/>
              <a:t>part</a:t>
            </a:r>
            <a:r>
              <a:rPr lang="de-CH" sz="3400" b="1" dirty="0"/>
              <a:t> </a:t>
            </a:r>
            <a:r>
              <a:rPr lang="de-CH" sz="3400" b="1" dirty="0" err="1"/>
              <a:t>of</a:t>
            </a:r>
            <a:r>
              <a:rPr lang="de-CH" sz="3400" b="1" dirty="0"/>
              <a:t> </a:t>
            </a:r>
            <a:r>
              <a:rPr lang="de-CH" sz="3400" b="1" dirty="0" err="1"/>
              <a:t>the</a:t>
            </a:r>
            <a:r>
              <a:rPr lang="de-CH" sz="3400" b="1" dirty="0"/>
              <a:t> </a:t>
            </a:r>
            <a:r>
              <a:rPr lang="de-CH" sz="3400" b="1" dirty="0" err="1"/>
              <a:t>diencephalon</a:t>
            </a:r>
            <a:r>
              <a:rPr lang="de-CH" sz="3400" b="1" dirty="0"/>
              <a:t>, </a:t>
            </a:r>
            <a:r>
              <a:rPr lang="de-CH" sz="3400" b="1" dirty="0" err="1"/>
              <a:t>located</a:t>
            </a:r>
            <a:r>
              <a:rPr lang="de-CH" sz="3400" b="1" dirty="0"/>
              <a:t> </a:t>
            </a:r>
            <a:r>
              <a:rPr lang="de-CH" sz="3400" b="1" dirty="0" err="1"/>
              <a:t>anteroinferior</a:t>
            </a:r>
            <a:r>
              <a:rPr lang="de-CH" sz="3400" b="1" dirty="0"/>
              <a:t> </a:t>
            </a:r>
            <a:r>
              <a:rPr lang="de-CH" sz="3400" b="1" dirty="0" err="1"/>
              <a:t>to</a:t>
            </a:r>
            <a:r>
              <a:rPr lang="de-CH" sz="3400" b="1" dirty="0"/>
              <a:t> </a:t>
            </a:r>
            <a:r>
              <a:rPr lang="de-CH" sz="3400" b="1" dirty="0" err="1"/>
              <a:t>the</a:t>
            </a:r>
            <a:r>
              <a:rPr lang="de-CH" sz="3400" b="1" dirty="0"/>
              <a:t> </a:t>
            </a:r>
            <a:r>
              <a:rPr lang="de-CH" sz="3400" b="1" dirty="0" err="1"/>
              <a:t>thalamus</a:t>
            </a:r>
            <a:r>
              <a:rPr lang="de-CH" sz="3400" b="1" dirty="0"/>
              <a:t>. </a:t>
            </a:r>
            <a:r>
              <a:rPr lang="de-CH" sz="3400" b="1" dirty="0" err="1"/>
              <a:t>It</a:t>
            </a:r>
            <a:r>
              <a:rPr lang="de-CH" sz="3400" b="1" dirty="0"/>
              <a:t> </a:t>
            </a:r>
            <a:r>
              <a:rPr lang="de-CH" sz="3400" b="1" dirty="0" err="1"/>
              <a:t>can</a:t>
            </a:r>
            <a:r>
              <a:rPr lang="de-CH" sz="3400" b="1" dirty="0"/>
              <a:t> </a:t>
            </a:r>
            <a:r>
              <a:rPr lang="de-CH" sz="3400" b="1" dirty="0" err="1"/>
              <a:t>be</a:t>
            </a:r>
            <a:r>
              <a:rPr lang="de-CH" sz="3400" b="1" dirty="0"/>
              <a:t> </a:t>
            </a:r>
            <a:r>
              <a:rPr lang="de-CH" sz="3400" b="1" dirty="0" err="1"/>
              <a:t>divided</a:t>
            </a:r>
            <a:r>
              <a:rPr lang="de-CH" sz="3400" b="1" dirty="0"/>
              <a:t> </a:t>
            </a:r>
            <a:r>
              <a:rPr lang="de-CH" sz="3400" b="1" dirty="0" err="1"/>
              <a:t>into</a:t>
            </a:r>
            <a:r>
              <a:rPr lang="de-CH" sz="3400" b="1" dirty="0"/>
              <a:t> </a:t>
            </a:r>
            <a:r>
              <a:rPr lang="de-CH" sz="3400" b="1" dirty="0" err="1"/>
              <a:t>several</a:t>
            </a:r>
            <a:r>
              <a:rPr lang="de-CH" sz="3400" b="1" dirty="0"/>
              <a:t> </a:t>
            </a:r>
            <a:r>
              <a:rPr lang="de-CH" sz="3400" b="1" dirty="0" err="1"/>
              <a:t>regions</a:t>
            </a:r>
            <a:r>
              <a:rPr lang="de-CH" sz="3400" b="1" dirty="0"/>
              <a:t>, </a:t>
            </a:r>
            <a:r>
              <a:rPr lang="de-CH" sz="3400" b="1" dirty="0" err="1"/>
              <a:t>each</a:t>
            </a:r>
            <a:r>
              <a:rPr lang="de-CH" sz="3400" b="1" dirty="0"/>
              <a:t> </a:t>
            </a:r>
            <a:r>
              <a:rPr lang="de-CH" sz="3400" b="1" dirty="0" err="1"/>
              <a:t>of</a:t>
            </a:r>
            <a:r>
              <a:rPr lang="de-CH" sz="3400" b="1" dirty="0"/>
              <a:t> </a:t>
            </a:r>
            <a:r>
              <a:rPr lang="de-CH" sz="3400" b="1" dirty="0" err="1"/>
              <a:t>which</a:t>
            </a:r>
            <a:r>
              <a:rPr lang="de-CH" sz="3400" b="1" dirty="0"/>
              <a:t> </a:t>
            </a:r>
            <a:r>
              <a:rPr lang="de-CH" sz="3400" b="1" dirty="0" err="1"/>
              <a:t>is</a:t>
            </a:r>
            <a:r>
              <a:rPr lang="de-CH" sz="3400" b="1" dirty="0"/>
              <a:t> </a:t>
            </a:r>
            <a:r>
              <a:rPr lang="de-CH" sz="3400" b="1" dirty="0" err="1"/>
              <a:t>responsible</a:t>
            </a:r>
            <a:r>
              <a:rPr lang="de-CH" sz="3400" b="1" dirty="0"/>
              <a:t> </a:t>
            </a:r>
            <a:r>
              <a:rPr lang="de-CH" sz="3400" b="1" dirty="0" err="1"/>
              <a:t>for</a:t>
            </a:r>
            <a:r>
              <a:rPr lang="de-CH" sz="3400" b="1" dirty="0"/>
              <a:t> </a:t>
            </a:r>
            <a:r>
              <a:rPr lang="de-CH" sz="3400" b="1" dirty="0" err="1"/>
              <a:t>certain</a:t>
            </a:r>
            <a:r>
              <a:rPr lang="de-CH" sz="3400" b="1" dirty="0"/>
              <a:t> </a:t>
            </a:r>
            <a:r>
              <a:rPr lang="de-CH" sz="3400" b="1" dirty="0" err="1"/>
              <a:t>functions</a:t>
            </a:r>
            <a:r>
              <a:rPr lang="de-CH" sz="3400" b="1" dirty="0"/>
              <a:t>. In </a:t>
            </a:r>
            <a:r>
              <a:rPr lang="de-CH" sz="3400" b="1" dirty="0" err="1"/>
              <a:t>general</a:t>
            </a:r>
            <a:r>
              <a:rPr lang="de-CH" sz="3400" b="1" dirty="0"/>
              <a:t>, </a:t>
            </a:r>
            <a:r>
              <a:rPr lang="de-CH" sz="3400" b="1" dirty="0" err="1"/>
              <a:t>it</a:t>
            </a:r>
            <a:r>
              <a:rPr lang="de-CH" sz="3400" b="1" dirty="0"/>
              <a:t> </a:t>
            </a:r>
            <a:r>
              <a:rPr lang="de-CH" sz="4500" b="1" u="sng" dirty="0" err="1">
                <a:solidFill>
                  <a:schemeClr val="accent6">
                    <a:lumMod val="50000"/>
                  </a:schemeClr>
                </a:solidFill>
              </a:rPr>
              <a:t>forms</a:t>
            </a:r>
            <a:r>
              <a:rPr lang="de-CH" sz="4500" b="1" u="sng" dirty="0">
                <a:solidFill>
                  <a:schemeClr val="accent6">
                    <a:lumMod val="50000"/>
                  </a:schemeClr>
                </a:solidFill>
              </a:rPr>
              <a:t> </a:t>
            </a:r>
            <a:r>
              <a:rPr lang="de-CH" sz="4500" b="1" u="sng" dirty="0" err="1">
                <a:solidFill>
                  <a:schemeClr val="accent6">
                    <a:lumMod val="50000"/>
                  </a:schemeClr>
                </a:solidFill>
              </a:rPr>
              <a:t>connections</a:t>
            </a:r>
            <a:r>
              <a:rPr lang="de-CH" sz="4500" b="1" u="sng" dirty="0">
                <a:solidFill>
                  <a:schemeClr val="accent6">
                    <a:lumMod val="50000"/>
                  </a:schemeClr>
                </a:solidFill>
              </a:rPr>
              <a:t> </a:t>
            </a:r>
            <a:r>
              <a:rPr lang="de-CH" sz="4500" b="1" u="sng" dirty="0" err="1">
                <a:solidFill>
                  <a:schemeClr val="accent6">
                    <a:lumMod val="50000"/>
                  </a:schemeClr>
                </a:solidFill>
              </a:rPr>
              <a:t>with</a:t>
            </a:r>
            <a:r>
              <a:rPr lang="de-CH" sz="4500" b="1" u="sng" dirty="0">
                <a:solidFill>
                  <a:schemeClr val="accent6">
                    <a:lumMod val="50000"/>
                  </a:schemeClr>
                </a:solidFill>
              </a:rPr>
              <a:t> different </a:t>
            </a:r>
            <a:r>
              <a:rPr lang="de-CH" sz="4500" b="1" u="sng" dirty="0" err="1">
                <a:solidFill>
                  <a:schemeClr val="accent6">
                    <a:lumMod val="50000"/>
                  </a:schemeClr>
                </a:solidFill>
              </a:rPr>
              <a:t>body</a:t>
            </a:r>
            <a:r>
              <a:rPr lang="de-CH" sz="4500" b="1" u="sng" dirty="0">
                <a:solidFill>
                  <a:schemeClr val="accent6">
                    <a:lumMod val="50000"/>
                  </a:schemeClr>
                </a:solidFill>
              </a:rPr>
              <a:t> </a:t>
            </a:r>
            <a:r>
              <a:rPr lang="de-CH" sz="4500" b="1" u="sng" dirty="0" err="1">
                <a:solidFill>
                  <a:schemeClr val="accent6">
                    <a:lumMod val="50000"/>
                  </a:schemeClr>
                </a:solidFill>
              </a:rPr>
              <a:t>systems</a:t>
            </a:r>
            <a:r>
              <a:rPr lang="de-CH" sz="4500" b="1" u="sng" dirty="0">
                <a:solidFill>
                  <a:schemeClr val="accent6">
                    <a:lumMod val="50000"/>
                  </a:schemeClr>
                </a:solidFill>
              </a:rPr>
              <a:t> (</a:t>
            </a:r>
            <a:r>
              <a:rPr lang="de-CH" sz="4500" b="1" u="sng" dirty="0" err="1">
                <a:solidFill>
                  <a:schemeClr val="accent6">
                    <a:lumMod val="50000"/>
                  </a:schemeClr>
                </a:solidFill>
              </a:rPr>
              <a:t>endocrine</a:t>
            </a:r>
            <a:r>
              <a:rPr lang="de-CH" sz="4500" b="1" u="sng" dirty="0">
                <a:solidFill>
                  <a:schemeClr val="accent6">
                    <a:lumMod val="50000"/>
                  </a:schemeClr>
                </a:solidFill>
              </a:rPr>
              <a:t>, </a:t>
            </a:r>
            <a:r>
              <a:rPr lang="de-CH" sz="4500" b="1" u="sng" dirty="0" err="1">
                <a:solidFill>
                  <a:schemeClr val="accent6">
                    <a:lumMod val="50000"/>
                  </a:schemeClr>
                </a:solidFill>
              </a:rPr>
              <a:t>autonomic</a:t>
            </a:r>
            <a:r>
              <a:rPr lang="de-CH" sz="4500" b="1" u="sng" dirty="0">
                <a:solidFill>
                  <a:schemeClr val="accent6">
                    <a:lumMod val="50000"/>
                  </a:schemeClr>
                </a:solidFill>
              </a:rPr>
              <a:t> and </a:t>
            </a:r>
            <a:r>
              <a:rPr lang="de-CH" sz="4500" b="1" u="sng" dirty="0" err="1">
                <a:solidFill>
                  <a:schemeClr val="accent6">
                    <a:lumMod val="50000"/>
                  </a:schemeClr>
                </a:solidFill>
              </a:rPr>
              <a:t>limbic</a:t>
            </a:r>
            <a:r>
              <a:rPr lang="de-CH" sz="4500" b="1" u="sng" dirty="0">
                <a:solidFill>
                  <a:schemeClr val="accent6">
                    <a:lumMod val="50000"/>
                  </a:schemeClr>
                </a:solidFill>
              </a:rPr>
              <a:t>) </a:t>
            </a:r>
            <a:r>
              <a:rPr lang="de-CH" sz="4500" b="1" u="sng" dirty="0" err="1">
                <a:solidFill>
                  <a:schemeClr val="accent6">
                    <a:lumMod val="50000"/>
                  </a:schemeClr>
                </a:solidFill>
              </a:rPr>
              <a:t>through</a:t>
            </a:r>
            <a:r>
              <a:rPr lang="de-CH" sz="4500" b="1" u="sng" dirty="0">
                <a:solidFill>
                  <a:schemeClr val="accent6">
                    <a:lumMod val="50000"/>
                  </a:schemeClr>
                </a:solidFill>
              </a:rPr>
              <a:t> </a:t>
            </a:r>
            <a:r>
              <a:rPr lang="de-CH" sz="4500" b="1" u="sng" dirty="0" err="1">
                <a:solidFill>
                  <a:schemeClr val="accent6">
                    <a:lumMod val="50000"/>
                  </a:schemeClr>
                </a:solidFill>
              </a:rPr>
              <a:t>which</a:t>
            </a:r>
            <a:r>
              <a:rPr lang="de-CH" sz="4500" b="1" u="sng" dirty="0">
                <a:solidFill>
                  <a:schemeClr val="accent6">
                    <a:lumMod val="50000"/>
                  </a:schemeClr>
                </a:solidFill>
              </a:rPr>
              <a:t> </a:t>
            </a:r>
            <a:r>
              <a:rPr lang="de-CH" sz="4500" b="1" u="sng" dirty="0" err="1">
                <a:solidFill>
                  <a:schemeClr val="accent6">
                    <a:lumMod val="50000"/>
                  </a:schemeClr>
                </a:solidFill>
              </a:rPr>
              <a:t>it</a:t>
            </a:r>
            <a:r>
              <a:rPr lang="de-CH" sz="4500" b="1" u="sng" dirty="0">
                <a:solidFill>
                  <a:schemeClr val="accent6">
                    <a:lumMod val="50000"/>
                  </a:schemeClr>
                </a:solidFill>
              </a:rPr>
              <a:t> </a:t>
            </a:r>
            <a:r>
              <a:rPr lang="de-CH" sz="4500" b="1" u="sng" dirty="0" err="1">
                <a:solidFill>
                  <a:schemeClr val="accent6">
                    <a:lumMod val="50000"/>
                  </a:schemeClr>
                </a:solidFill>
              </a:rPr>
              <a:t>controls</a:t>
            </a:r>
            <a:r>
              <a:rPr lang="de-CH" sz="4500" b="1" u="sng" dirty="0">
                <a:solidFill>
                  <a:schemeClr val="accent6">
                    <a:lumMod val="50000"/>
                  </a:schemeClr>
                </a:solidFill>
              </a:rPr>
              <a:t> </a:t>
            </a:r>
            <a:r>
              <a:rPr lang="de-CH" sz="4500" b="1" u="sng" dirty="0" err="1">
                <a:solidFill>
                  <a:schemeClr val="accent6">
                    <a:lumMod val="50000"/>
                  </a:schemeClr>
                </a:solidFill>
              </a:rPr>
              <a:t>some</a:t>
            </a:r>
            <a:r>
              <a:rPr lang="de-CH" sz="4500" b="1" u="sng" dirty="0">
                <a:solidFill>
                  <a:schemeClr val="accent6">
                    <a:lumMod val="50000"/>
                  </a:schemeClr>
                </a:solidFill>
              </a:rPr>
              <a:t> vital </a:t>
            </a:r>
            <a:r>
              <a:rPr lang="de-CH" sz="4500" b="1" u="sng" dirty="0" err="1">
                <a:solidFill>
                  <a:schemeClr val="accent6">
                    <a:lumMod val="50000"/>
                  </a:schemeClr>
                </a:solidFill>
              </a:rPr>
              <a:t>functions</a:t>
            </a:r>
            <a:r>
              <a:rPr lang="de-CH" sz="4500" b="1" u="sng" dirty="0">
                <a:solidFill>
                  <a:schemeClr val="accent6">
                    <a:lumMod val="50000"/>
                  </a:schemeClr>
                </a:solidFill>
              </a:rPr>
              <a:t> </a:t>
            </a:r>
            <a:r>
              <a:rPr lang="de-CH" sz="4500" b="1" u="sng" dirty="0" err="1">
                <a:solidFill>
                  <a:schemeClr val="accent6">
                    <a:lumMod val="50000"/>
                  </a:schemeClr>
                </a:solidFill>
              </a:rPr>
              <a:t>of</a:t>
            </a:r>
            <a:r>
              <a:rPr lang="de-CH" sz="4500" b="1" u="sng" dirty="0">
                <a:solidFill>
                  <a:schemeClr val="accent6">
                    <a:lumMod val="50000"/>
                  </a:schemeClr>
                </a:solidFill>
              </a:rPr>
              <a:t> </a:t>
            </a:r>
            <a:r>
              <a:rPr lang="de-CH" sz="4500" b="1" u="sng" dirty="0" err="1">
                <a:solidFill>
                  <a:schemeClr val="accent6">
                    <a:lumMod val="50000"/>
                  </a:schemeClr>
                </a:solidFill>
              </a:rPr>
              <a:t>the</a:t>
            </a:r>
            <a:r>
              <a:rPr lang="de-CH" sz="4500" b="1" u="sng" dirty="0">
                <a:solidFill>
                  <a:schemeClr val="accent6">
                    <a:lumMod val="50000"/>
                  </a:schemeClr>
                </a:solidFill>
              </a:rPr>
              <a:t> human </a:t>
            </a:r>
            <a:r>
              <a:rPr lang="de-CH" sz="4500" b="1" u="sng" dirty="0" err="1">
                <a:solidFill>
                  <a:schemeClr val="accent6">
                    <a:lumMod val="50000"/>
                  </a:schemeClr>
                </a:solidFill>
              </a:rPr>
              <a:t>body</a:t>
            </a:r>
            <a:r>
              <a:rPr lang="de-CH" sz="4500" b="1" u="sng" dirty="0">
                <a:solidFill>
                  <a:schemeClr val="accent6">
                    <a:lumMod val="50000"/>
                  </a:schemeClr>
                </a:solidFill>
              </a:rPr>
              <a:t> (e.g. </a:t>
            </a:r>
            <a:r>
              <a:rPr lang="de-CH" sz="4500" b="1" u="sng" dirty="0" err="1">
                <a:solidFill>
                  <a:schemeClr val="accent6">
                    <a:lumMod val="50000"/>
                  </a:schemeClr>
                </a:solidFill>
              </a:rPr>
              <a:t>homeostasis</a:t>
            </a:r>
            <a:r>
              <a:rPr lang="de-CH" sz="4500" b="1" u="sng" dirty="0">
                <a:solidFill>
                  <a:schemeClr val="accent6">
                    <a:lumMod val="50000"/>
                  </a:schemeClr>
                </a:solidFill>
              </a:rPr>
              <a:t>, </a:t>
            </a:r>
            <a:r>
              <a:rPr lang="de-CH" sz="4500" b="1" u="sng" dirty="0" err="1">
                <a:solidFill>
                  <a:schemeClr val="accent6">
                    <a:lumMod val="50000"/>
                  </a:schemeClr>
                </a:solidFill>
              </a:rPr>
              <a:t>energy</a:t>
            </a:r>
            <a:r>
              <a:rPr lang="de-CH" sz="4500" b="1" u="sng" dirty="0">
                <a:solidFill>
                  <a:schemeClr val="accent6">
                    <a:lumMod val="50000"/>
                  </a:schemeClr>
                </a:solidFill>
              </a:rPr>
              <a:t> </a:t>
            </a:r>
            <a:r>
              <a:rPr lang="de-CH" sz="4500" b="1" u="sng" dirty="0" err="1">
                <a:solidFill>
                  <a:schemeClr val="accent6">
                    <a:lumMod val="50000"/>
                  </a:schemeClr>
                </a:solidFill>
              </a:rPr>
              <a:t>consumption</a:t>
            </a:r>
            <a:r>
              <a:rPr lang="de-CH" sz="4500" b="1" u="sng" dirty="0">
                <a:solidFill>
                  <a:schemeClr val="accent6">
                    <a:lumMod val="50000"/>
                  </a:schemeClr>
                </a:solidFill>
              </a:rPr>
              <a:t>, </a:t>
            </a:r>
            <a:r>
              <a:rPr lang="de-CH" sz="4500" b="1" u="sng" dirty="0" err="1">
                <a:solidFill>
                  <a:schemeClr val="accent6">
                    <a:lumMod val="50000"/>
                  </a:schemeClr>
                </a:solidFill>
              </a:rPr>
              <a:t>hunger</a:t>
            </a:r>
            <a:r>
              <a:rPr lang="de-CH" sz="4500" b="1" u="sng" dirty="0">
                <a:solidFill>
                  <a:schemeClr val="accent6">
                    <a:lumMod val="50000"/>
                  </a:schemeClr>
                </a:solidFill>
              </a:rPr>
              <a:t>, </a:t>
            </a:r>
            <a:r>
              <a:rPr lang="de-CH" sz="4500" b="1" u="sng" dirty="0" err="1">
                <a:solidFill>
                  <a:schemeClr val="accent6">
                    <a:lumMod val="50000"/>
                  </a:schemeClr>
                </a:solidFill>
              </a:rPr>
              <a:t>awareness</a:t>
            </a:r>
            <a:r>
              <a:rPr lang="de-CH" sz="4500" b="1" u="sng" dirty="0">
                <a:solidFill>
                  <a:schemeClr val="accent6">
                    <a:lumMod val="50000"/>
                  </a:schemeClr>
                </a:solidFill>
              </a:rPr>
              <a:t>, etc.).</a:t>
            </a:r>
          </a:p>
          <a:p>
            <a:endParaRPr lang="el-GR" dirty="0"/>
          </a:p>
        </p:txBody>
      </p:sp>
      <p:pic>
        <p:nvPicPr>
          <p:cNvPr id="61442" name="Picture 2" descr="Overview of diencephalon">
            <a:extLst>
              <a:ext uri="{FF2B5EF4-FFF2-40B4-BE49-F238E27FC236}">
                <a16:creationId xmlns:a16="http://schemas.microsoft.com/office/drawing/2014/main" id="{DCD22A84-30CD-1CBB-B719-E051EEC45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1823" y="496712"/>
            <a:ext cx="3680178" cy="515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487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C2ADAFAE-CFFE-F19A-BE01-D48257421E2D}"/>
              </a:ext>
            </a:extLst>
          </p:cNvPr>
          <p:cNvSpPr/>
          <p:nvPr/>
        </p:nvSpPr>
        <p:spPr>
          <a:xfrm>
            <a:off x="1989055" y="511624"/>
            <a:ext cx="7666182"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accent3"/>
                </a:solidFill>
              </a:rPr>
              <a:t>Function</a:t>
            </a:r>
            <a:r>
              <a:rPr lang="el-GR" sz="3600" b="1" dirty="0">
                <a:ln/>
                <a:solidFill>
                  <a:schemeClr val="accent3"/>
                </a:solidFill>
              </a:rPr>
              <a:t>: </a:t>
            </a:r>
            <a:r>
              <a:rPr lang="en" sz="3600" dirty="0"/>
              <a:t>Innervation of the lateral rectus muscle</a:t>
            </a:r>
            <a:endParaRPr lang="el-GR" sz="3600" b="1" cap="none" spc="0" dirty="0">
              <a:ln/>
              <a:solidFill>
                <a:schemeClr val="accent3"/>
              </a:solidFill>
              <a:effectLst/>
            </a:endParaRPr>
          </a:p>
        </p:txBody>
      </p:sp>
      <p:sp>
        <p:nvSpPr>
          <p:cNvPr id="2" name="Ορθογώνιο 1">
            <a:extLst>
              <a:ext uri="{FF2B5EF4-FFF2-40B4-BE49-F238E27FC236}">
                <a16:creationId xmlns:a16="http://schemas.microsoft.com/office/drawing/2014/main" id="{AFDC9178-D3E7-BF85-A824-788B41E339C2}"/>
              </a:ext>
            </a:extLst>
          </p:cNvPr>
          <p:cNvSpPr/>
          <p:nvPr/>
        </p:nvSpPr>
        <p:spPr>
          <a:xfrm>
            <a:off x="336222" y="3860276"/>
            <a:ext cx="11519555"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a:ln/>
                <a:solidFill>
                  <a:schemeClr val="accent3"/>
                </a:solidFill>
                <a:effectLst/>
              </a:rPr>
              <a:t>Nucleus</a:t>
            </a:r>
            <a:r>
              <a:rPr lang="el-GR" sz="3600" b="1" cap="none" spc="0" dirty="0">
                <a:ln/>
                <a:solidFill>
                  <a:schemeClr val="accent3"/>
                </a:solidFill>
                <a:effectLst/>
              </a:rPr>
              <a:t>: </a:t>
            </a:r>
            <a:r>
              <a:rPr lang="en" sz="3600" dirty="0"/>
              <a:t>abducent nucleus (pons — near the midline)</a:t>
            </a:r>
            <a:endParaRPr lang="el-GR" sz="3600" b="1" cap="none" spc="0" dirty="0">
              <a:ln/>
              <a:solidFill>
                <a:schemeClr val="accent3"/>
              </a:solidFill>
              <a:effectLst/>
            </a:endParaRPr>
          </a:p>
        </p:txBody>
      </p:sp>
      <p:sp>
        <p:nvSpPr>
          <p:cNvPr id="7" name="Ορθογώνιο 6">
            <a:extLst>
              <a:ext uri="{FF2B5EF4-FFF2-40B4-BE49-F238E27FC236}">
                <a16:creationId xmlns:a16="http://schemas.microsoft.com/office/drawing/2014/main" id="{1459E7A9-FB8A-F8D9-F070-75CE51B1C4A0}"/>
              </a:ext>
            </a:extLst>
          </p:cNvPr>
          <p:cNvSpPr/>
          <p:nvPr/>
        </p:nvSpPr>
        <p:spPr>
          <a:xfrm>
            <a:off x="2846895" y="5693790"/>
            <a:ext cx="680834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t>Longer intracranial course.</a:t>
            </a:r>
            <a:endParaRPr lang="el-GR" dirty="0"/>
          </a:p>
        </p:txBody>
      </p:sp>
      <p:pic>
        <p:nvPicPr>
          <p:cNvPr id="3074" name="Picture 2" descr="Eye Movement Defects | Barts Wiki | Fandom">
            <a:extLst>
              <a:ext uri="{FF2B5EF4-FFF2-40B4-BE49-F238E27FC236}">
                <a16:creationId xmlns:a16="http://schemas.microsoft.com/office/drawing/2014/main" id="{8C8DC835-380E-748A-D9D5-F552DAB36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028" y="1916793"/>
            <a:ext cx="6096000" cy="170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420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18B7F64D-D3AB-1F40-990B-8D0787D7EA88}"/>
              </a:ext>
            </a:extLst>
          </p:cNvPr>
          <p:cNvSpPr/>
          <p:nvPr/>
        </p:nvSpPr>
        <p:spPr>
          <a:xfrm>
            <a:off x="492369" y="250611"/>
            <a:ext cx="6398288"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3"/>
                </a:solidFill>
              </a:rPr>
              <a:t>Emergence</a:t>
            </a:r>
            <a:r>
              <a:rPr lang="el-GR" sz="2800" b="1" dirty="0">
                <a:ln/>
                <a:solidFill>
                  <a:schemeClr val="accent3"/>
                </a:solidFill>
              </a:rPr>
              <a:t>: </a:t>
            </a:r>
            <a:r>
              <a:rPr lang="en" sz="2800" dirty="0"/>
              <a:t>brainstem (pontomedullary region)</a:t>
            </a:r>
            <a:endParaRPr lang="el-GR" sz="2800" b="1" cap="none" spc="0" dirty="0">
              <a:ln/>
              <a:solidFill>
                <a:schemeClr val="accent3"/>
              </a:solidFill>
            </a:endParaRPr>
          </a:p>
        </p:txBody>
      </p:sp>
      <p:sp>
        <p:nvSpPr>
          <p:cNvPr id="5" name="Ορθογώνιο 4">
            <a:extLst>
              <a:ext uri="{FF2B5EF4-FFF2-40B4-BE49-F238E27FC236}">
                <a16:creationId xmlns:a16="http://schemas.microsoft.com/office/drawing/2014/main" id="{951853AD-0199-45E7-78A9-901C56342047}"/>
              </a:ext>
            </a:extLst>
          </p:cNvPr>
          <p:cNvSpPr/>
          <p:nvPr/>
        </p:nvSpPr>
        <p:spPr>
          <a:xfrm>
            <a:off x="750389" y="1424422"/>
            <a:ext cx="4972775" cy="39703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chemeClr val="accent3"/>
                </a:solidFill>
                <a:effectLst/>
              </a:rPr>
              <a:t>Course</a:t>
            </a:r>
            <a:r>
              <a:rPr lang="el-GR" sz="2800" b="1" cap="none" spc="0" dirty="0">
                <a:ln/>
                <a:solidFill>
                  <a:schemeClr val="accent3"/>
                </a:solidFill>
                <a:effectLst/>
              </a:rPr>
              <a:t>: </a:t>
            </a:r>
            <a:endParaRPr lang="en-US" sz="2800" b="1" cap="none" spc="0" dirty="0">
              <a:ln/>
              <a:solidFill>
                <a:schemeClr val="accent3"/>
              </a:solidFill>
              <a:effectLst/>
            </a:endParaRPr>
          </a:p>
          <a:p>
            <a:pPr algn="ctr"/>
            <a:r>
              <a:rPr lang="en" sz="2800" dirty="0"/>
              <a:t>passes through subarachnoid space → pierces dura* → sharp bend over petrous apex → passes through cavernous sinus** (adjacent to internal carotid) → superior orbital fissure → common tendinous ring → orbit.</a:t>
            </a:r>
            <a:endParaRPr lang="el-GR" sz="2800" b="1" cap="none" spc="0" dirty="0">
              <a:ln/>
              <a:solidFill>
                <a:schemeClr val="accent3"/>
              </a:solidFill>
              <a:effectLst/>
            </a:endParaRPr>
          </a:p>
        </p:txBody>
      </p:sp>
      <p:sp>
        <p:nvSpPr>
          <p:cNvPr id="3" name="TextBox 2">
            <a:extLst>
              <a:ext uri="{FF2B5EF4-FFF2-40B4-BE49-F238E27FC236}">
                <a16:creationId xmlns:a16="http://schemas.microsoft.com/office/drawing/2014/main" id="{661BA584-81C0-FB23-C505-93C88D974DD4}"/>
              </a:ext>
            </a:extLst>
          </p:cNvPr>
          <p:cNvSpPr txBox="1"/>
          <p:nvPr/>
        </p:nvSpPr>
        <p:spPr>
          <a:xfrm>
            <a:off x="952107" y="5835192"/>
            <a:ext cx="7145518" cy="646331"/>
          </a:xfrm>
          <a:prstGeom prst="rect">
            <a:avLst/>
          </a:prstGeom>
          <a:noFill/>
        </p:spPr>
        <p:txBody>
          <a:bodyPr wrap="square" rtlCol="0">
            <a:spAutoFit/>
          </a:bodyPr>
          <a:lstStyle/>
          <a:p>
            <a:r>
              <a:rPr lang="en-US" dirty="0"/>
              <a:t>* </a:t>
            </a:r>
            <a:r>
              <a:rPr lang="en-US" dirty="0" err="1"/>
              <a:t>i</a:t>
            </a:r>
            <a:r>
              <a:rPr lang="en" dirty="0"/>
              <a:t>t runs in close relation to the basilar artery</a:t>
            </a:r>
          </a:p>
          <a:p>
            <a:r>
              <a:rPr lang="el-GR" dirty="0"/>
              <a:t>** </a:t>
            </a:r>
            <a:r>
              <a:rPr lang="en-US" dirty="0"/>
              <a:t>in parallel with </a:t>
            </a:r>
            <a:r>
              <a:rPr lang="en" dirty="0"/>
              <a:t>internal carotid</a:t>
            </a:r>
            <a:endParaRPr lang="el-GR" dirty="0"/>
          </a:p>
        </p:txBody>
      </p:sp>
      <p:pic>
        <p:nvPicPr>
          <p:cNvPr id="6" name="Εικόνα 3">
            <a:extLst>
              <a:ext uri="{FF2B5EF4-FFF2-40B4-BE49-F238E27FC236}">
                <a16:creationId xmlns:a16="http://schemas.microsoft.com/office/drawing/2014/main" id="{D5D9E433-DF7A-E253-C9F2-FF88B2C54220}"/>
              </a:ext>
            </a:extLst>
          </p:cNvPr>
          <p:cNvPicPr>
            <a:picLocks noChangeAspect="1"/>
          </p:cNvPicPr>
          <p:nvPr/>
        </p:nvPicPr>
        <p:blipFill>
          <a:blip r:embed="rId2"/>
          <a:stretch>
            <a:fillRect/>
          </a:stretch>
        </p:blipFill>
        <p:spPr>
          <a:xfrm>
            <a:off x="6764214" y="344252"/>
            <a:ext cx="5377453" cy="6183984"/>
          </a:xfrm>
          <a:prstGeom prst="rect">
            <a:avLst/>
          </a:prstGeom>
        </p:spPr>
      </p:pic>
    </p:spTree>
    <p:extLst>
      <p:ext uri="{BB962C8B-B14F-4D97-AF65-F5344CB8AC3E}">
        <p14:creationId xmlns:p14="http://schemas.microsoft.com/office/powerpoint/2010/main" val="40018540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239D4B8-B910-3212-B765-9C47F4FCDD5C}"/>
              </a:ext>
            </a:extLst>
          </p:cNvPr>
          <p:cNvSpPr/>
          <p:nvPr/>
        </p:nvSpPr>
        <p:spPr>
          <a:xfrm>
            <a:off x="773723" y="93785"/>
            <a:ext cx="3863591"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dirty="0">
                <a:ln/>
                <a:solidFill>
                  <a:schemeClr val="accent4"/>
                </a:solidFill>
              </a:rPr>
              <a:t>Lesions</a:t>
            </a:r>
            <a:endParaRPr lang="el-GR" sz="3200" b="1" dirty="0">
              <a:ln/>
              <a:solidFill>
                <a:schemeClr val="accent4"/>
              </a:solidFill>
            </a:endParaRPr>
          </a:p>
        </p:txBody>
      </p:sp>
      <p:sp>
        <p:nvSpPr>
          <p:cNvPr id="3" name="TextBox 2">
            <a:extLst>
              <a:ext uri="{FF2B5EF4-FFF2-40B4-BE49-F238E27FC236}">
                <a16:creationId xmlns:a16="http://schemas.microsoft.com/office/drawing/2014/main" id="{75EA895B-CC4D-7339-0813-0B7898ED5503}"/>
              </a:ext>
            </a:extLst>
          </p:cNvPr>
          <p:cNvSpPr txBox="1"/>
          <p:nvPr/>
        </p:nvSpPr>
        <p:spPr>
          <a:xfrm>
            <a:off x="890953" y="678561"/>
            <a:ext cx="5060809" cy="5632311"/>
          </a:xfrm>
          <a:prstGeom prst="rect">
            <a:avLst/>
          </a:prstGeom>
          <a:noFill/>
        </p:spPr>
        <p:txBody>
          <a:bodyPr wrap="square" rtlCol="0">
            <a:spAutoFit/>
          </a:bodyPr>
          <a:lstStyle/>
          <a:p>
            <a:pPr marL="342900" indent="-342900">
              <a:buFont typeface="Wingdings" pitchFamily="2" charset="2"/>
              <a:buChar char="q"/>
            </a:pPr>
            <a:r>
              <a:rPr lang="en" sz="2400" dirty="0"/>
              <a:t>Long intracranial course → stretched by raised intracranial pressure. </a:t>
            </a:r>
          </a:p>
          <a:p>
            <a:pPr marL="342900" indent="-342900">
              <a:buFont typeface="Wingdings" pitchFamily="2" charset="2"/>
              <a:buChar char="q"/>
            </a:pPr>
            <a:r>
              <a:rPr lang="en-US" sz="2400" dirty="0"/>
              <a:t>Other Lesions</a:t>
            </a:r>
            <a:r>
              <a:rPr lang="el-GR" sz="2400" dirty="0"/>
              <a:t>:</a:t>
            </a:r>
          </a:p>
          <a:p>
            <a:pPr marL="1257300" lvl="2" indent="-342900">
              <a:buFont typeface="Wingdings" pitchFamily="2" charset="2"/>
              <a:buChar char="q"/>
            </a:pPr>
            <a:r>
              <a:rPr lang="en" sz="2400" dirty="0"/>
              <a:t>arterial aneurysm</a:t>
            </a:r>
          </a:p>
          <a:p>
            <a:pPr marL="1257300" lvl="2" indent="-342900">
              <a:buFont typeface="Wingdings" pitchFamily="2" charset="2"/>
              <a:buChar char="q"/>
            </a:pPr>
            <a:r>
              <a:rPr lang="en" sz="2400" dirty="0"/>
              <a:t>atherosclerotic internal carotid</a:t>
            </a:r>
          </a:p>
          <a:p>
            <a:pPr marL="1257300" lvl="2" indent="-342900">
              <a:buFont typeface="Wingdings" pitchFamily="2" charset="2"/>
              <a:buChar char="q"/>
            </a:pPr>
            <a:r>
              <a:rPr lang="en" sz="2400" dirty="0"/>
              <a:t>septic thrombosis of cavernous sinus</a:t>
            </a:r>
          </a:p>
          <a:p>
            <a:pPr lvl="2"/>
            <a:endParaRPr lang="el-GR" sz="2400" dirty="0"/>
          </a:p>
          <a:p>
            <a:pPr marL="342900" indent="-342900" algn="ctr">
              <a:buFont typeface="Wingdings" pitchFamily="2" charset="2"/>
              <a:buChar char="q"/>
            </a:pPr>
            <a:r>
              <a:rPr lang="en" sz="2400" dirty="0">
                <a:solidFill>
                  <a:schemeClr val="accent6">
                    <a:lumMod val="50000"/>
                  </a:schemeClr>
                </a:solidFill>
              </a:rPr>
              <a:t>Complete palsy</a:t>
            </a:r>
            <a:r>
              <a:rPr lang="el-GR" sz="2400" dirty="0">
                <a:solidFill>
                  <a:schemeClr val="accent6">
                    <a:lumMod val="50000"/>
                  </a:schemeClr>
                </a:solidFill>
              </a:rPr>
              <a:t>: </a:t>
            </a:r>
            <a:r>
              <a:rPr lang="en" sz="2400" dirty="0">
                <a:solidFill>
                  <a:schemeClr val="accent6">
                    <a:lumMod val="50000"/>
                  </a:schemeClr>
                </a:solidFill>
              </a:rPr>
              <a:t>medial deviation of the affected eye </a:t>
            </a:r>
            <a:r>
              <a:rPr lang="en" sz="2400" dirty="0"/>
              <a:t>(unopposed action of medial rectus)</a:t>
            </a:r>
            <a:endParaRPr lang="el-GR" sz="2400" dirty="0"/>
          </a:p>
          <a:p>
            <a:pPr marL="342900" indent="-342900" algn="ctr">
              <a:buFont typeface="Wingdings" pitchFamily="2" charset="2"/>
              <a:buChar char="q"/>
            </a:pPr>
            <a:r>
              <a:rPr lang="en" sz="2400" dirty="0">
                <a:solidFill>
                  <a:schemeClr val="accent6">
                    <a:lumMod val="50000"/>
                  </a:schemeClr>
                </a:solidFill>
              </a:rPr>
              <a:t>diplopia except when the eye is turned towards the opposite side.</a:t>
            </a:r>
            <a:endParaRPr lang="el-GR" sz="2400" dirty="0">
              <a:solidFill>
                <a:schemeClr val="accent6">
                  <a:lumMod val="50000"/>
                </a:schemeClr>
              </a:solidFill>
            </a:endParaRPr>
          </a:p>
        </p:txBody>
      </p:sp>
      <p:pic>
        <p:nvPicPr>
          <p:cNvPr id="5" name="Εικόνα 3">
            <a:extLst>
              <a:ext uri="{FF2B5EF4-FFF2-40B4-BE49-F238E27FC236}">
                <a16:creationId xmlns:a16="http://schemas.microsoft.com/office/drawing/2014/main" id="{D5D9E433-DF7A-E253-C9F2-FF88B2C54220}"/>
              </a:ext>
            </a:extLst>
          </p:cNvPr>
          <p:cNvPicPr>
            <a:picLocks noChangeAspect="1"/>
          </p:cNvPicPr>
          <p:nvPr/>
        </p:nvPicPr>
        <p:blipFill>
          <a:blip r:embed="rId2"/>
          <a:stretch>
            <a:fillRect/>
          </a:stretch>
        </p:blipFill>
        <p:spPr>
          <a:xfrm>
            <a:off x="6137529" y="425300"/>
            <a:ext cx="5980248" cy="6183984"/>
          </a:xfrm>
          <a:prstGeom prst="rect">
            <a:avLst/>
          </a:prstGeom>
        </p:spPr>
      </p:pic>
    </p:spTree>
    <p:extLst>
      <p:ext uri="{BB962C8B-B14F-4D97-AF65-F5344CB8AC3E}">
        <p14:creationId xmlns:p14="http://schemas.microsoft.com/office/powerpoint/2010/main" val="17856511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D8B288D1-87EE-37FE-D7E4-1A92DAA007E8}"/>
              </a:ext>
            </a:extLst>
          </p:cNvPr>
          <p:cNvSpPr>
            <a:spLocks noGrp="1"/>
          </p:cNvSpPr>
          <p:nvPr>
            <p:ph type="subTitle" idx="1"/>
          </p:nvPr>
        </p:nvSpPr>
        <p:spPr>
          <a:xfrm>
            <a:off x="2402890" y="0"/>
            <a:ext cx="7229382" cy="1500326"/>
          </a:xfrm>
        </p:spPr>
        <p:txBody>
          <a:bodyPr>
            <a:noAutofit/>
          </a:bodyPr>
          <a:lstStyle/>
          <a:p>
            <a:r>
              <a:rPr lang="en-US" sz="4800" dirty="0">
                <a:solidFill>
                  <a:srgbClr val="FF0000"/>
                </a:solidFill>
              </a:rPr>
              <a:t>VII. Facial</a:t>
            </a:r>
            <a:r>
              <a:rPr lang="el-GR" sz="4800" dirty="0">
                <a:solidFill>
                  <a:srgbClr val="FF0000"/>
                </a:solidFill>
              </a:rPr>
              <a:t> </a:t>
            </a:r>
            <a:r>
              <a:rPr lang="en-US" sz="4800" dirty="0">
                <a:solidFill>
                  <a:srgbClr val="FF0000"/>
                </a:solidFill>
              </a:rPr>
              <a:t>Nerve</a:t>
            </a:r>
            <a:endParaRPr lang="el-GR" sz="4800" dirty="0">
              <a:solidFill>
                <a:srgbClr val="FF0000"/>
              </a:solidFill>
            </a:endParaRPr>
          </a:p>
        </p:txBody>
      </p:sp>
      <p:grpSp>
        <p:nvGrpSpPr>
          <p:cNvPr id="2" name="Group 1">
            <a:extLst>
              <a:ext uri="{FF2B5EF4-FFF2-40B4-BE49-F238E27FC236}">
                <a16:creationId xmlns:a16="http://schemas.microsoft.com/office/drawing/2014/main" id="{3123BD43-7A54-FBB4-D626-6CFDF099AE09}"/>
              </a:ext>
            </a:extLst>
          </p:cNvPr>
          <p:cNvGrpSpPr/>
          <p:nvPr/>
        </p:nvGrpSpPr>
        <p:grpSpPr>
          <a:xfrm>
            <a:off x="658067" y="1319260"/>
            <a:ext cx="11008655" cy="5273456"/>
            <a:chOff x="1395881" y="2410150"/>
            <a:chExt cx="10069978" cy="4288884"/>
          </a:xfrm>
        </p:grpSpPr>
        <p:pic>
          <p:nvPicPr>
            <p:cNvPr id="4" name="Εικόνα 3">
              <a:extLst>
                <a:ext uri="{FF2B5EF4-FFF2-40B4-BE49-F238E27FC236}">
                  <a16:creationId xmlns:a16="http://schemas.microsoft.com/office/drawing/2014/main" id="{8647298F-0321-34B9-0810-9AFE8E4A9921}"/>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8" name="Ευθεία γραμμή σύνδεσης 7">
              <a:extLst>
                <a:ext uri="{FF2B5EF4-FFF2-40B4-BE49-F238E27FC236}">
                  <a16:creationId xmlns:a16="http://schemas.microsoft.com/office/drawing/2014/main" id="{FDEFBAA2-8148-F386-1939-BE32EF0B4046}"/>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DB3375E3-EEDF-7BAD-9BF9-9FD9F450B447}"/>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4E00C466-9680-66D3-460D-06C4A4B30057}"/>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D9E3C3ED-2103-6D7B-5C02-4DA08A633297}"/>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E64142C2-5477-C56C-9423-3E9FF914008C}"/>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43A0FB76-E446-C8F0-659D-B6C9E476D8E5}"/>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1B77EC53-2362-C214-1BD0-AE77F1C99ACC}"/>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CC259780-AAD1-A607-F415-57EE48D98F16}"/>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a:extLst>
                <a:ext uri="{FF2B5EF4-FFF2-40B4-BE49-F238E27FC236}">
                  <a16:creationId xmlns:a16="http://schemas.microsoft.com/office/drawing/2014/main" id="{C3359C91-BA9F-3D4A-6249-0D56E9C1E651}"/>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47E1EFF1-23A0-D33A-4434-3DE80F0EBF82}"/>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33F189D7-14AA-BE00-6E35-34AA529EB902}"/>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295686C0-7DD8-AED5-5E0F-44B7C2E312FA}"/>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A863938-EE41-D435-13A4-5A52A4B195C4}"/>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21" name="TextBox 20">
              <a:extLst>
                <a:ext uri="{FF2B5EF4-FFF2-40B4-BE49-F238E27FC236}">
                  <a16:creationId xmlns:a16="http://schemas.microsoft.com/office/drawing/2014/main" id="{F5D536CC-05CA-885D-E2AA-920B2E0D0EA7}"/>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22" name="TextBox 21">
              <a:extLst>
                <a:ext uri="{FF2B5EF4-FFF2-40B4-BE49-F238E27FC236}">
                  <a16:creationId xmlns:a16="http://schemas.microsoft.com/office/drawing/2014/main" id="{65C55055-F324-53D8-26AF-DCDD0E346BD0}"/>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23" name="TextBox 22">
              <a:extLst>
                <a:ext uri="{FF2B5EF4-FFF2-40B4-BE49-F238E27FC236}">
                  <a16:creationId xmlns:a16="http://schemas.microsoft.com/office/drawing/2014/main" id="{89BDA354-D554-99C3-01B3-A76306EDCBCA}"/>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24" name="TextBox 23">
              <a:extLst>
                <a:ext uri="{FF2B5EF4-FFF2-40B4-BE49-F238E27FC236}">
                  <a16:creationId xmlns:a16="http://schemas.microsoft.com/office/drawing/2014/main" id="{C18AD83B-253F-EADD-481F-1726848B5055}"/>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25" name="TextBox 24">
              <a:extLst>
                <a:ext uri="{FF2B5EF4-FFF2-40B4-BE49-F238E27FC236}">
                  <a16:creationId xmlns:a16="http://schemas.microsoft.com/office/drawing/2014/main" id="{468D6D65-0232-C3D4-8136-2D42067853C4}"/>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26" name="TextBox 25">
              <a:extLst>
                <a:ext uri="{FF2B5EF4-FFF2-40B4-BE49-F238E27FC236}">
                  <a16:creationId xmlns:a16="http://schemas.microsoft.com/office/drawing/2014/main" id="{1B08183A-DCCA-473E-4678-3547304BD4D6}"/>
                </a:ext>
              </a:extLst>
            </p:cNvPr>
            <p:cNvSpPr txBox="1"/>
            <p:nvPr/>
          </p:nvSpPr>
          <p:spPr>
            <a:xfrm>
              <a:off x="8664055" y="4609233"/>
              <a:ext cx="1461247" cy="275345"/>
            </a:xfrm>
            <a:prstGeom prst="rect">
              <a:avLst/>
            </a:prstGeom>
            <a:noFill/>
          </p:spPr>
          <p:txBody>
            <a:bodyPr wrap="square" rtlCol="0">
              <a:spAutoFit/>
            </a:bodyPr>
            <a:lstStyle/>
            <a:p>
              <a:r>
                <a:rPr lang="en-US" sz="1600" b="1" dirty="0"/>
                <a:t>VII. Facial n</a:t>
              </a:r>
              <a:r>
                <a:rPr lang="en-US" sz="1600" dirty="0"/>
                <a:t>.</a:t>
              </a:r>
              <a:r>
                <a:rPr lang="el-GR" sz="1600" dirty="0"/>
                <a:t> </a:t>
              </a:r>
            </a:p>
          </p:txBody>
        </p:sp>
        <p:sp>
          <p:nvSpPr>
            <p:cNvPr id="27" name="TextBox 26">
              <a:extLst>
                <a:ext uri="{FF2B5EF4-FFF2-40B4-BE49-F238E27FC236}">
                  <a16:creationId xmlns:a16="http://schemas.microsoft.com/office/drawing/2014/main" id="{F3E87940-6F13-4A07-084F-205D405584DB}"/>
                </a:ext>
              </a:extLst>
            </p:cNvPr>
            <p:cNvSpPr txBox="1"/>
            <p:nvPr/>
          </p:nvSpPr>
          <p:spPr>
            <a:xfrm>
              <a:off x="1533846" y="4841994"/>
              <a:ext cx="2083041" cy="275345"/>
            </a:xfrm>
            <a:prstGeom prst="rect">
              <a:avLst/>
            </a:prstGeom>
            <a:noFill/>
          </p:spPr>
          <p:txBody>
            <a:bodyPr wrap="square" rtlCol="0">
              <a:spAutoFit/>
            </a:bodyPr>
            <a:lstStyle/>
            <a:p>
              <a:r>
                <a:rPr lang="en-US" sz="1600" dirty="0"/>
                <a:t>VIII. Vestibulocochlear n.</a:t>
              </a:r>
              <a:endParaRPr lang="el-GR" sz="1600" dirty="0"/>
            </a:p>
          </p:txBody>
        </p:sp>
        <p:sp>
          <p:nvSpPr>
            <p:cNvPr id="28" name="TextBox 27">
              <a:extLst>
                <a:ext uri="{FF2B5EF4-FFF2-40B4-BE49-F238E27FC236}">
                  <a16:creationId xmlns:a16="http://schemas.microsoft.com/office/drawing/2014/main" id="{6EF2B803-8783-CC1E-3F21-163B4328C214}"/>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29" name="TextBox 28">
              <a:extLst>
                <a:ext uri="{FF2B5EF4-FFF2-40B4-BE49-F238E27FC236}">
                  <a16:creationId xmlns:a16="http://schemas.microsoft.com/office/drawing/2014/main" id="{BF5C7832-9D1C-BC5D-5669-E701FF68A913}"/>
                </a:ext>
              </a:extLst>
            </p:cNvPr>
            <p:cNvSpPr txBox="1"/>
            <p:nvPr/>
          </p:nvSpPr>
          <p:spPr>
            <a:xfrm>
              <a:off x="1887720" y="5095909"/>
              <a:ext cx="1556151"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30" name="TextBox 29">
              <a:extLst>
                <a:ext uri="{FF2B5EF4-FFF2-40B4-BE49-F238E27FC236}">
                  <a16:creationId xmlns:a16="http://schemas.microsoft.com/office/drawing/2014/main" id="{C16377F7-6E34-76DB-EB84-2E7734835DA1}"/>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31" name="TextBox 30">
              <a:extLst>
                <a:ext uri="{FF2B5EF4-FFF2-40B4-BE49-F238E27FC236}">
                  <a16:creationId xmlns:a16="http://schemas.microsoft.com/office/drawing/2014/main" id="{5C581787-AE94-AB49-42FB-C60C91829478}"/>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3774408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D39B7F-A186-4114-B973-71ECC9ADBD71}"/>
              </a:ext>
            </a:extLst>
          </p:cNvPr>
          <p:cNvSpPr>
            <a:spLocks noGrp="1"/>
          </p:cNvSpPr>
          <p:nvPr>
            <p:ph type="title"/>
          </p:nvPr>
        </p:nvSpPr>
        <p:spPr>
          <a:xfrm>
            <a:off x="246185" y="117231"/>
            <a:ext cx="11945815" cy="1477107"/>
          </a:xfrm>
        </p:spPr>
        <p:txBody>
          <a:bodyPr/>
          <a:lstStyle/>
          <a:p>
            <a:pPr algn="ctr"/>
            <a:r>
              <a:rPr lang="de-CH" b="1" dirty="0">
                <a:solidFill>
                  <a:schemeClr val="accent6">
                    <a:lumMod val="50000"/>
                  </a:schemeClr>
                </a:solidFill>
              </a:rPr>
              <a:t>Facial nerve</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9546FEE0-0B18-D851-D0C8-C1471BC8A2FC}"/>
              </a:ext>
            </a:extLst>
          </p:cNvPr>
          <p:cNvSpPr>
            <a:spLocks noGrp="1"/>
          </p:cNvSpPr>
          <p:nvPr>
            <p:ph idx="1"/>
          </p:nvPr>
        </p:nvSpPr>
        <p:spPr>
          <a:xfrm>
            <a:off x="644769" y="996461"/>
            <a:ext cx="11207261" cy="5744307"/>
          </a:xfrm>
        </p:spPr>
        <p:txBody>
          <a:bodyPr>
            <a:normAutofit fontScale="92500" lnSpcReduction="20000"/>
          </a:bodyPr>
          <a:lstStyle/>
          <a:p>
            <a:pPr algn="just"/>
            <a:r>
              <a:rPr lang="de-CH" dirty="0"/>
              <a:t>The </a:t>
            </a:r>
            <a:r>
              <a:rPr lang="de-CH" dirty="0" err="1"/>
              <a:t>facial</a:t>
            </a:r>
            <a:r>
              <a:rPr lang="de-CH" dirty="0"/>
              <a:t> nerve </a:t>
            </a:r>
            <a:r>
              <a:rPr lang="de-CH" dirty="0" err="1"/>
              <a:t>is</a:t>
            </a:r>
            <a:r>
              <a:rPr lang="de-CH" dirty="0"/>
              <a:t> a </a:t>
            </a:r>
            <a:r>
              <a:rPr lang="de-CH" b="1" dirty="0" err="1">
                <a:solidFill>
                  <a:schemeClr val="accent6">
                    <a:lumMod val="50000"/>
                  </a:schemeClr>
                </a:solidFill>
              </a:rPr>
              <a:t>mixed</a:t>
            </a:r>
            <a:r>
              <a:rPr lang="de-CH" b="1" dirty="0">
                <a:solidFill>
                  <a:schemeClr val="accent6">
                    <a:lumMod val="50000"/>
                  </a:schemeClr>
                </a:solidFill>
              </a:rPr>
              <a:t> nerve </a:t>
            </a:r>
            <a:r>
              <a:rPr lang="de-CH" dirty="0" err="1"/>
              <a:t>carrying</a:t>
            </a:r>
            <a:r>
              <a:rPr lang="de-CH" dirty="0"/>
              <a:t> </a:t>
            </a:r>
            <a:r>
              <a:rPr lang="de-CH" dirty="0" err="1"/>
              <a:t>several</a:t>
            </a:r>
            <a:r>
              <a:rPr lang="de-CH" dirty="0"/>
              <a:t> different </a:t>
            </a:r>
            <a:r>
              <a:rPr lang="de-CH" dirty="0" err="1"/>
              <a:t>types</a:t>
            </a:r>
            <a:r>
              <a:rPr lang="de-CH" dirty="0"/>
              <a:t> </a:t>
            </a:r>
            <a:r>
              <a:rPr lang="de-CH" dirty="0" err="1"/>
              <a:t>of</a:t>
            </a:r>
            <a:r>
              <a:rPr lang="de-CH" dirty="0"/>
              <a:t> nerve </a:t>
            </a:r>
            <a:r>
              <a:rPr lang="de-CH" dirty="0" err="1"/>
              <a:t>fibers</a:t>
            </a:r>
            <a:r>
              <a:rPr lang="de-CH" dirty="0"/>
              <a:t> </a:t>
            </a:r>
            <a:r>
              <a:rPr lang="de-CH" dirty="0" err="1"/>
              <a:t>which</a:t>
            </a:r>
            <a:r>
              <a:rPr lang="de-CH" dirty="0"/>
              <a:t> </a:t>
            </a:r>
            <a:r>
              <a:rPr lang="de-CH" dirty="0" err="1"/>
              <a:t>allow</a:t>
            </a:r>
            <a:r>
              <a:rPr lang="de-CH" dirty="0"/>
              <a:t> </a:t>
            </a:r>
            <a:r>
              <a:rPr lang="de-CH" dirty="0" err="1"/>
              <a:t>it</a:t>
            </a:r>
            <a:r>
              <a:rPr lang="de-CH" dirty="0"/>
              <a:t> </a:t>
            </a:r>
            <a:r>
              <a:rPr lang="de-CH" dirty="0" err="1"/>
              <a:t>to</a:t>
            </a:r>
            <a:r>
              <a:rPr lang="de-CH" dirty="0"/>
              <a:t> </a:t>
            </a:r>
            <a:r>
              <a:rPr lang="de-CH" dirty="0" err="1"/>
              <a:t>participate</a:t>
            </a:r>
            <a:r>
              <a:rPr lang="de-CH" dirty="0"/>
              <a:t> in a </a:t>
            </a:r>
            <a:r>
              <a:rPr lang="de-CH" dirty="0" err="1"/>
              <a:t>wide</a:t>
            </a:r>
            <a:r>
              <a:rPr lang="de-CH" dirty="0"/>
              <a:t> </a:t>
            </a:r>
            <a:r>
              <a:rPr lang="de-CH" dirty="0" err="1"/>
              <a:t>range</a:t>
            </a:r>
            <a:r>
              <a:rPr lang="de-CH" dirty="0"/>
              <a:t> </a:t>
            </a:r>
            <a:r>
              <a:rPr lang="de-CH" dirty="0" err="1"/>
              <a:t>of</a:t>
            </a:r>
            <a:r>
              <a:rPr lang="de-CH" dirty="0"/>
              <a:t> </a:t>
            </a:r>
            <a:r>
              <a:rPr lang="de-CH" dirty="0" err="1"/>
              <a:t>functions</a:t>
            </a:r>
            <a:r>
              <a:rPr lang="de-CH" dirty="0"/>
              <a:t>. These </a:t>
            </a:r>
            <a:r>
              <a:rPr lang="de-CH" dirty="0" err="1"/>
              <a:t>include</a:t>
            </a:r>
            <a:r>
              <a:rPr lang="de-CH" dirty="0"/>
              <a:t>:</a:t>
            </a:r>
          </a:p>
          <a:p>
            <a:pPr algn="just"/>
            <a:r>
              <a:rPr lang="de-CH" dirty="0"/>
              <a:t>General </a:t>
            </a:r>
            <a:r>
              <a:rPr lang="de-CH" dirty="0" err="1"/>
              <a:t>somatic</a:t>
            </a:r>
            <a:r>
              <a:rPr lang="de-CH" dirty="0"/>
              <a:t> afferent </a:t>
            </a:r>
            <a:r>
              <a:rPr lang="de-CH" b="1" dirty="0">
                <a:solidFill>
                  <a:schemeClr val="accent6">
                    <a:lumMod val="50000"/>
                  </a:schemeClr>
                </a:solidFill>
              </a:rPr>
              <a:t>(</a:t>
            </a:r>
            <a:r>
              <a:rPr lang="de-CH" b="1" dirty="0" err="1">
                <a:solidFill>
                  <a:schemeClr val="accent6">
                    <a:lumMod val="50000"/>
                  </a:schemeClr>
                </a:solidFill>
              </a:rPr>
              <a:t>sensory</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skin</a:t>
            </a:r>
            <a:r>
              <a:rPr lang="de-CH" b="1" dirty="0">
                <a:solidFill>
                  <a:schemeClr val="accent6">
                    <a:lumMod val="50000"/>
                  </a:schemeClr>
                </a:solidFill>
              </a:rPr>
              <a:t> </a:t>
            </a:r>
            <a:r>
              <a:rPr lang="de-CH" b="1" dirty="0" err="1">
                <a:solidFill>
                  <a:schemeClr val="accent6">
                    <a:lumMod val="50000"/>
                  </a:schemeClr>
                </a:solidFill>
              </a:rPr>
              <a:t>around</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external </a:t>
            </a:r>
            <a:r>
              <a:rPr lang="de-CH" b="1" dirty="0" err="1">
                <a:solidFill>
                  <a:schemeClr val="accent6">
                    <a:lumMod val="50000"/>
                  </a:schemeClr>
                </a:solidFill>
              </a:rPr>
              <a:t>acoustic</a:t>
            </a:r>
            <a:r>
              <a:rPr lang="de-CH" b="1" dirty="0">
                <a:solidFill>
                  <a:schemeClr val="accent6">
                    <a:lumMod val="50000"/>
                  </a:schemeClr>
                </a:solidFill>
              </a:rPr>
              <a:t> </a:t>
            </a:r>
            <a:r>
              <a:rPr lang="de-CH" b="1" dirty="0" err="1">
                <a:solidFill>
                  <a:schemeClr val="accent6">
                    <a:lumMod val="50000"/>
                  </a:schemeClr>
                </a:solidFill>
              </a:rPr>
              <a:t>meatus</a:t>
            </a:r>
            <a:r>
              <a:rPr lang="de-CH" b="1" dirty="0">
                <a:solidFill>
                  <a:schemeClr val="accent6">
                    <a:lumMod val="50000"/>
                  </a:schemeClr>
                </a:solidFill>
              </a:rPr>
              <a:t>, </a:t>
            </a:r>
            <a:r>
              <a:rPr lang="de-CH" b="1" dirty="0" err="1">
                <a:solidFill>
                  <a:schemeClr val="accent6">
                    <a:lumMod val="50000"/>
                  </a:schemeClr>
                </a:solidFill>
              </a:rPr>
              <a:t>parts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auricle</a:t>
            </a:r>
            <a:r>
              <a:rPr lang="de-CH" b="1" dirty="0">
                <a:solidFill>
                  <a:schemeClr val="accent6">
                    <a:lumMod val="50000"/>
                  </a:schemeClr>
                </a:solidFill>
              </a:rPr>
              <a:t> and </a:t>
            </a:r>
            <a:r>
              <a:rPr lang="de-CH" b="1" dirty="0" err="1">
                <a:solidFill>
                  <a:schemeClr val="accent6">
                    <a:lumMod val="50000"/>
                  </a:schemeClr>
                </a:solidFill>
              </a:rPr>
              <a:t>retroauricular</a:t>
            </a:r>
            <a:r>
              <a:rPr lang="de-CH" b="1" dirty="0">
                <a:solidFill>
                  <a:schemeClr val="accent6">
                    <a:lumMod val="50000"/>
                  </a:schemeClr>
                </a:solidFill>
              </a:rPr>
              <a:t>/mastoid </a:t>
            </a:r>
            <a:r>
              <a:rPr lang="de-CH" b="1" dirty="0" err="1">
                <a:solidFill>
                  <a:schemeClr val="accent6">
                    <a:lumMod val="50000"/>
                  </a:schemeClr>
                </a:solidFill>
              </a:rPr>
              <a:t>region</a:t>
            </a:r>
            <a:endParaRPr lang="de-CH" b="1" dirty="0">
              <a:solidFill>
                <a:schemeClr val="accent6">
                  <a:lumMod val="50000"/>
                </a:schemeClr>
              </a:solidFill>
            </a:endParaRPr>
          </a:p>
          <a:p>
            <a:pPr algn="just"/>
            <a:r>
              <a:rPr lang="de-CH" dirty="0"/>
              <a:t>Special </a:t>
            </a:r>
            <a:r>
              <a:rPr lang="de-CH" dirty="0" err="1"/>
              <a:t>visceral</a:t>
            </a:r>
            <a:r>
              <a:rPr lang="de-CH" dirty="0"/>
              <a:t> afferent </a:t>
            </a:r>
            <a:r>
              <a:rPr lang="de-CH" b="1" dirty="0">
                <a:solidFill>
                  <a:schemeClr val="accent6">
                    <a:lumMod val="50000"/>
                  </a:schemeClr>
                </a:solidFill>
              </a:rPr>
              <a:t>(taste) </a:t>
            </a:r>
            <a:r>
              <a:rPr lang="de-CH" b="1" dirty="0" err="1">
                <a:solidFill>
                  <a:schemeClr val="accent6">
                    <a:lumMod val="50000"/>
                  </a:schemeClr>
                </a:solidFill>
              </a:rPr>
              <a:t>sensation</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anterior </a:t>
            </a:r>
            <a:r>
              <a:rPr lang="de-CH" b="1" dirty="0" err="1">
                <a:solidFill>
                  <a:schemeClr val="accent6">
                    <a:lumMod val="50000"/>
                  </a:schemeClr>
                </a:solidFill>
              </a:rPr>
              <a:t>two-thirds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tongue</a:t>
            </a:r>
            <a:endParaRPr lang="de-CH" b="1" dirty="0">
              <a:solidFill>
                <a:schemeClr val="accent6">
                  <a:lumMod val="50000"/>
                </a:schemeClr>
              </a:solidFill>
            </a:endParaRPr>
          </a:p>
          <a:p>
            <a:pPr algn="just"/>
            <a:r>
              <a:rPr lang="de-CH" dirty="0"/>
              <a:t>General </a:t>
            </a:r>
            <a:r>
              <a:rPr lang="de-CH" dirty="0" err="1"/>
              <a:t>visceral</a:t>
            </a:r>
            <a:r>
              <a:rPr lang="de-CH" dirty="0"/>
              <a:t> efferent (</a:t>
            </a:r>
            <a:r>
              <a:rPr lang="de-CH" b="1" dirty="0" err="1">
                <a:solidFill>
                  <a:schemeClr val="accent6">
                    <a:lumMod val="50000"/>
                  </a:schemeClr>
                </a:solidFill>
              </a:rPr>
              <a:t>parasympathetic</a:t>
            </a:r>
            <a:r>
              <a:rPr lang="de-CH" b="1" dirty="0">
                <a:solidFill>
                  <a:schemeClr val="accent6">
                    <a:lumMod val="50000"/>
                  </a:schemeClr>
                </a:solidFill>
              </a:rPr>
              <a:t>, </a:t>
            </a:r>
            <a:r>
              <a:rPr lang="de-CH" b="1" dirty="0" err="1">
                <a:solidFill>
                  <a:schemeClr val="accent6">
                    <a:lumMod val="50000"/>
                  </a:schemeClr>
                </a:solidFill>
              </a:rPr>
              <a:t>or</a:t>
            </a:r>
            <a:r>
              <a:rPr lang="de-CH" b="1" dirty="0">
                <a:solidFill>
                  <a:schemeClr val="accent6">
                    <a:lumMod val="50000"/>
                  </a:schemeClr>
                </a:solidFill>
              </a:rPr>
              <a:t> </a:t>
            </a:r>
            <a:r>
              <a:rPr lang="de-CH" b="1" dirty="0" err="1">
                <a:solidFill>
                  <a:schemeClr val="accent6">
                    <a:lumMod val="50000"/>
                  </a:schemeClr>
                </a:solidFill>
              </a:rPr>
              <a:t>secretomotor</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lacrimal</a:t>
            </a:r>
            <a:r>
              <a:rPr lang="de-CH" b="1" dirty="0">
                <a:solidFill>
                  <a:schemeClr val="accent6">
                    <a:lumMod val="50000"/>
                  </a:schemeClr>
                </a:solidFill>
              </a:rPr>
              <a:t>, submandibular and sublingual </a:t>
            </a:r>
            <a:r>
              <a:rPr lang="de-CH" b="1" dirty="0" err="1">
                <a:solidFill>
                  <a:schemeClr val="accent6">
                    <a:lumMod val="50000"/>
                  </a:schemeClr>
                </a:solidFill>
              </a:rPr>
              <a:t>glands</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well</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mucous</a:t>
            </a:r>
            <a:r>
              <a:rPr lang="de-CH" b="1" dirty="0">
                <a:solidFill>
                  <a:schemeClr val="accent6">
                    <a:lumMod val="50000"/>
                  </a:schemeClr>
                </a:solidFill>
              </a:rPr>
              <a:t> </a:t>
            </a:r>
            <a:r>
              <a:rPr lang="de-CH" b="1" dirty="0" err="1">
                <a:solidFill>
                  <a:schemeClr val="accent6">
                    <a:lumMod val="50000"/>
                  </a:schemeClr>
                </a:solidFill>
              </a:rPr>
              <a:t>membranes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nasal </a:t>
            </a:r>
            <a:r>
              <a:rPr lang="de-CH" b="1" dirty="0" err="1">
                <a:solidFill>
                  <a:schemeClr val="accent6">
                    <a:lumMod val="50000"/>
                  </a:schemeClr>
                </a:solidFill>
              </a:rPr>
              <a:t>cavity</a:t>
            </a:r>
            <a:r>
              <a:rPr lang="de-CH" b="1" dirty="0">
                <a:solidFill>
                  <a:schemeClr val="accent6">
                    <a:lumMod val="50000"/>
                  </a:schemeClr>
                </a:solidFill>
              </a:rPr>
              <a:t>, </a:t>
            </a:r>
            <a:r>
              <a:rPr lang="de-CH" b="1" dirty="0" err="1">
                <a:solidFill>
                  <a:schemeClr val="accent6">
                    <a:lumMod val="50000"/>
                  </a:schemeClr>
                </a:solidFill>
              </a:rPr>
              <a:t>hard</a:t>
            </a:r>
            <a:r>
              <a:rPr lang="de-CH" b="1" dirty="0">
                <a:solidFill>
                  <a:schemeClr val="accent6">
                    <a:lumMod val="50000"/>
                  </a:schemeClr>
                </a:solidFill>
              </a:rPr>
              <a:t> and soft </a:t>
            </a:r>
            <a:r>
              <a:rPr lang="de-CH" b="1" dirty="0" err="1">
                <a:solidFill>
                  <a:schemeClr val="accent6">
                    <a:lumMod val="50000"/>
                  </a:schemeClr>
                </a:solidFill>
              </a:rPr>
              <a:t>palates</a:t>
            </a:r>
            <a:endParaRPr lang="de-CH" b="1" dirty="0">
              <a:solidFill>
                <a:schemeClr val="accent6">
                  <a:lumMod val="50000"/>
                </a:schemeClr>
              </a:solidFill>
            </a:endParaRPr>
          </a:p>
          <a:p>
            <a:pPr algn="just"/>
            <a:r>
              <a:rPr lang="de-CH" dirty="0"/>
              <a:t>Special </a:t>
            </a:r>
            <a:r>
              <a:rPr lang="de-CH" dirty="0" err="1"/>
              <a:t>visceral</a:t>
            </a:r>
            <a:r>
              <a:rPr lang="de-CH" dirty="0"/>
              <a:t> efferent </a:t>
            </a:r>
            <a:r>
              <a:rPr lang="de-CH" b="1" dirty="0">
                <a:solidFill>
                  <a:schemeClr val="accent6">
                    <a:lumMod val="50000"/>
                  </a:schemeClr>
                </a:solidFill>
              </a:rPr>
              <a:t>(</a:t>
            </a:r>
            <a:r>
              <a:rPr lang="de-CH" b="1" dirty="0" err="1">
                <a:solidFill>
                  <a:schemeClr val="accent6">
                    <a:lumMod val="50000"/>
                  </a:schemeClr>
                </a:solidFill>
              </a:rPr>
              <a:t>branchiomotor</a:t>
            </a:r>
            <a:r>
              <a:rPr lang="de-CH" b="1" dirty="0">
                <a:solidFill>
                  <a:schemeClr val="accent6">
                    <a:lumMod val="50000"/>
                  </a:schemeClr>
                </a:solidFill>
              </a:rPr>
              <a:t>) </a:t>
            </a:r>
            <a:r>
              <a:rPr lang="de-CH" b="1" dirty="0" err="1">
                <a:solidFill>
                  <a:schemeClr val="accent6">
                    <a:lumMod val="50000"/>
                  </a:schemeClr>
                </a:solidFill>
              </a:rPr>
              <a:t>innervation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muscles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facial</a:t>
            </a:r>
            <a:r>
              <a:rPr lang="de-CH" b="1" dirty="0">
                <a:solidFill>
                  <a:schemeClr val="accent6">
                    <a:lumMod val="50000"/>
                  </a:schemeClr>
                </a:solidFill>
              </a:rPr>
              <a:t> </a:t>
            </a:r>
            <a:r>
              <a:rPr lang="de-CH" b="1" dirty="0" err="1">
                <a:solidFill>
                  <a:schemeClr val="accent6">
                    <a:lumMod val="50000"/>
                  </a:schemeClr>
                </a:solidFill>
              </a:rPr>
              <a:t>expression</a:t>
            </a:r>
            <a:r>
              <a:rPr lang="de-CH" b="1" dirty="0">
                <a:solidFill>
                  <a:schemeClr val="accent6">
                    <a:lumMod val="50000"/>
                  </a:schemeClr>
                </a:solidFill>
              </a:rPr>
              <a:t> and </a:t>
            </a:r>
            <a:r>
              <a:rPr lang="de-CH" b="1" dirty="0" err="1">
                <a:solidFill>
                  <a:schemeClr val="accent6">
                    <a:lumMod val="50000"/>
                  </a:schemeClr>
                </a:solidFill>
              </a:rPr>
              <a:t>scalp</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well</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stapedius, </a:t>
            </a:r>
            <a:r>
              <a:rPr lang="de-CH" b="1" dirty="0" err="1">
                <a:solidFill>
                  <a:schemeClr val="accent6">
                    <a:lumMod val="50000"/>
                  </a:schemeClr>
                </a:solidFill>
              </a:rPr>
              <a:t>stylohyoid</a:t>
            </a:r>
            <a:r>
              <a:rPr lang="de-CH" b="1" dirty="0">
                <a:solidFill>
                  <a:schemeClr val="accent6">
                    <a:lumMod val="50000"/>
                  </a:schemeClr>
                </a:solidFill>
              </a:rPr>
              <a:t> and </a:t>
            </a:r>
            <a:r>
              <a:rPr lang="de-CH" b="1" dirty="0" err="1">
                <a:solidFill>
                  <a:schemeClr val="accent6">
                    <a:lumMod val="50000"/>
                  </a:schemeClr>
                </a:solidFill>
              </a:rPr>
              <a:t>posterior</a:t>
            </a:r>
            <a:r>
              <a:rPr lang="de-CH" b="1" dirty="0">
                <a:solidFill>
                  <a:schemeClr val="accent6">
                    <a:lumMod val="50000"/>
                  </a:schemeClr>
                </a:solidFill>
              </a:rPr>
              <a:t> </a:t>
            </a:r>
            <a:r>
              <a:rPr lang="de-CH" b="1" dirty="0" err="1">
                <a:solidFill>
                  <a:schemeClr val="accent6">
                    <a:lumMod val="50000"/>
                  </a:schemeClr>
                </a:solidFill>
              </a:rPr>
              <a:t>belly</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digastric</a:t>
            </a:r>
            <a:r>
              <a:rPr lang="de-CH" b="1" dirty="0">
                <a:solidFill>
                  <a:schemeClr val="accent6">
                    <a:lumMod val="50000"/>
                  </a:schemeClr>
                </a:solidFill>
              </a:rPr>
              <a:t> </a:t>
            </a:r>
            <a:r>
              <a:rPr lang="de-CH" b="1" dirty="0" err="1">
                <a:solidFill>
                  <a:schemeClr val="accent6">
                    <a:lumMod val="50000"/>
                  </a:schemeClr>
                </a:solidFill>
              </a:rPr>
              <a:t>muscles</a:t>
            </a:r>
            <a:endParaRPr lang="de-CH" b="1" dirty="0">
              <a:solidFill>
                <a:schemeClr val="accent6">
                  <a:lumMod val="50000"/>
                </a:schemeClr>
              </a:solidFill>
            </a:endParaRPr>
          </a:p>
          <a:p>
            <a:pPr algn="just"/>
            <a:r>
              <a:rPr lang="de-CH" sz="1900" dirty="0">
                <a:solidFill>
                  <a:schemeClr val="tx1"/>
                </a:solidFill>
              </a:rPr>
              <a:t>The </a:t>
            </a:r>
            <a:r>
              <a:rPr lang="de-CH" sz="1900" dirty="0" err="1">
                <a:solidFill>
                  <a:schemeClr val="tx1"/>
                </a:solidFill>
              </a:rPr>
              <a:t>facial</a:t>
            </a:r>
            <a:r>
              <a:rPr lang="de-CH" sz="1900" dirty="0">
                <a:solidFill>
                  <a:schemeClr val="tx1"/>
                </a:solidFill>
              </a:rPr>
              <a:t> nerve </a:t>
            </a:r>
            <a:r>
              <a:rPr lang="de-CH" sz="1900" dirty="0" err="1">
                <a:solidFill>
                  <a:schemeClr val="tx1"/>
                </a:solidFill>
              </a:rPr>
              <a:t>arises</a:t>
            </a:r>
            <a:r>
              <a:rPr lang="de-CH" sz="1900" dirty="0">
                <a:solidFill>
                  <a:schemeClr val="tx1"/>
                </a:solidFill>
              </a:rPr>
              <a:t> at </a:t>
            </a:r>
            <a:r>
              <a:rPr lang="de-CH" sz="1900" dirty="0" err="1">
                <a:solidFill>
                  <a:schemeClr val="tx1"/>
                </a:solidFill>
              </a:rPr>
              <a:t>the</a:t>
            </a:r>
            <a:r>
              <a:rPr lang="de-CH" sz="1900" dirty="0">
                <a:solidFill>
                  <a:schemeClr val="tx1"/>
                </a:solidFill>
              </a:rPr>
              <a:t> </a:t>
            </a:r>
            <a:r>
              <a:rPr lang="de-CH" sz="1900" dirty="0" err="1">
                <a:solidFill>
                  <a:schemeClr val="tx1"/>
                </a:solidFill>
              </a:rPr>
              <a:t>cerebellopontine</a:t>
            </a:r>
            <a:r>
              <a:rPr lang="de-CH" sz="1900" dirty="0">
                <a:solidFill>
                  <a:schemeClr val="tx1"/>
                </a:solidFill>
              </a:rPr>
              <a:t> angle </a:t>
            </a:r>
            <a:r>
              <a:rPr lang="de-CH" sz="1900" dirty="0" err="1">
                <a:solidFill>
                  <a:schemeClr val="tx1"/>
                </a:solidFill>
              </a:rPr>
              <a:t>as</a:t>
            </a:r>
            <a:r>
              <a:rPr lang="de-CH" sz="1900" dirty="0">
                <a:solidFill>
                  <a:schemeClr val="tx1"/>
                </a:solidFill>
              </a:rPr>
              <a:t> </a:t>
            </a:r>
            <a:r>
              <a:rPr lang="de-CH" sz="1900" dirty="0" err="1">
                <a:solidFill>
                  <a:schemeClr val="tx1"/>
                </a:solidFill>
              </a:rPr>
              <a:t>two</a:t>
            </a:r>
            <a:r>
              <a:rPr lang="de-CH" sz="1900" dirty="0">
                <a:solidFill>
                  <a:schemeClr val="tx1"/>
                </a:solidFill>
              </a:rPr>
              <a:t> separate </a:t>
            </a:r>
            <a:r>
              <a:rPr lang="de-CH" sz="1900" dirty="0" err="1">
                <a:solidFill>
                  <a:schemeClr val="tx1"/>
                </a:solidFill>
              </a:rPr>
              <a:t>roots</a:t>
            </a:r>
            <a:r>
              <a:rPr lang="de-CH" sz="1900" dirty="0">
                <a:solidFill>
                  <a:schemeClr val="tx1"/>
                </a:solidFill>
              </a:rPr>
              <a:t>. </a:t>
            </a:r>
            <a:r>
              <a:rPr lang="de-CH" sz="1900" dirty="0" err="1">
                <a:solidFill>
                  <a:schemeClr val="tx1"/>
                </a:solidFill>
              </a:rPr>
              <a:t>Its</a:t>
            </a:r>
            <a:r>
              <a:rPr lang="de-CH" sz="1900" dirty="0">
                <a:solidFill>
                  <a:schemeClr val="tx1"/>
                </a:solidFill>
              </a:rPr>
              <a:t> </a:t>
            </a:r>
            <a:r>
              <a:rPr lang="de-CH" sz="1900" dirty="0" err="1">
                <a:solidFill>
                  <a:schemeClr val="tx1"/>
                </a:solidFill>
              </a:rPr>
              <a:t>motor</a:t>
            </a:r>
            <a:r>
              <a:rPr lang="de-CH" sz="1900" dirty="0">
                <a:solidFill>
                  <a:schemeClr val="tx1"/>
                </a:solidFill>
              </a:rPr>
              <a:t> root </a:t>
            </a:r>
            <a:r>
              <a:rPr lang="de-CH" sz="1900" dirty="0" err="1">
                <a:solidFill>
                  <a:schemeClr val="tx1"/>
                </a:solidFill>
              </a:rPr>
              <a:t>is</a:t>
            </a:r>
            <a:r>
              <a:rPr lang="de-CH" sz="1900" dirty="0">
                <a:solidFill>
                  <a:schemeClr val="tx1"/>
                </a:solidFill>
              </a:rPr>
              <a:t> </a:t>
            </a:r>
            <a:r>
              <a:rPr lang="de-CH" sz="1900" dirty="0" err="1">
                <a:solidFill>
                  <a:schemeClr val="tx1"/>
                </a:solidFill>
              </a:rPr>
              <a:t>associated</a:t>
            </a:r>
            <a:r>
              <a:rPr lang="de-CH" sz="1900" dirty="0">
                <a:solidFill>
                  <a:schemeClr val="tx1"/>
                </a:solidFill>
              </a:rPr>
              <a:t> </a:t>
            </a:r>
            <a:r>
              <a:rPr lang="de-CH" sz="1900" dirty="0" err="1">
                <a:solidFill>
                  <a:schemeClr val="tx1"/>
                </a:solidFill>
              </a:rPr>
              <a:t>with</a:t>
            </a:r>
            <a:r>
              <a:rPr lang="de-CH" sz="1900" dirty="0">
                <a:solidFill>
                  <a:schemeClr val="tx1"/>
                </a:solidFill>
              </a:rPr>
              <a:t> </a:t>
            </a:r>
            <a:r>
              <a:rPr lang="de-CH" sz="1900" dirty="0" err="1">
                <a:solidFill>
                  <a:schemeClr val="tx1"/>
                </a:solidFill>
              </a:rPr>
              <a:t>neurons</a:t>
            </a:r>
            <a:r>
              <a:rPr lang="de-CH" sz="1900" dirty="0">
                <a:solidFill>
                  <a:schemeClr val="tx1"/>
                </a:solidFill>
              </a:rPr>
              <a:t> </a:t>
            </a:r>
            <a:r>
              <a:rPr lang="de-CH" sz="1900" dirty="0" err="1">
                <a:solidFill>
                  <a:schemeClr val="tx1"/>
                </a:solidFill>
              </a:rPr>
              <a:t>originating</a:t>
            </a:r>
            <a:r>
              <a:rPr lang="de-CH" sz="1900" dirty="0">
                <a:solidFill>
                  <a:schemeClr val="tx1"/>
                </a:solidFill>
              </a:rPr>
              <a:t> in </a:t>
            </a:r>
            <a:r>
              <a:rPr lang="de-CH" sz="1900" dirty="0" err="1">
                <a:solidFill>
                  <a:schemeClr val="tx1"/>
                </a:solidFill>
              </a:rPr>
              <a:t>the</a:t>
            </a:r>
            <a:r>
              <a:rPr lang="de-CH" sz="1900" dirty="0">
                <a:solidFill>
                  <a:schemeClr val="tx1"/>
                </a:solidFill>
              </a:rPr>
              <a:t> large </a:t>
            </a:r>
            <a:r>
              <a:rPr lang="de-CH" sz="1900" dirty="0" err="1">
                <a:solidFill>
                  <a:schemeClr val="tx1"/>
                </a:solidFill>
              </a:rPr>
              <a:t>motor</a:t>
            </a:r>
            <a:r>
              <a:rPr lang="de-CH" sz="1900" dirty="0">
                <a:solidFill>
                  <a:schemeClr val="tx1"/>
                </a:solidFill>
              </a:rPr>
              <a:t> </a:t>
            </a:r>
            <a:r>
              <a:rPr lang="de-CH" sz="1900" dirty="0" err="1">
                <a:solidFill>
                  <a:schemeClr val="tx1"/>
                </a:solidFill>
              </a:rPr>
              <a:t>nucleus</a:t>
            </a:r>
            <a:r>
              <a:rPr lang="de-CH" sz="1900" dirty="0">
                <a:solidFill>
                  <a:schemeClr val="tx1"/>
                </a:solidFill>
              </a:rPr>
              <a:t> </a:t>
            </a:r>
            <a:r>
              <a:rPr lang="de-CH" sz="1900" dirty="0" err="1">
                <a:solidFill>
                  <a:schemeClr val="tx1"/>
                </a:solidFill>
              </a:rPr>
              <a:t>of</a:t>
            </a:r>
            <a:r>
              <a:rPr lang="de-CH" sz="1900" dirty="0">
                <a:solidFill>
                  <a:schemeClr val="tx1"/>
                </a:solidFill>
              </a:rPr>
              <a:t> </a:t>
            </a:r>
            <a:r>
              <a:rPr lang="de-CH" sz="1900" dirty="0" err="1">
                <a:solidFill>
                  <a:schemeClr val="tx1"/>
                </a:solidFill>
              </a:rPr>
              <a:t>facial</a:t>
            </a:r>
            <a:r>
              <a:rPr lang="de-CH" sz="1900" dirty="0">
                <a:solidFill>
                  <a:schemeClr val="tx1"/>
                </a:solidFill>
              </a:rPr>
              <a:t> nerve, </a:t>
            </a:r>
            <a:r>
              <a:rPr lang="de-CH" sz="1900" dirty="0" err="1">
                <a:solidFill>
                  <a:schemeClr val="tx1"/>
                </a:solidFill>
              </a:rPr>
              <a:t>located</a:t>
            </a:r>
            <a:r>
              <a:rPr lang="de-CH" sz="1900" dirty="0">
                <a:solidFill>
                  <a:schemeClr val="tx1"/>
                </a:solidFill>
              </a:rPr>
              <a:t> in </a:t>
            </a:r>
            <a:r>
              <a:rPr lang="de-CH" sz="1900" dirty="0" err="1">
                <a:solidFill>
                  <a:schemeClr val="tx1"/>
                </a:solidFill>
              </a:rPr>
              <a:t>the</a:t>
            </a:r>
            <a:r>
              <a:rPr lang="de-CH" sz="1900" dirty="0">
                <a:solidFill>
                  <a:schemeClr val="tx1"/>
                </a:solidFill>
              </a:rPr>
              <a:t> </a:t>
            </a:r>
            <a:r>
              <a:rPr lang="de-CH" sz="1900" dirty="0" err="1">
                <a:solidFill>
                  <a:schemeClr val="tx1"/>
                </a:solidFill>
              </a:rPr>
              <a:t>pons</a:t>
            </a:r>
            <a:r>
              <a:rPr lang="de-CH" sz="1900" dirty="0">
                <a:solidFill>
                  <a:schemeClr val="tx1"/>
                </a:solidFill>
              </a:rPr>
              <a:t>. The </a:t>
            </a:r>
            <a:r>
              <a:rPr lang="de-CH" sz="1900" dirty="0" err="1">
                <a:solidFill>
                  <a:schemeClr val="tx1"/>
                </a:solidFill>
              </a:rPr>
              <a:t>sensory</a:t>
            </a:r>
            <a:r>
              <a:rPr lang="de-CH" sz="1900" dirty="0">
                <a:solidFill>
                  <a:schemeClr val="tx1"/>
                </a:solidFill>
              </a:rPr>
              <a:t> root </a:t>
            </a:r>
            <a:r>
              <a:rPr lang="de-CH" sz="1900" dirty="0" err="1">
                <a:solidFill>
                  <a:schemeClr val="tx1"/>
                </a:solidFill>
              </a:rPr>
              <a:t>contains</a:t>
            </a:r>
            <a:r>
              <a:rPr lang="de-CH" sz="1900" dirty="0">
                <a:solidFill>
                  <a:schemeClr val="tx1"/>
                </a:solidFill>
              </a:rPr>
              <a:t> </a:t>
            </a:r>
            <a:r>
              <a:rPr lang="de-CH" sz="1900" dirty="0" err="1">
                <a:solidFill>
                  <a:schemeClr val="tx1"/>
                </a:solidFill>
              </a:rPr>
              <a:t>somatic</a:t>
            </a:r>
            <a:r>
              <a:rPr lang="de-CH" sz="1900" dirty="0">
                <a:solidFill>
                  <a:schemeClr val="tx1"/>
                </a:solidFill>
              </a:rPr>
              <a:t> </a:t>
            </a:r>
            <a:r>
              <a:rPr lang="de-CH" sz="1900" dirty="0" err="1">
                <a:solidFill>
                  <a:schemeClr val="tx1"/>
                </a:solidFill>
              </a:rPr>
              <a:t>sensory</a:t>
            </a:r>
            <a:r>
              <a:rPr lang="de-CH" sz="1900" dirty="0">
                <a:solidFill>
                  <a:schemeClr val="tx1"/>
                </a:solidFill>
              </a:rPr>
              <a:t> and </a:t>
            </a:r>
            <a:r>
              <a:rPr lang="de-CH" sz="1900" dirty="0" err="1">
                <a:solidFill>
                  <a:schemeClr val="tx1"/>
                </a:solidFill>
              </a:rPr>
              <a:t>visceral</a:t>
            </a:r>
            <a:r>
              <a:rPr lang="de-CH" sz="1900" dirty="0">
                <a:solidFill>
                  <a:schemeClr val="tx1"/>
                </a:solidFill>
              </a:rPr>
              <a:t> </a:t>
            </a:r>
            <a:r>
              <a:rPr lang="de-CH" sz="1900" dirty="0" err="1">
                <a:solidFill>
                  <a:schemeClr val="tx1"/>
                </a:solidFill>
              </a:rPr>
              <a:t>sensory</a:t>
            </a:r>
            <a:r>
              <a:rPr lang="de-CH" sz="1900" dirty="0">
                <a:solidFill>
                  <a:schemeClr val="tx1"/>
                </a:solidFill>
              </a:rPr>
              <a:t> (taste) </a:t>
            </a:r>
            <a:r>
              <a:rPr lang="de-CH" sz="1900" dirty="0" err="1">
                <a:solidFill>
                  <a:schemeClr val="tx1"/>
                </a:solidFill>
              </a:rPr>
              <a:t>fibers</a:t>
            </a:r>
            <a:r>
              <a:rPr lang="de-CH" sz="1900" dirty="0">
                <a:solidFill>
                  <a:schemeClr val="tx1"/>
                </a:solidFill>
              </a:rPr>
              <a:t>, </a:t>
            </a:r>
            <a:r>
              <a:rPr lang="de-CH" sz="1900" dirty="0" err="1">
                <a:solidFill>
                  <a:schemeClr val="tx1"/>
                </a:solidFill>
              </a:rPr>
              <a:t>the</a:t>
            </a:r>
            <a:r>
              <a:rPr lang="de-CH" sz="1900" dirty="0">
                <a:solidFill>
                  <a:schemeClr val="tx1"/>
                </a:solidFill>
              </a:rPr>
              <a:t> </a:t>
            </a:r>
            <a:r>
              <a:rPr lang="de-CH" sz="1900" dirty="0" err="1">
                <a:solidFill>
                  <a:schemeClr val="tx1"/>
                </a:solidFill>
              </a:rPr>
              <a:t>cell</a:t>
            </a:r>
            <a:r>
              <a:rPr lang="de-CH" sz="1900" dirty="0">
                <a:solidFill>
                  <a:schemeClr val="tx1"/>
                </a:solidFill>
              </a:rPr>
              <a:t> </a:t>
            </a:r>
            <a:r>
              <a:rPr lang="de-CH" sz="1900" dirty="0" err="1">
                <a:solidFill>
                  <a:schemeClr val="tx1"/>
                </a:solidFill>
              </a:rPr>
              <a:t>bodies</a:t>
            </a:r>
            <a:r>
              <a:rPr lang="de-CH" sz="1900" dirty="0">
                <a:solidFill>
                  <a:schemeClr val="tx1"/>
                </a:solidFill>
              </a:rPr>
              <a:t> </a:t>
            </a:r>
            <a:r>
              <a:rPr lang="de-CH" sz="1900" dirty="0" err="1">
                <a:solidFill>
                  <a:schemeClr val="tx1"/>
                </a:solidFill>
              </a:rPr>
              <a:t>of</a:t>
            </a:r>
            <a:r>
              <a:rPr lang="de-CH" sz="1900" dirty="0">
                <a:solidFill>
                  <a:schemeClr val="tx1"/>
                </a:solidFill>
              </a:rPr>
              <a:t> </a:t>
            </a:r>
            <a:r>
              <a:rPr lang="de-CH" sz="1900" dirty="0" err="1">
                <a:solidFill>
                  <a:schemeClr val="tx1"/>
                </a:solidFill>
              </a:rPr>
              <a:t>which</a:t>
            </a:r>
            <a:r>
              <a:rPr lang="de-CH" sz="1900" dirty="0">
                <a:solidFill>
                  <a:schemeClr val="tx1"/>
                </a:solidFill>
              </a:rPr>
              <a:t> </a:t>
            </a:r>
            <a:r>
              <a:rPr lang="de-CH" sz="1900" dirty="0" err="1">
                <a:solidFill>
                  <a:schemeClr val="tx1"/>
                </a:solidFill>
              </a:rPr>
              <a:t>are</a:t>
            </a:r>
            <a:r>
              <a:rPr lang="de-CH" sz="1900" dirty="0">
                <a:solidFill>
                  <a:schemeClr val="tx1"/>
                </a:solidFill>
              </a:rPr>
              <a:t> </a:t>
            </a:r>
            <a:r>
              <a:rPr lang="de-CH" sz="1900" dirty="0" err="1">
                <a:solidFill>
                  <a:schemeClr val="tx1"/>
                </a:solidFill>
              </a:rPr>
              <a:t>located</a:t>
            </a:r>
            <a:r>
              <a:rPr lang="de-CH" sz="1900" dirty="0">
                <a:solidFill>
                  <a:schemeClr val="tx1"/>
                </a:solidFill>
              </a:rPr>
              <a:t> in </a:t>
            </a:r>
            <a:r>
              <a:rPr lang="de-CH" sz="1900" dirty="0" err="1">
                <a:solidFill>
                  <a:schemeClr val="tx1"/>
                </a:solidFill>
              </a:rPr>
              <a:t>the</a:t>
            </a:r>
            <a:r>
              <a:rPr lang="de-CH" sz="1900" dirty="0">
                <a:solidFill>
                  <a:schemeClr val="tx1"/>
                </a:solidFill>
              </a:rPr>
              <a:t> </a:t>
            </a:r>
            <a:r>
              <a:rPr lang="de-CH" sz="1900" dirty="0" err="1">
                <a:solidFill>
                  <a:schemeClr val="tx1"/>
                </a:solidFill>
              </a:rPr>
              <a:t>geniculate</a:t>
            </a:r>
            <a:r>
              <a:rPr lang="de-CH" sz="1900" dirty="0">
                <a:solidFill>
                  <a:schemeClr val="tx1"/>
                </a:solidFill>
              </a:rPr>
              <a:t> </a:t>
            </a:r>
            <a:r>
              <a:rPr lang="de-CH" sz="1900" dirty="0" err="1">
                <a:solidFill>
                  <a:schemeClr val="tx1"/>
                </a:solidFill>
              </a:rPr>
              <a:t>ganglion</a:t>
            </a:r>
            <a:r>
              <a:rPr lang="de-CH" sz="1900" dirty="0">
                <a:solidFill>
                  <a:schemeClr val="tx1"/>
                </a:solidFill>
              </a:rPr>
              <a:t>. The </a:t>
            </a:r>
            <a:r>
              <a:rPr lang="de-CH" sz="1900" dirty="0" err="1">
                <a:solidFill>
                  <a:schemeClr val="tx1"/>
                </a:solidFill>
              </a:rPr>
              <a:t>central</a:t>
            </a:r>
            <a:r>
              <a:rPr lang="de-CH" sz="1900" dirty="0">
                <a:solidFill>
                  <a:schemeClr val="tx1"/>
                </a:solidFill>
              </a:rPr>
              <a:t> </a:t>
            </a:r>
            <a:r>
              <a:rPr lang="de-CH" sz="1900" dirty="0" err="1">
                <a:solidFill>
                  <a:schemeClr val="tx1"/>
                </a:solidFill>
              </a:rPr>
              <a:t>processes</a:t>
            </a:r>
            <a:r>
              <a:rPr lang="de-CH" sz="1900" dirty="0">
                <a:solidFill>
                  <a:schemeClr val="tx1"/>
                </a:solidFill>
              </a:rPr>
              <a:t> </a:t>
            </a:r>
            <a:r>
              <a:rPr lang="de-CH" sz="1900" dirty="0" err="1">
                <a:solidFill>
                  <a:schemeClr val="tx1"/>
                </a:solidFill>
              </a:rPr>
              <a:t>of</a:t>
            </a:r>
            <a:r>
              <a:rPr lang="de-CH" sz="1900" dirty="0">
                <a:solidFill>
                  <a:schemeClr val="tx1"/>
                </a:solidFill>
              </a:rPr>
              <a:t> </a:t>
            </a:r>
            <a:r>
              <a:rPr lang="de-CH" sz="1900" dirty="0" err="1">
                <a:solidFill>
                  <a:schemeClr val="tx1"/>
                </a:solidFill>
              </a:rPr>
              <a:t>these</a:t>
            </a:r>
            <a:r>
              <a:rPr lang="de-CH" sz="1900" dirty="0">
                <a:solidFill>
                  <a:schemeClr val="tx1"/>
                </a:solidFill>
              </a:rPr>
              <a:t> </a:t>
            </a:r>
            <a:r>
              <a:rPr lang="de-CH" sz="1900" dirty="0" err="1">
                <a:solidFill>
                  <a:schemeClr val="tx1"/>
                </a:solidFill>
              </a:rPr>
              <a:t>fibers</a:t>
            </a:r>
            <a:r>
              <a:rPr lang="de-CH" sz="1900" dirty="0">
                <a:solidFill>
                  <a:schemeClr val="tx1"/>
                </a:solidFill>
              </a:rPr>
              <a:t> </a:t>
            </a:r>
            <a:r>
              <a:rPr lang="de-CH" sz="1900" dirty="0" err="1">
                <a:solidFill>
                  <a:schemeClr val="tx1"/>
                </a:solidFill>
              </a:rPr>
              <a:t>terminate</a:t>
            </a:r>
            <a:r>
              <a:rPr lang="de-CH" sz="1900" dirty="0">
                <a:solidFill>
                  <a:schemeClr val="tx1"/>
                </a:solidFill>
              </a:rPr>
              <a:t> at </a:t>
            </a:r>
            <a:r>
              <a:rPr lang="de-CH" sz="1900" dirty="0" err="1">
                <a:solidFill>
                  <a:schemeClr val="tx1"/>
                </a:solidFill>
              </a:rPr>
              <a:t>the</a:t>
            </a:r>
            <a:r>
              <a:rPr lang="de-CH" sz="1900" dirty="0">
                <a:solidFill>
                  <a:schemeClr val="tx1"/>
                </a:solidFill>
              </a:rPr>
              <a:t> </a:t>
            </a:r>
            <a:r>
              <a:rPr lang="de-CH" sz="1900" dirty="0" err="1">
                <a:solidFill>
                  <a:schemeClr val="tx1"/>
                </a:solidFill>
              </a:rPr>
              <a:t>sensory</a:t>
            </a:r>
            <a:r>
              <a:rPr lang="de-CH" sz="1900" dirty="0">
                <a:solidFill>
                  <a:schemeClr val="tx1"/>
                </a:solidFill>
              </a:rPr>
              <a:t> </a:t>
            </a:r>
            <a:r>
              <a:rPr lang="de-CH" sz="1900" dirty="0" err="1">
                <a:solidFill>
                  <a:schemeClr val="tx1"/>
                </a:solidFill>
              </a:rPr>
              <a:t>nucleus</a:t>
            </a:r>
            <a:r>
              <a:rPr lang="de-CH" sz="1900" dirty="0">
                <a:solidFill>
                  <a:schemeClr val="tx1"/>
                </a:solidFill>
              </a:rPr>
              <a:t> </a:t>
            </a:r>
            <a:r>
              <a:rPr lang="de-CH" sz="1900" dirty="0" err="1">
                <a:solidFill>
                  <a:schemeClr val="tx1"/>
                </a:solidFill>
              </a:rPr>
              <a:t>of</a:t>
            </a:r>
            <a:r>
              <a:rPr lang="de-CH" sz="1900" dirty="0">
                <a:solidFill>
                  <a:schemeClr val="tx1"/>
                </a:solidFill>
              </a:rPr>
              <a:t> trigeminal nerve and </a:t>
            </a:r>
            <a:r>
              <a:rPr lang="de-CH" sz="1900" dirty="0" err="1">
                <a:solidFill>
                  <a:schemeClr val="tx1"/>
                </a:solidFill>
              </a:rPr>
              <a:t>nucleus</a:t>
            </a:r>
            <a:r>
              <a:rPr lang="de-CH" sz="1900" dirty="0">
                <a:solidFill>
                  <a:schemeClr val="tx1"/>
                </a:solidFill>
              </a:rPr>
              <a:t> </a:t>
            </a:r>
            <a:r>
              <a:rPr lang="de-CH" sz="1900" dirty="0" err="1">
                <a:solidFill>
                  <a:schemeClr val="tx1"/>
                </a:solidFill>
              </a:rPr>
              <a:t>of</a:t>
            </a:r>
            <a:r>
              <a:rPr lang="de-CH" sz="1900" dirty="0">
                <a:solidFill>
                  <a:schemeClr val="tx1"/>
                </a:solidFill>
              </a:rPr>
              <a:t> </a:t>
            </a:r>
            <a:r>
              <a:rPr lang="de-CH" sz="1900" dirty="0" err="1">
                <a:solidFill>
                  <a:schemeClr val="tx1"/>
                </a:solidFill>
              </a:rPr>
              <a:t>solitary</a:t>
            </a:r>
            <a:r>
              <a:rPr lang="de-CH" sz="1900" dirty="0">
                <a:solidFill>
                  <a:schemeClr val="tx1"/>
                </a:solidFill>
              </a:rPr>
              <a:t> tract, </a:t>
            </a:r>
            <a:r>
              <a:rPr lang="de-CH" sz="1900" dirty="0" err="1">
                <a:solidFill>
                  <a:schemeClr val="tx1"/>
                </a:solidFill>
              </a:rPr>
              <a:t>respectively</a:t>
            </a:r>
            <a:r>
              <a:rPr lang="de-CH" sz="1900" dirty="0">
                <a:solidFill>
                  <a:schemeClr val="tx1"/>
                </a:solidFill>
              </a:rPr>
              <a:t>. Efferent </a:t>
            </a:r>
            <a:r>
              <a:rPr lang="de-CH" sz="1900" dirty="0" err="1">
                <a:solidFill>
                  <a:schemeClr val="tx1"/>
                </a:solidFill>
              </a:rPr>
              <a:t>parasympathetic</a:t>
            </a:r>
            <a:r>
              <a:rPr lang="de-CH" sz="1900" dirty="0">
                <a:solidFill>
                  <a:schemeClr val="tx1"/>
                </a:solidFill>
              </a:rPr>
              <a:t> </a:t>
            </a:r>
            <a:r>
              <a:rPr lang="de-CH" sz="1900" dirty="0" err="1">
                <a:solidFill>
                  <a:schemeClr val="tx1"/>
                </a:solidFill>
              </a:rPr>
              <a:t>roots</a:t>
            </a:r>
            <a:r>
              <a:rPr lang="de-CH" sz="1900" dirty="0">
                <a:solidFill>
                  <a:schemeClr val="tx1"/>
                </a:solidFill>
              </a:rPr>
              <a:t> (</a:t>
            </a:r>
            <a:r>
              <a:rPr lang="de-CH" sz="1900" dirty="0" err="1">
                <a:solidFill>
                  <a:schemeClr val="tx1"/>
                </a:solidFill>
              </a:rPr>
              <a:t>from</a:t>
            </a:r>
            <a:r>
              <a:rPr lang="de-CH" sz="1900" dirty="0">
                <a:solidFill>
                  <a:schemeClr val="tx1"/>
                </a:solidFill>
              </a:rPr>
              <a:t> </a:t>
            </a:r>
            <a:r>
              <a:rPr lang="de-CH" sz="1900" dirty="0" err="1">
                <a:solidFill>
                  <a:schemeClr val="tx1"/>
                </a:solidFill>
              </a:rPr>
              <a:t>the</a:t>
            </a:r>
            <a:r>
              <a:rPr lang="de-CH" sz="1900" dirty="0">
                <a:solidFill>
                  <a:schemeClr val="tx1"/>
                </a:solidFill>
              </a:rPr>
              <a:t> superior </a:t>
            </a:r>
            <a:r>
              <a:rPr lang="de-CH" sz="1900" dirty="0" err="1">
                <a:solidFill>
                  <a:schemeClr val="tx1"/>
                </a:solidFill>
              </a:rPr>
              <a:t>salivatory</a:t>
            </a:r>
            <a:r>
              <a:rPr lang="de-CH" sz="1900" dirty="0">
                <a:solidFill>
                  <a:schemeClr val="tx1"/>
                </a:solidFill>
              </a:rPr>
              <a:t> </a:t>
            </a:r>
            <a:r>
              <a:rPr lang="de-CH" sz="1900" dirty="0" err="1">
                <a:solidFill>
                  <a:schemeClr val="tx1"/>
                </a:solidFill>
              </a:rPr>
              <a:t>nucleus</a:t>
            </a:r>
            <a:r>
              <a:rPr lang="de-CH" sz="1900" dirty="0">
                <a:solidFill>
                  <a:schemeClr val="tx1"/>
                </a:solidFill>
              </a:rPr>
              <a:t>) </a:t>
            </a:r>
            <a:r>
              <a:rPr lang="de-CH" sz="1900" dirty="0" err="1">
                <a:solidFill>
                  <a:schemeClr val="tx1"/>
                </a:solidFill>
              </a:rPr>
              <a:t>are</a:t>
            </a:r>
            <a:r>
              <a:rPr lang="de-CH" sz="1900" dirty="0">
                <a:solidFill>
                  <a:schemeClr val="tx1"/>
                </a:solidFill>
              </a:rPr>
              <a:t> also </a:t>
            </a:r>
            <a:r>
              <a:rPr lang="de-CH" sz="1900" dirty="0" err="1">
                <a:solidFill>
                  <a:schemeClr val="tx1"/>
                </a:solidFill>
              </a:rPr>
              <a:t>carried</a:t>
            </a:r>
            <a:r>
              <a:rPr lang="de-CH" sz="1900" dirty="0">
                <a:solidFill>
                  <a:schemeClr val="tx1"/>
                </a:solidFill>
              </a:rPr>
              <a:t> </a:t>
            </a:r>
            <a:r>
              <a:rPr lang="de-CH" sz="1900" dirty="0" err="1">
                <a:solidFill>
                  <a:schemeClr val="tx1"/>
                </a:solidFill>
              </a:rPr>
              <a:t>within</a:t>
            </a:r>
            <a:r>
              <a:rPr lang="de-CH" sz="1900" dirty="0">
                <a:solidFill>
                  <a:schemeClr val="tx1"/>
                </a:solidFill>
              </a:rPr>
              <a:t> </a:t>
            </a:r>
            <a:r>
              <a:rPr lang="de-CH" sz="1900" dirty="0" err="1">
                <a:solidFill>
                  <a:schemeClr val="tx1"/>
                </a:solidFill>
              </a:rPr>
              <a:t>the</a:t>
            </a:r>
            <a:r>
              <a:rPr lang="de-CH" sz="1900" dirty="0">
                <a:solidFill>
                  <a:schemeClr val="tx1"/>
                </a:solidFill>
              </a:rPr>
              <a:t> </a:t>
            </a:r>
            <a:r>
              <a:rPr lang="de-CH" sz="1900" dirty="0" err="1">
                <a:solidFill>
                  <a:schemeClr val="tx1"/>
                </a:solidFill>
              </a:rPr>
              <a:t>sensory</a:t>
            </a:r>
            <a:r>
              <a:rPr lang="de-CH" sz="1900" dirty="0">
                <a:solidFill>
                  <a:schemeClr val="tx1"/>
                </a:solidFill>
              </a:rPr>
              <a:t> root, </a:t>
            </a:r>
            <a:r>
              <a:rPr lang="de-CH" sz="1900" dirty="0" err="1">
                <a:solidFill>
                  <a:schemeClr val="tx1"/>
                </a:solidFill>
              </a:rPr>
              <a:t>therefore</a:t>
            </a:r>
            <a:r>
              <a:rPr lang="de-CH" sz="1900" dirty="0">
                <a:solidFill>
                  <a:schemeClr val="tx1"/>
                </a:solidFill>
              </a:rPr>
              <a:t> </a:t>
            </a:r>
            <a:r>
              <a:rPr lang="de-CH" sz="1900" dirty="0" err="1">
                <a:solidFill>
                  <a:schemeClr val="tx1"/>
                </a:solidFill>
              </a:rPr>
              <a:t>it</a:t>
            </a:r>
            <a:r>
              <a:rPr lang="de-CH" sz="1900" dirty="0">
                <a:solidFill>
                  <a:schemeClr val="tx1"/>
                </a:solidFill>
              </a:rPr>
              <a:t> </a:t>
            </a:r>
            <a:r>
              <a:rPr lang="de-CH" sz="1900" dirty="0" err="1">
                <a:solidFill>
                  <a:schemeClr val="tx1"/>
                </a:solidFill>
              </a:rPr>
              <a:t>is</a:t>
            </a:r>
            <a:r>
              <a:rPr lang="de-CH" sz="1900" dirty="0">
                <a:solidFill>
                  <a:schemeClr val="tx1"/>
                </a:solidFill>
              </a:rPr>
              <a:t> not </a:t>
            </a:r>
            <a:r>
              <a:rPr lang="de-CH" sz="1900" dirty="0" err="1">
                <a:solidFill>
                  <a:schemeClr val="tx1"/>
                </a:solidFill>
              </a:rPr>
              <a:t>actually</a:t>
            </a:r>
            <a:r>
              <a:rPr lang="de-CH" sz="1900" dirty="0">
                <a:solidFill>
                  <a:schemeClr val="tx1"/>
                </a:solidFill>
              </a:rPr>
              <a:t> </a:t>
            </a:r>
            <a:r>
              <a:rPr lang="de-CH" sz="1900" dirty="0" err="1">
                <a:solidFill>
                  <a:schemeClr val="tx1"/>
                </a:solidFill>
              </a:rPr>
              <a:t>completely</a:t>
            </a:r>
            <a:r>
              <a:rPr lang="de-CH" sz="1900" dirty="0">
                <a:solidFill>
                  <a:schemeClr val="tx1"/>
                </a:solidFill>
              </a:rPr>
              <a:t> </a:t>
            </a:r>
            <a:r>
              <a:rPr lang="de-CH" sz="1900" dirty="0" err="1">
                <a:solidFill>
                  <a:schemeClr val="tx1"/>
                </a:solidFill>
              </a:rPr>
              <a:t>sensory</a:t>
            </a:r>
            <a:r>
              <a:rPr lang="de-CH" sz="1900" dirty="0">
                <a:solidFill>
                  <a:schemeClr val="tx1"/>
                </a:solidFill>
              </a:rPr>
              <a:t> in </a:t>
            </a:r>
            <a:r>
              <a:rPr lang="de-CH" sz="1900" dirty="0" err="1">
                <a:solidFill>
                  <a:schemeClr val="tx1"/>
                </a:solidFill>
              </a:rPr>
              <a:t>composition</a:t>
            </a:r>
            <a:r>
              <a:rPr lang="de-CH" sz="1900" dirty="0">
                <a:solidFill>
                  <a:schemeClr val="tx1"/>
                </a:solidFill>
              </a:rPr>
              <a:t>; </a:t>
            </a:r>
            <a:r>
              <a:rPr lang="de-CH" sz="1900" dirty="0" err="1">
                <a:solidFill>
                  <a:schemeClr val="tx1"/>
                </a:solidFill>
              </a:rPr>
              <a:t>hence</a:t>
            </a:r>
            <a:r>
              <a:rPr lang="de-CH" sz="1900" dirty="0">
                <a:solidFill>
                  <a:schemeClr val="tx1"/>
                </a:solidFill>
              </a:rPr>
              <a:t> </a:t>
            </a:r>
            <a:r>
              <a:rPr lang="de-CH" sz="1900" dirty="0" err="1">
                <a:solidFill>
                  <a:schemeClr val="tx1"/>
                </a:solidFill>
              </a:rPr>
              <a:t>the</a:t>
            </a:r>
            <a:r>
              <a:rPr lang="de-CH" sz="1900" dirty="0">
                <a:solidFill>
                  <a:schemeClr val="tx1"/>
                </a:solidFill>
              </a:rPr>
              <a:t> </a:t>
            </a:r>
            <a:r>
              <a:rPr lang="de-CH" sz="1900" dirty="0" err="1">
                <a:solidFill>
                  <a:schemeClr val="tx1"/>
                </a:solidFill>
              </a:rPr>
              <a:t>term</a:t>
            </a:r>
            <a:r>
              <a:rPr lang="de-CH" sz="1900" dirty="0">
                <a:solidFill>
                  <a:schemeClr val="tx1"/>
                </a:solidFill>
              </a:rPr>
              <a:t> ‘intermediate nerve’ </a:t>
            </a:r>
            <a:r>
              <a:rPr lang="de-CH" sz="1900" dirty="0" err="1">
                <a:solidFill>
                  <a:schemeClr val="tx1"/>
                </a:solidFill>
              </a:rPr>
              <a:t>is</a:t>
            </a:r>
            <a:r>
              <a:rPr lang="de-CH" sz="1900" dirty="0">
                <a:solidFill>
                  <a:schemeClr val="tx1"/>
                </a:solidFill>
              </a:rPr>
              <a:t> </a:t>
            </a:r>
            <a:r>
              <a:rPr lang="de-CH" sz="1900" dirty="0" err="1">
                <a:solidFill>
                  <a:schemeClr val="tx1"/>
                </a:solidFill>
              </a:rPr>
              <a:t>often</a:t>
            </a:r>
            <a:r>
              <a:rPr lang="de-CH" sz="1900" dirty="0">
                <a:solidFill>
                  <a:schemeClr val="tx1"/>
                </a:solidFill>
              </a:rPr>
              <a:t> </a:t>
            </a:r>
            <a:r>
              <a:rPr lang="de-CH" sz="1900" dirty="0" err="1">
                <a:solidFill>
                  <a:schemeClr val="tx1"/>
                </a:solidFill>
              </a:rPr>
              <a:t>used</a:t>
            </a:r>
            <a:r>
              <a:rPr lang="de-CH" sz="1900" dirty="0">
                <a:solidFill>
                  <a:schemeClr val="tx1"/>
                </a:solidFill>
              </a:rPr>
              <a:t> </a:t>
            </a:r>
            <a:r>
              <a:rPr lang="de-CH" sz="1900" dirty="0" err="1">
                <a:solidFill>
                  <a:schemeClr val="tx1"/>
                </a:solidFill>
              </a:rPr>
              <a:t>instead</a:t>
            </a:r>
            <a:r>
              <a:rPr lang="de-CH" sz="1900" dirty="0">
                <a:solidFill>
                  <a:schemeClr val="tx1"/>
                </a:solidFill>
              </a:rPr>
              <a:t>.</a:t>
            </a:r>
            <a:br>
              <a:rPr lang="de-CH" sz="1900" dirty="0">
                <a:solidFill>
                  <a:schemeClr val="tx1"/>
                </a:solidFill>
              </a:rPr>
            </a:br>
            <a:br>
              <a:rPr lang="de-CH" sz="1900" dirty="0">
                <a:solidFill>
                  <a:schemeClr val="tx1"/>
                </a:solidFill>
              </a:rPr>
            </a:br>
            <a:r>
              <a:rPr lang="de-CH" dirty="0" err="1"/>
              <a:t>Along</a:t>
            </a:r>
            <a:r>
              <a:rPr lang="de-CH" dirty="0"/>
              <a:t> </a:t>
            </a:r>
            <a:r>
              <a:rPr lang="de-CH" dirty="0" err="1"/>
              <a:t>its</a:t>
            </a:r>
            <a:r>
              <a:rPr lang="de-CH" dirty="0"/>
              <a:t> </a:t>
            </a:r>
            <a:r>
              <a:rPr lang="de-CH" dirty="0" err="1"/>
              <a:t>pathway</a:t>
            </a:r>
            <a:r>
              <a:rPr lang="de-CH" dirty="0"/>
              <a:t>, </a:t>
            </a:r>
            <a:r>
              <a:rPr lang="de-CH" dirty="0" err="1"/>
              <a:t>the</a:t>
            </a:r>
            <a:r>
              <a:rPr lang="de-CH" dirty="0"/>
              <a:t> </a:t>
            </a:r>
            <a:r>
              <a:rPr lang="de-CH" dirty="0" err="1"/>
              <a:t>facial</a:t>
            </a:r>
            <a:r>
              <a:rPr lang="de-CH" dirty="0"/>
              <a:t> nerve </a:t>
            </a:r>
            <a:r>
              <a:rPr lang="de-CH" dirty="0" err="1"/>
              <a:t>can</a:t>
            </a:r>
            <a:r>
              <a:rPr lang="de-CH" dirty="0"/>
              <a:t> </a:t>
            </a:r>
            <a:r>
              <a:rPr lang="de-CH" dirty="0" err="1"/>
              <a:t>be</a:t>
            </a:r>
            <a:r>
              <a:rPr lang="de-CH" dirty="0"/>
              <a:t> </a:t>
            </a:r>
            <a:r>
              <a:rPr lang="de-CH" dirty="0" err="1"/>
              <a:t>divided</a:t>
            </a:r>
            <a:r>
              <a:rPr lang="de-CH" dirty="0"/>
              <a:t> </a:t>
            </a:r>
            <a:r>
              <a:rPr lang="de-CH" dirty="0" err="1"/>
              <a:t>into</a:t>
            </a:r>
            <a:r>
              <a:rPr lang="de-CH" dirty="0"/>
              <a:t> </a:t>
            </a:r>
            <a:r>
              <a:rPr lang="de-CH" b="1" dirty="0" err="1">
                <a:solidFill>
                  <a:schemeClr val="accent6">
                    <a:lumMod val="50000"/>
                  </a:schemeClr>
                </a:solidFill>
              </a:rPr>
              <a:t>three</a:t>
            </a:r>
            <a:r>
              <a:rPr lang="de-CH" b="1" dirty="0">
                <a:solidFill>
                  <a:schemeClr val="accent6">
                    <a:lumMod val="50000"/>
                  </a:schemeClr>
                </a:solidFill>
              </a:rPr>
              <a:t> different </a:t>
            </a:r>
            <a:r>
              <a:rPr lang="de-CH" b="1" dirty="0" err="1">
                <a:solidFill>
                  <a:schemeClr val="accent6">
                    <a:lumMod val="50000"/>
                  </a:schemeClr>
                </a:solidFill>
              </a:rPr>
              <a:t>segments</a:t>
            </a:r>
            <a:r>
              <a:rPr lang="de-CH" b="1" dirty="0">
                <a:solidFill>
                  <a:schemeClr val="accent6">
                    <a:lumMod val="50000"/>
                  </a:schemeClr>
                </a:solidFill>
              </a:rPr>
              <a:t>: </a:t>
            </a:r>
          </a:p>
          <a:p>
            <a:pPr algn="just"/>
            <a:r>
              <a:rPr lang="de-CH" sz="2200" b="1" u="sng" dirty="0">
                <a:solidFill>
                  <a:schemeClr val="accent6">
                    <a:lumMod val="50000"/>
                  </a:schemeClr>
                </a:solidFill>
              </a:rPr>
              <a:t>an </a:t>
            </a:r>
            <a:r>
              <a:rPr lang="de-CH" sz="2200" b="1" u="sng" dirty="0" err="1">
                <a:solidFill>
                  <a:schemeClr val="accent6">
                    <a:lumMod val="50000"/>
                  </a:schemeClr>
                </a:solidFill>
              </a:rPr>
              <a:t>intracranial</a:t>
            </a:r>
            <a:r>
              <a:rPr lang="de-CH" sz="2200" b="1" u="sng" dirty="0">
                <a:solidFill>
                  <a:schemeClr val="accent6">
                    <a:lumMod val="50000"/>
                  </a:schemeClr>
                </a:solidFill>
              </a:rPr>
              <a:t> (</a:t>
            </a:r>
            <a:r>
              <a:rPr lang="de-CH" sz="2200" b="1" u="sng" dirty="0" err="1">
                <a:solidFill>
                  <a:schemeClr val="accent6">
                    <a:lumMod val="50000"/>
                  </a:schemeClr>
                </a:solidFill>
              </a:rPr>
              <a:t>cisternal</a:t>
            </a:r>
            <a:r>
              <a:rPr lang="de-CH" sz="2200" b="1" u="sng" dirty="0">
                <a:solidFill>
                  <a:schemeClr val="accent6">
                    <a:lumMod val="50000"/>
                  </a:schemeClr>
                </a:solidFill>
              </a:rPr>
              <a:t>) </a:t>
            </a:r>
            <a:r>
              <a:rPr lang="de-CH" sz="2200" b="1" u="sng" dirty="0" err="1">
                <a:solidFill>
                  <a:schemeClr val="accent6">
                    <a:lumMod val="50000"/>
                  </a:schemeClr>
                </a:solidFill>
              </a:rPr>
              <a:t>part</a:t>
            </a:r>
            <a:r>
              <a:rPr lang="de-CH" sz="2200" b="1" u="sng" dirty="0">
                <a:solidFill>
                  <a:schemeClr val="accent6">
                    <a:lumMod val="50000"/>
                  </a:schemeClr>
                </a:solidFill>
              </a:rPr>
              <a:t>, intratemporal </a:t>
            </a:r>
            <a:r>
              <a:rPr lang="de-CH" sz="2200" b="1" u="sng" dirty="0" err="1">
                <a:solidFill>
                  <a:schemeClr val="accent6">
                    <a:lumMod val="50000"/>
                  </a:schemeClr>
                </a:solidFill>
              </a:rPr>
              <a:t>part</a:t>
            </a:r>
            <a:r>
              <a:rPr lang="de-CH" sz="2200" b="1" u="sng" dirty="0">
                <a:solidFill>
                  <a:schemeClr val="accent6">
                    <a:lumMod val="50000"/>
                  </a:schemeClr>
                </a:solidFill>
              </a:rPr>
              <a:t> (</a:t>
            </a:r>
            <a:r>
              <a:rPr lang="de-CH" sz="2200" b="1" u="sng" dirty="0" err="1">
                <a:solidFill>
                  <a:schemeClr val="accent6">
                    <a:lumMod val="50000"/>
                  </a:schemeClr>
                </a:solidFill>
              </a:rPr>
              <a:t>enclosed</a:t>
            </a:r>
            <a:r>
              <a:rPr lang="de-CH" sz="2200" b="1" u="sng" dirty="0">
                <a:solidFill>
                  <a:schemeClr val="accent6">
                    <a:lumMod val="50000"/>
                  </a:schemeClr>
                </a:solidFill>
              </a:rPr>
              <a:t> </a:t>
            </a:r>
            <a:r>
              <a:rPr lang="de-CH" sz="2200" b="1" u="sng" dirty="0" err="1">
                <a:solidFill>
                  <a:schemeClr val="accent6">
                    <a:lumMod val="50000"/>
                  </a:schemeClr>
                </a:solidFill>
              </a:rPr>
              <a:t>within</a:t>
            </a:r>
            <a:r>
              <a:rPr lang="de-CH" sz="2200" b="1" u="sng" dirty="0">
                <a:solidFill>
                  <a:schemeClr val="accent6">
                    <a:lumMod val="50000"/>
                  </a:schemeClr>
                </a:solidFill>
              </a:rPr>
              <a:t> </a:t>
            </a:r>
            <a:r>
              <a:rPr lang="de-CH" sz="2200" b="1" u="sng" dirty="0" err="1">
                <a:solidFill>
                  <a:schemeClr val="accent6">
                    <a:lumMod val="50000"/>
                  </a:schemeClr>
                </a:solidFill>
              </a:rPr>
              <a:t>the</a:t>
            </a:r>
            <a:r>
              <a:rPr lang="de-CH" sz="2200" b="1" u="sng" dirty="0">
                <a:solidFill>
                  <a:schemeClr val="accent6">
                    <a:lumMod val="50000"/>
                  </a:schemeClr>
                </a:solidFill>
              </a:rPr>
              <a:t> temporal </a:t>
            </a:r>
            <a:r>
              <a:rPr lang="de-CH" sz="2200" b="1" u="sng" dirty="0" err="1">
                <a:solidFill>
                  <a:schemeClr val="accent6">
                    <a:lumMod val="50000"/>
                  </a:schemeClr>
                </a:solidFill>
              </a:rPr>
              <a:t>bone</a:t>
            </a:r>
            <a:r>
              <a:rPr lang="de-CH" sz="2200" b="1" u="sng" dirty="0">
                <a:solidFill>
                  <a:schemeClr val="accent6">
                    <a:lumMod val="50000"/>
                  </a:schemeClr>
                </a:solidFill>
              </a:rPr>
              <a:t>) and an </a:t>
            </a:r>
            <a:r>
              <a:rPr lang="de-CH" sz="2200" b="1" u="sng" dirty="0" err="1">
                <a:solidFill>
                  <a:schemeClr val="accent6">
                    <a:lumMod val="50000"/>
                  </a:schemeClr>
                </a:solidFill>
              </a:rPr>
              <a:t>extracranial</a:t>
            </a:r>
            <a:r>
              <a:rPr lang="de-CH" sz="2200" b="1" u="sng" dirty="0">
                <a:solidFill>
                  <a:schemeClr val="accent6">
                    <a:lumMod val="50000"/>
                  </a:schemeClr>
                </a:solidFill>
              </a:rPr>
              <a:t> </a:t>
            </a:r>
            <a:r>
              <a:rPr lang="de-CH" sz="2200" b="1" u="sng" dirty="0" err="1">
                <a:solidFill>
                  <a:schemeClr val="accent6">
                    <a:lumMod val="50000"/>
                  </a:schemeClr>
                </a:solidFill>
              </a:rPr>
              <a:t>part</a:t>
            </a:r>
            <a:r>
              <a:rPr lang="de-CH" sz="2200" b="1" u="sng" dirty="0">
                <a:solidFill>
                  <a:schemeClr val="accent6">
                    <a:lumMod val="50000"/>
                  </a:schemeClr>
                </a:solidFill>
              </a:rPr>
              <a:t> </a:t>
            </a:r>
            <a:r>
              <a:rPr lang="de-CH" sz="2200" b="1" u="sng" dirty="0" err="1">
                <a:solidFill>
                  <a:schemeClr val="accent6">
                    <a:lumMod val="50000"/>
                  </a:schemeClr>
                </a:solidFill>
              </a:rPr>
              <a:t>that</a:t>
            </a:r>
            <a:r>
              <a:rPr lang="de-CH" sz="2200" b="1" u="sng" dirty="0">
                <a:solidFill>
                  <a:schemeClr val="accent6">
                    <a:lumMod val="50000"/>
                  </a:schemeClr>
                </a:solidFill>
              </a:rPr>
              <a:t> </a:t>
            </a:r>
            <a:r>
              <a:rPr lang="de-CH" sz="2200" b="1" u="sng" dirty="0" err="1">
                <a:solidFill>
                  <a:schemeClr val="accent6">
                    <a:lumMod val="50000"/>
                  </a:schemeClr>
                </a:solidFill>
              </a:rPr>
              <a:t>describes</a:t>
            </a:r>
            <a:r>
              <a:rPr lang="de-CH" sz="2200" b="1" u="sng" dirty="0">
                <a:solidFill>
                  <a:schemeClr val="accent6">
                    <a:lumMod val="50000"/>
                  </a:schemeClr>
                </a:solidFill>
              </a:rPr>
              <a:t> </a:t>
            </a:r>
            <a:r>
              <a:rPr lang="de-CH" sz="2200" b="1" u="sng" dirty="0" err="1">
                <a:solidFill>
                  <a:schemeClr val="accent6">
                    <a:lumMod val="50000"/>
                  </a:schemeClr>
                </a:solidFill>
              </a:rPr>
              <a:t>the</a:t>
            </a:r>
            <a:r>
              <a:rPr lang="de-CH" sz="2200" b="1" u="sng" dirty="0">
                <a:solidFill>
                  <a:schemeClr val="accent6">
                    <a:lumMod val="50000"/>
                  </a:schemeClr>
                </a:solidFill>
              </a:rPr>
              <a:t> </a:t>
            </a:r>
            <a:r>
              <a:rPr lang="de-CH" sz="2200" b="1" u="sng" dirty="0" err="1">
                <a:solidFill>
                  <a:schemeClr val="accent6">
                    <a:lumMod val="50000"/>
                  </a:schemeClr>
                </a:solidFill>
              </a:rPr>
              <a:t>facial</a:t>
            </a:r>
            <a:r>
              <a:rPr lang="de-CH" sz="2200" b="1" u="sng" dirty="0">
                <a:solidFill>
                  <a:schemeClr val="accent6">
                    <a:lumMod val="50000"/>
                  </a:schemeClr>
                </a:solidFill>
              </a:rPr>
              <a:t> nerve after </a:t>
            </a:r>
            <a:r>
              <a:rPr lang="de-CH" sz="2200" b="1" u="sng" dirty="0" err="1">
                <a:solidFill>
                  <a:schemeClr val="accent6">
                    <a:lumMod val="50000"/>
                  </a:schemeClr>
                </a:solidFill>
              </a:rPr>
              <a:t>it</a:t>
            </a:r>
            <a:r>
              <a:rPr lang="de-CH" sz="2200" b="1" u="sng" dirty="0">
                <a:solidFill>
                  <a:schemeClr val="accent6">
                    <a:lumMod val="50000"/>
                  </a:schemeClr>
                </a:solidFill>
              </a:rPr>
              <a:t> </a:t>
            </a:r>
            <a:r>
              <a:rPr lang="de-CH" sz="2200" b="1" u="sng" dirty="0" err="1">
                <a:solidFill>
                  <a:schemeClr val="accent6">
                    <a:lumMod val="50000"/>
                  </a:schemeClr>
                </a:solidFill>
              </a:rPr>
              <a:t>emerges</a:t>
            </a:r>
            <a:r>
              <a:rPr lang="de-CH" sz="2200" b="1" u="sng" dirty="0">
                <a:solidFill>
                  <a:schemeClr val="accent6">
                    <a:lumMod val="50000"/>
                  </a:schemeClr>
                </a:solidFill>
              </a:rPr>
              <a:t> </a:t>
            </a:r>
            <a:r>
              <a:rPr lang="de-CH" sz="2200" b="1" u="sng" dirty="0" err="1">
                <a:solidFill>
                  <a:schemeClr val="accent6">
                    <a:lumMod val="50000"/>
                  </a:schemeClr>
                </a:solidFill>
              </a:rPr>
              <a:t>from</a:t>
            </a:r>
            <a:r>
              <a:rPr lang="de-CH" sz="2200" b="1" u="sng" dirty="0">
                <a:solidFill>
                  <a:schemeClr val="accent6">
                    <a:lumMod val="50000"/>
                  </a:schemeClr>
                </a:solidFill>
              </a:rPr>
              <a:t> </a:t>
            </a:r>
            <a:r>
              <a:rPr lang="de-CH" sz="2200" b="1" u="sng" dirty="0" err="1">
                <a:solidFill>
                  <a:schemeClr val="accent6">
                    <a:lumMod val="50000"/>
                  </a:schemeClr>
                </a:solidFill>
              </a:rPr>
              <a:t>the</a:t>
            </a:r>
            <a:r>
              <a:rPr lang="de-CH" sz="2200" b="1" u="sng" dirty="0">
                <a:solidFill>
                  <a:schemeClr val="accent6">
                    <a:lumMod val="50000"/>
                  </a:schemeClr>
                </a:solidFill>
              </a:rPr>
              <a:t> temporal </a:t>
            </a:r>
            <a:r>
              <a:rPr lang="de-CH" sz="2200" b="1" u="sng" dirty="0" err="1">
                <a:solidFill>
                  <a:schemeClr val="accent6">
                    <a:lumMod val="50000"/>
                  </a:schemeClr>
                </a:solidFill>
              </a:rPr>
              <a:t>bone</a:t>
            </a:r>
            <a:r>
              <a:rPr lang="de-CH" sz="2200" b="1" u="sng" dirty="0">
                <a:solidFill>
                  <a:schemeClr val="accent6">
                    <a:lumMod val="50000"/>
                  </a:schemeClr>
                </a:solidFill>
              </a:rPr>
              <a:t>.</a:t>
            </a:r>
          </a:p>
          <a:p>
            <a:pPr marL="0" indent="0">
              <a:buNone/>
            </a:pPr>
            <a:endParaRPr lang="el-GR" dirty="0"/>
          </a:p>
        </p:txBody>
      </p:sp>
    </p:spTree>
    <p:extLst>
      <p:ext uri="{BB962C8B-B14F-4D97-AF65-F5344CB8AC3E}">
        <p14:creationId xmlns:p14="http://schemas.microsoft.com/office/powerpoint/2010/main" val="882694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A30AC1-B70B-A11E-3910-ECE07A68E80A}"/>
              </a:ext>
            </a:extLst>
          </p:cNvPr>
          <p:cNvSpPr>
            <a:spLocks noGrp="1"/>
          </p:cNvSpPr>
          <p:nvPr>
            <p:ph type="title"/>
          </p:nvPr>
        </p:nvSpPr>
        <p:spPr>
          <a:xfrm>
            <a:off x="7395209" y="82062"/>
            <a:ext cx="4456821" cy="656492"/>
          </a:xfrm>
        </p:spPr>
        <p:txBody>
          <a:bodyPr>
            <a:normAutofit fontScale="90000"/>
          </a:bodyPr>
          <a:lstStyle/>
          <a:p>
            <a:pPr algn="ctr"/>
            <a:r>
              <a:rPr lang="de-CH" sz="3600" b="1" dirty="0" err="1">
                <a:solidFill>
                  <a:schemeClr val="accent6">
                    <a:lumMod val="50000"/>
                  </a:schemeClr>
                </a:solidFill>
              </a:rPr>
              <a:t>Intracranial</a:t>
            </a:r>
            <a:r>
              <a:rPr lang="de-CH" sz="3600" b="1" dirty="0">
                <a:solidFill>
                  <a:schemeClr val="accent6">
                    <a:lumMod val="50000"/>
                  </a:schemeClr>
                </a:solidFill>
              </a:rPr>
              <a:t>/temporal </a:t>
            </a:r>
            <a:r>
              <a:rPr lang="de-CH" sz="3600" b="1" dirty="0" err="1">
                <a:solidFill>
                  <a:schemeClr val="accent6">
                    <a:lumMod val="50000"/>
                  </a:schemeClr>
                </a:solidFill>
              </a:rPr>
              <a:t>parts</a:t>
            </a:r>
            <a:r>
              <a:rPr lang="de-CH" sz="3600" b="1" dirty="0">
                <a:solidFill>
                  <a:schemeClr val="accent6">
                    <a:lumMod val="50000"/>
                  </a:schemeClr>
                </a:solidFill>
              </a:rPr>
              <a:t> </a:t>
            </a:r>
            <a:r>
              <a:rPr lang="de-CH" sz="3600" b="1" dirty="0" err="1">
                <a:solidFill>
                  <a:schemeClr val="accent6">
                    <a:lumMod val="50000"/>
                  </a:schemeClr>
                </a:solidFill>
              </a:rPr>
              <a:t>of</a:t>
            </a:r>
            <a:r>
              <a:rPr lang="de-CH" sz="3600" b="1" dirty="0">
                <a:solidFill>
                  <a:schemeClr val="accent6">
                    <a:lumMod val="50000"/>
                  </a:schemeClr>
                </a:solidFill>
              </a:rPr>
              <a:t> </a:t>
            </a:r>
            <a:r>
              <a:rPr lang="de-CH" sz="3600" b="1" dirty="0" err="1">
                <a:solidFill>
                  <a:schemeClr val="accent6">
                    <a:lumMod val="50000"/>
                  </a:schemeClr>
                </a:solidFill>
              </a:rPr>
              <a:t>facial</a:t>
            </a:r>
            <a:r>
              <a:rPr lang="de-CH" sz="3600" b="1" dirty="0">
                <a:solidFill>
                  <a:schemeClr val="accent6">
                    <a:lumMod val="50000"/>
                  </a:schemeClr>
                </a:solidFill>
              </a:rPr>
              <a:t> nerve</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9B33C643-5F7C-396B-ECD6-3EB6A0AC8AAB}"/>
              </a:ext>
            </a:extLst>
          </p:cNvPr>
          <p:cNvSpPr>
            <a:spLocks noGrp="1"/>
          </p:cNvSpPr>
          <p:nvPr>
            <p:ph idx="1"/>
          </p:nvPr>
        </p:nvSpPr>
        <p:spPr>
          <a:xfrm>
            <a:off x="316522" y="182880"/>
            <a:ext cx="6412523" cy="6593058"/>
          </a:xfrm>
        </p:spPr>
        <p:txBody>
          <a:bodyPr>
            <a:normAutofit fontScale="85000" lnSpcReduction="20000"/>
          </a:bodyPr>
          <a:lstStyle/>
          <a:p>
            <a:pPr algn="just"/>
            <a:r>
              <a:rPr lang="de-CH" dirty="0"/>
              <a:t>The larger and </a:t>
            </a:r>
            <a:r>
              <a:rPr lang="de-CH" dirty="0" err="1"/>
              <a:t>more</a:t>
            </a:r>
            <a:r>
              <a:rPr lang="de-CH" dirty="0"/>
              <a:t> medial </a:t>
            </a:r>
            <a:r>
              <a:rPr lang="de-CH" dirty="0" err="1"/>
              <a:t>motor</a:t>
            </a:r>
            <a:r>
              <a:rPr lang="de-CH" dirty="0"/>
              <a:t> root </a:t>
            </a:r>
            <a:r>
              <a:rPr lang="de-CH" dirty="0" err="1"/>
              <a:t>as</a:t>
            </a:r>
            <a:r>
              <a:rPr lang="de-CH" dirty="0"/>
              <a:t> </a:t>
            </a:r>
            <a:r>
              <a:rPr lang="de-CH" dirty="0" err="1"/>
              <a:t>well</a:t>
            </a:r>
            <a:r>
              <a:rPr lang="de-CH" dirty="0"/>
              <a:t> </a:t>
            </a:r>
            <a:r>
              <a:rPr lang="de-CH" dirty="0" err="1"/>
              <a:t>as</a:t>
            </a:r>
            <a:r>
              <a:rPr lang="de-CH" dirty="0"/>
              <a:t> </a:t>
            </a:r>
            <a:r>
              <a:rPr lang="de-CH" dirty="0" err="1"/>
              <a:t>the</a:t>
            </a:r>
            <a:r>
              <a:rPr lang="de-CH" dirty="0"/>
              <a:t> </a:t>
            </a:r>
            <a:r>
              <a:rPr lang="de-CH" dirty="0" err="1"/>
              <a:t>smaller</a:t>
            </a:r>
            <a:r>
              <a:rPr lang="de-CH" dirty="0"/>
              <a:t>, </a:t>
            </a:r>
            <a:r>
              <a:rPr lang="de-CH" dirty="0" err="1"/>
              <a:t>more</a:t>
            </a:r>
            <a:r>
              <a:rPr lang="de-CH" dirty="0"/>
              <a:t> lateral, </a:t>
            </a:r>
            <a:r>
              <a:rPr lang="de-CH" dirty="0" err="1"/>
              <a:t>sensory</a:t>
            </a:r>
            <a:r>
              <a:rPr lang="de-CH" dirty="0"/>
              <a:t> root (intermediate nerve) </a:t>
            </a:r>
            <a:r>
              <a:rPr lang="de-CH" sz="2100" b="1" dirty="0" err="1">
                <a:solidFill>
                  <a:schemeClr val="accent6">
                    <a:lumMod val="50000"/>
                  </a:schemeClr>
                </a:solidFill>
              </a:rPr>
              <a:t>arise</a:t>
            </a:r>
            <a:r>
              <a:rPr lang="de-CH" sz="2100" b="1" dirty="0">
                <a:solidFill>
                  <a:schemeClr val="accent6">
                    <a:lumMod val="50000"/>
                  </a:schemeClr>
                </a:solidFill>
              </a:rPr>
              <a:t> at </a:t>
            </a:r>
            <a:r>
              <a:rPr lang="de-CH" sz="2100" b="1" dirty="0" err="1">
                <a:solidFill>
                  <a:schemeClr val="accent6">
                    <a:lumMod val="50000"/>
                  </a:schemeClr>
                </a:solidFill>
              </a:rPr>
              <a:t>the</a:t>
            </a:r>
            <a:r>
              <a:rPr lang="de-CH" sz="2100" b="1" dirty="0">
                <a:solidFill>
                  <a:schemeClr val="accent6">
                    <a:lumMod val="50000"/>
                  </a:schemeClr>
                </a:solidFill>
              </a:rPr>
              <a:t> </a:t>
            </a:r>
            <a:r>
              <a:rPr lang="de-CH" sz="2100" b="1" dirty="0" err="1">
                <a:solidFill>
                  <a:schemeClr val="accent6">
                    <a:lumMod val="50000"/>
                  </a:schemeClr>
                </a:solidFill>
              </a:rPr>
              <a:t>cerebellopontine</a:t>
            </a:r>
            <a:r>
              <a:rPr lang="de-CH" sz="2100" b="1" dirty="0">
                <a:solidFill>
                  <a:schemeClr val="accent6">
                    <a:lumMod val="50000"/>
                  </a:schemeClr>
                </a:solidFill>
              </a:rPr>
              <a:t> angle and traverse </a:t>
            </a:r>
            <a:r>
              <a:rPr lang="de-CH" sz="2100" b="1" dirty="0" err="1">
                <a:solidFill>
                  <a:schemeClr val="accent6">
                    <a:lumMod val="50000"/>
                  </a:schemeClr>
                </a:solidFill>
              </a:rPr>
              <a:t>the</a:t>
            </a:r>
            <a:r>
              <a:rPr lang="de-CH" sz="2100" b="1" dirty="0">
                <a:solidFill>
                  <a:schemeClr val="accent6">
                    <a:lumMod val="50000"/>
                  </a:schemeClr>
                </a:solidFill>
              </a:rPr>
              <a:t> </a:t>
            </a:r>
            <a:r>
              <a:rPr lang="de-CH" sz="2100" b="1" dirty="0" err="1">
                <a:solidFill>
                  <a:schemeClr val="accent6">
                    <a:lumMod val="50000"/>
                  </a:schemeClr>
                </a:solidFill>
              </a:rPr>
              <a:t>posterior</a:t>
            </a:r>
            <a:r>
              <a:rPr lang="de-CH" sz="2100" b="1" dirty="0">
                <a:solidFill>
                  <a:schemeClr val="accent6">
                    <a:lumMod val="50000"/>
                  </a:schemeClr>
                </a:solidFill>
              </a:rPr>
              <a:t> cranial </a:t>
            </a:r>
            <a:r>
              <a:rPr lang="de-CH" sz="2100" b="1" dirty="0" err="1">
                <a:solidFill>
                  <a:schemeClr val="accent6">
                    <a:lumMod val="50000"/>
                  </a:schemeClr>
                </a:solidFill>
              </a:rPr>
              <a:t>fossa</a:t>
            </a:r>
            <a:r>
              <a:rPr lang="de-CH" sz="2100" b="1" dirty="0">
                <a:solidFill>
                  <a:schemeClr val="accent6">
                    <a:lumMod val="50000"/>
                  </a:schemeClr>
                </a:solidFill>
              </a:rPr>
              <a:t>, </a:t>
            </a:r>
            <a:r>
              <a:rPr lang="de-CH" dirty="0" err="1"/>
              <a:t>forming</a:t>
            </a:r>
            <a:r>
              <a:rPr lang="de-CH" dirty="0"/>
              <a:t> </a:t>
            </a:r>
            <a:r>
              <a:rPr lang="de-CH" dirty="0" err="1"/>
              <a:t>the</a:t>
            </a:r>
            <a:r>
              <a:rPr lang="de-CH" dirty="0"/>
              <a:t> </a:t>
            </a:r>
            <a:r>
              <a:rPr lang="de-CH" dirty="0" err="1"/>
              <a:t>branchless</a:t>
            </a:r>
            <a:r>
              <a:rPr lang="de-CH" dirty="0"/>
              <a:t> </a:t>
            </a:r>
            <a:r>
              <a:rPr lang="de-CH" sz="2300" b="1" dirty="0" err="1">
                <a:solidFill>
                  <a:schemeClr val="accent6">
                    <a:lumMod val="50000"/>
                  </a:schemeClr>
                </a:solidFill>
              </a:rPr>
              <a:t>intracranial</a:t>
            </a:r>
            <a:r>
              <a:rPr lang="de-CH" sz="2300" b="1" dirty="0">
                <a:solidFill>
                  <a:schemeClr val="accent6">
                    <a:lumMod val="50000"/>
                  </a:schemeClr>
                </a:solidFill>
              </a:rPr>
              <a:t> </a:t>
            </a:r>
            <a:r>
              <a:rPr lang="de-CH" sz="2300" b="1" dirty="0" err="1">
                <a:solidFill>
                  <a:schemeClr val="accent6">
                    <a:lumMod val="50000"/>
                  </a:schemeClr>
                </a:solidFill>
              </a:rPr>
              <a:t>part</a:t>
            </a:r>
            <a:r>
              <a:rPr lang="de-CH" sz="2300" b="1" dirty="0">
                <a:solidFill>
                  <a:schemeClr val="accent6">
                    <a:lumMod val="50000"/>
                  </a:schemeClr>
                </a:solidFill>
              </a:rPr>
              <a:t> </a:t>
            </a:r>
            <a:r>
              <a:rPr lang="de-CH" dirty="0" err="1"/>
              <a:t>of</a:t>
            </a:r>
            <a:r>
              <a:rPr lang="de-CH" dirty="0"/>
              <a:t> </a:t>
            </a:r>
            <a:r>
              <a:rPr lang="de-CH" dirty="0" err="1"/>
              <a:t>the</a:t>
            </a:r>
            <a:r>
              <a:rPr lang="de-CH" dirty="0"/>
              <a:t> </a:t>
            </a:r>
            <a:r>
              <a:rPr lang="de-CH" dirty="0" err="1"/>
              <a:t>facial</a:t>
            </a:r>
            <a:r>
              <a:rPr lang="de-CH" dirty="0"/>
              <a:t> nerve. </a:t>
            </a:r>
          </a:p>
          <a:p>
            <a:pPr algn="just"/>
            <a:r>
              <a:rPr lang="de-CH" dirty="0"/>
              <a:t>The </a:t>
            </a:r>
            <a:r>
              <a:rPr lang="de-CH" dirty="0" err="1"/>
              <a:t>roots</a:t>
            </a:r>
            <a:r>
              <a:rPr lang="de-CH" dirty="0"/>
              <a:t> </a:t>
            </a:r>
            <a:r>
              <a:rPr lang="de-CH" dirty="0" err="1"/>
              <a:t>then</a:t>
            </a:r>
            <a:r>
              <a:rPr lang="de-CH" dirty="0"/>
              <a:t> </a:t>
            </a:r>
            <a:r>
              <a:rPr lang="de-CH" b="1" dirty="0" err="1">
                <a:solidFill>
                  <a:schemeClr val="accent6">
                    <a:lumMod val="50000"/>
                  </a:schemeClr>
                </a:solidFill>
              </a:rPr>
              <a:t>enter</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temporal </a:t>
            </a:r>
            <a:r>
              <a:rPr lang="de-CH" b="1" dirty="0" err="1">
                <a:solidFill>
                  <a:schemeClr val="accent6">
                    <a:lumMod val="50000"/>
                  </a:schemeClr>
                </a:solidFill>
              </a:rPr>
              <a:t>bone</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internal </a:t>
            </a:r>
            <a:r>
              <a:rPr lang="de-CH" b="1" dirty="0" err="1">
                <a:solidFill>
                  <a:schemeClr val="accent6">
                    <a:lumMod val="50000"/>
                  </a:schemeClr>
                </a:solidFill>
              </a:rPr>
              <a:t>acoustic</a:t>
            </a:r>
            <a:r>
              <a:rPr lang="de-CH" b="1" dirty="0">
                <a:solidFill>
                  <a:schemeClr val="accent6">
                    <a:lumMod val="50000"/>
                  </a:schemeClr>
                </a:solidFill>
              </a:rPr>
              <a:t> </a:t>
            </a:r>
            <a:r>
              <a:rPr lang="de-CH" b="1" dirty="0" err="1">
                <a:solidFill>
                  <a:schemeClr val="accent6">
                    <a:lumMod val="50000"/>
                  </a:schemeClr>
                </a:solidFill>
              </a:rPr>
              <a:t>meatus</a:t>
            </a:r>
            <a:r>
              <a:rPr lang="de-CH" b="1" dirty="0">
                <a:solidFill>
                  <a:schemeClr val="accent6">
                    <a:lumMod val="50000"/>
                  </a:schemeClr>
                </a:solidFill>
              </a:rPr>
              <a:t> </a:t>
            </a:r>
            <a:r>
              <a:rPr lang="de-CH" b="1" dirty="0" err="1">
                <a:solidFill>
                  <a:schemeClr val="accent6">
                    <a:lumMod val="50000"/>
                  </a:schemeClr>
                </a:solidFill>
              </a:rPr>
              <a:t>together</a:t>
            </a:r>
            <a:r>
              <a:rPr lang="de-CH" b="1" dirty="0">
                <a:solidFill>
                  <a:schemeClr val="accent6">
                    <a:lumMod val="50000"/>
                  </a:schemeClr>
                </a:solidFill>
              </a:rPr>
              <a:t> </a:t>
            </a:r>
            <a:r>
              <a:rPr lang="de-CH" b="1" dirty="0" err="1">
                <a:solidFill>
                  <a:schemeClr val="accent6">
                    <a:lumMod val="50000"/>
                  </a:schemeClr>
                </a:solidFill>
              </a:rPr>
              <a:t>with</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vestibulocochlear</a:t>
            </a:r>
            <a:r>
              <a:rPr lang="de-CH" b="1" dirty="0">
                <a:solidFill>
                  <a:schemeClr val="accent6">
                    <a:lumMod val="50000"/>
                  </a:schemeClr>
                </a:solidFill>
              </a:rPr>
              <a:t> nerve,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well</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labyrinthine</a:t>
            </a:r>
            <a:r>
              <a:rPr lang="de-CH" b="1" dirty="0">
                <a:solidFill>
                  <a:schemeClr val="accent6">
                    <a:lumMod val="50000"/>
                  </a:schemeClr>
                </a:solidFill>
              </a:rPr>
              <a:t> </a:t>
            </a:r>
            <a:r>
              <a:rPr lang="de-CH" b="1" dirty="0" err="1">
                <a:solidFill>
                  <a:schemeClr val="accent6">
                    <a:lumMod val="50000"/>
                  </a:schemeClr>
                </a:solidFill>
              </a:rPr>
              <a:t>artery</a:t>
            </a:r>
            <a:r>
              <a:rPr lang="de-CH" b="1" dirty="0">
                <a:solidFill>
                  <a:schemeClr val="accent6">
                    <a:lumMod val="50000"/>
                  </a:schemeClr>
                </a:solidFill>
              </a:rPr>
              <a:t> and </a:t>
            </a:r>
            <a:r>
              <a:rPr lang="de-CH" b="1" dirty="0" err="1">
                <a:solidFill>
                  <a:schemeClr val="accent6">
                    <a:lumMod val="50000"/>
                  </a:schemeClr>
                </a:solidFill>
              </a:rPr>
              <a:t>vein</a:t>
            </a:r>
            <a:r>
              <a:rPr lang="de-CH" b="1" dirty="0">
                <a:solidFill>
                  <a:schemeClr val="accent6">
                    <a:lumMod val="50000"/>
                  </a:schemeClr>
                </a:solidFill>
              </a:rPr>
              <a:t>. </a:t>
            </a:r>
          </a:p>
          <a:p>
            <a:pPr algn="just"/>
            <a:r>
              <a:rPr lang="de-CH" dirty="0"/>
              <a:t>The </a:t>
            </a:r>
            <a:r>
              <a:rPr lang="de-CH" dirty="0" err="1"/>
              <a:t>sensory</a:t>
            </a:r>
            <a:r>
              <a:rPr lang="de-CH" dirty="0"/>
              <a:t> and </a:t>
            </a:r>
            <a:r>
              <a:rPr lang="de-CH" dirty="0" err="1"/>
              <a:t>motor</a:t>
            </a:r>
            <a:r>
              <a:rPr lang="de-CH" dirty="0"/>
              <a:t> </a:t>
            </a:r>
            <a:r>
              <a:rPr lang="de-CH" dirty="0" err="1"/>
              <a:t>components</a:t>
            </a:r>
            <a:r>
              <a:rPr lang="de-CH" dirty="0"/>
              <a:t> </a:t>
            </a:r>
            <a:r>
              <a:rPr lang="de-CH" dirty="0" err="1"/>
              <a:t>usually</a:t>
            </a:r>
            <a:r>
              <a:rPr lang="de-CH" dirty="0"/>
              <a:t> </a:t>
            </a:r>
            <a:r>
              <a:rPr lang="de-CH" dirty="0" err="1"/>
              <a:t>merge</a:t>
            </a:r>
            <a:r>
              <a:rPr lang="de-CH" dirty="0"/>
              <a:t> at, </a:t>
            </a:r>
            <a:r>
              <a:rPr lang="de-CH" dirty="0" err="1"/>
              <a:t>or</a:t>
            </a:r>
            <a:r>
              <a:rPr lang="de-CH" dirty="0"/>
              <a:t> </a:t>
            </a:r>
            <a:r>
              <a:rPr lang="de-CH" dirty="0" err="1"/>
              <a:t>within</a:t>
            </a:r>
            <a:r>
              <a:rPr lang="de-CH" dirty="0"/>
              <a:t> </a:t>
            </a:r>
            <a:r>
              <a:rPr lang="de-CH" dirty="0" err="1"/>
              <a:t>the</a:t>
            </a:r>
            <a:r>
              <a:rPr lang="de-CH" dirty="0"/>
              <a:t> </a:t>
            </a:r>
            <a:r>
              <a:rPr lang="de-CH" b="1" dirty="0">
                <a:solidFill>
                  <a:schemeClr val="accent6">
                    <a:lumMod val="50000"/>
                  </a:schemeClr>
                </a:solidFill>
              </a:rPr>
              <a:t>internal </a:t>
            </a:r>
            <a:r>
              <a:rPr lang="de-CH" b="1" dirty="0" err="1">
                <a:solidFill>
                  <a:schemeClr val="accent6">
                    <a:lumMod val="50000"/>
                  </a:schemeClr>
                </a:solidFill>
              </a:rPr>
              <a:t>acoustic</a:t>
            </a:r>
            <a:r>
              <a:rPr lang="de-CH" b="1" dirty="0">
                <a:solidFill>
                  <a:schemeClr val="accent6">
                    <a:lumMod val="50000"/>
                  </a:schemeClr>
                </a:solidFill>
              </a:rPr>
              <a:t> </a:t>
            </a:r>
            <a:r>
              <a:rPr lang="de-CH" b="1" dirty="0" err="1">
                <a:solidFill>
                  <a:schemeClr val="accent6">
                    <a:lumMod val="50000"/>
                  </a:schemeClr>
                </a:solidFill>
              </a:rPr>
              <a:t>meatus</a:t>
            </a:r>
            <a:r>
              <a:rPr lang="de-CH" b="1" dirty="0">
                <a:solidFill>
                  <a:schemeClr val="accent6">
                    <a:lumMod val="50000"/>
                  </a:schemeClr>
                </a:solidFill>
              </a:rPr>
              <a:t>, and </a:t>
            </a:r>
            <a:r>
              <a:rPr lang="de-CH" b="1" dirty="0" err="1">
                <a:solidFill>
                  <a:schemeClr val="accent6">
                    <a:lumMod val="50000"/>
                  </a:schemeClr>
                </a:solidFill>
              </a:rPr>
              <a:t>then</a:t>
            </a:r>
            <a:r>
              <a:rPr lang="de-CH" b="1" dirty="0">
                <a:solidFill>
                  <a:schemeClr val="accent6">
                    <a:lumMod val="50000"/>
                  </a:schemeClr>
                </a:solidFill>
              </a:rPr>
              <a:t> </a:t>
            </a:r>
            <a:r>
              <a:rPr lang="de-CH" b="1" dirty="0" err="1">
                <a:solidFill>
                  <a:schemeClr val="accent6">
                    <a:lumMod val="50000"/>
                  </a:schemeClr>
                </a:solidFill>
              </a:rPr>
              <a:t>continue</a:t>
            </a:r>
            <a:r>
              <a:rPr lang="de-CH" b="1" dirty="0">
                <a:solidFill>
                  <a:schemeClr val="accent6">
                    <a:lumMod val="50000"/>
                  </a:schemeClr>
                </a:solidFill>
              </a:rPr>
              <a:t> </a:t>
            </a:r>
            <a:r>
              <a:rPr lang="de-CH" b="1" dirty="0" err="1">
                <a:solidFill>
                  <a:schemeClr val="accent6">
                    <a:lumMod val="50000"/>
                  </a:schemeClr>
                </a:solidFill>
              </a:rPr>
              <a:t>into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facial</a:t>
            </a:r>
            <a:r>
              <a:rPr lang="de-CH" b="1" dirty="0">
                <a:solidFill>
                  <a:schemeClr val="accent6">
                    <a:lumMod val="50000"/>
                  </a:schemeClr>
                </a:solidFill>
              </a:rPr>
              <a:t> </a:t>
            </a:r>
            <a:r>
              <a:rPr lang="de-CH" b="1" dirty="0" err="1">
                <a:solidFill>
                  <a:schemeClr val="accent6">
                    <a:lumMod val="50000"/>
                  </a:schemeClr>
                </a:solidFill>
              </a:rPr>
              <a:t>canal</a:t>
            </a:r>
            <a:r>
              <a:rPr lang="de-CH" b="1" dirty="0">
                <a:solidFill>
                  <a:schemeClr val="accent6">
                    <a:lumMod val="50000"/>
                  </a:schemeClr>
                </a:solidFill>
              </a:rPr>
              <a:t> </a:t>
            </a:r>
            <a:r>
              <a:rPr lang="de-CH" b="1" dirty="0" err="1">
                <a:solidFill>
                  <a:schemeClr val="accent6">
                    <a:lumMod val="50000"/>
                  </a:schemeClr>
                </a:solidFill>
              </a:rPr>
              <a:t>located</a:t>
            </a:r>
            <a:r>
              <a:rPr lang="de-CH" b="1" dirty="0">
                <a:solidFill>
                  <a:schemeClr val="accent6">
                    <a:lumMod val="50000"/>
                  </a:schemeClr>
                </a:solidFill>
              </a:rPr>
              <a:t> </a:t>
            </a:r>
            <a:r>
              <a:rPr lang="de-CH" b="1" dirty="0" err="1">
                <a:solidFill>
                  <a:schemeClr val="accent6">
                    <a:lumMod val="50000"/>
                  </a:schemeClr>
                </a:solidFill>
              </a:rPr>
              <a:t>along</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medial wall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tympanic</a:t>
            </a:r>
            <a:r>
              <a:rPr lang="de-CH" b="1" dirty="0">
                <a:solidFill>
                  <a:schemeClr val="accent6">
                    <a:lumMod val="50000"/>
                  </a:schemeClr>
                </a:solidFill>
              </a:rPr>
              <a:t> </a:t>
            </a:r>
            <a:r>
              <a:rPr lang="de-CH" b="1" dirty="0" err="1">
                <a:solidFill>
                  <a:schemeClr val="accent6">
                    <a:lumMod val="50000"/>
                  </a:schemeClr>
                </a:solidFill>
              </a:rPr>
              <a:t>cavity</a:t>
            </a:r>
            <a:r>
              <a:rPr lang="de-CH" dirty="0"/>
              <a:t>. Here, </a:t>
            </a:r>
            <a:r>
              <a:rPr lang="de-CH" dirty="0" err="1"/>
              <a:t>the</a:t>
            </a:r>
            <a:r>
              <a:rPr lang="de-CH" dirty="0"/>
              <a:t> </a:t>
            </a:r>
            <a:r>
              <a:rPr lang="de-CH" dirty="0" err="1"/>
              <a:t>facial</a:t>
            </a:r>
            <a:r>
              <a:rPr lang="de-CH" dirty="0"/>
              <a:t> nerve </a:t>
            </a:r>
            <a:r>
              <a:rPr lang="de-CH" dirty="0" err="1"/>
              <a:t>expands</a:t>
            </a:r>
            <a:r>
              <a:rPr lang="de-CH" dirty="0"/>
              <a:t> </a:t>
            </a:r>
            <a:r>
              <a:rPr lang="de-CH" dirty="0" err="1"/>
              <a:t>into</a:t>
            </a:r>
            <a:r>
              <a:rPr lang="de-CH" dirty="0"/>
              <a:t> </a:t>
            </a:r>
            <a:r>
              <a:rPr lang="de-CH" dirty="0" err="1"/>
              <a:t>the</a:t>
            </a:r>
            <a:r>
              <a:rPr lang="de-CH" dirty="0"/>
              <a:t> </a:t>
            </a:r>
            <a:r>
              <a:rPr lang="de-CH" dirty="0" err="1"/>
              <a:t>geniculate</a:t>
            </a:r>
            <a:r>
              <a:rPr lang="de-CH" dirty="0"/>
              <a:t> </a:t>
            </a:r>
            <a:r>
              <a:rPr lang="de-CH" dirty="0" err="1"/>
              <a:t>ganglion</a:t>
            </a:r>
            <a:r>
              <a:rPr lang="de-CH" dirty="0"/>
              <a:t>, </a:t>
            </a:r>
            <a:r>
              <a:rPr lang="de-CH" dirty="0" err="1"/>
              <a:t>which</a:t>
            </a:r>
            <a:r>
              <a:rPr lang="de-CH" dirty="0"/>
              <a:t> </a:t>
            </a:r>
            <a:r>
              <a:rPr lang="de-CH" dirty="0" err="1"/>
              <a:t>contains</a:t>
            </a:r>
            <a:r>
              <a:rPr lang="de-CH" dirty="0"/>
              <a:t> </a:t>
            </a:r>
            <a:r>
              <a:rPr lang="de-CH" dirty="0" err="1"/>
              <a:t>the</a:t>
            </a:r>
            <a:r>
              <a:rPr lang="de-CH" dirty="0"/>
              <a:t> </a:t>
            </a:r>
            <a:r>
              <a:rPr lang="de-CH" dirty="0" err="1"/>
              <a:t>cell</a:t>
            </a:r>
            <a:r>
              <a:rPr lang="de-CH" dirty="0"/>
              <a:t> </a:t>
            </a:r>
            <a:r>
              <a:rPr lang="de-CH" dirty="0" err="1"/>
              <a:t>bodies</a:t>
            </a:r>
            <a:r>
              <a:rPr lang="de-CH" dirty="0"/>
              <a:t> </a:t>
            </a:r>
            <a:r>
              <a:rPr lang="de-CH" dirty="0" err="1"/>
              <a:t>of</a:t>
            </a:r>
            <a:r>
              <a:rPr lang="de-CH" dirty="0"/>
              <a:t> </a:t>
            </a:r>
            <a:r>
              <a:rPr lang="de-CH" dirty="0" err="1"/>
              <a:t>the</a:t>
            </a:r>
            <a:r>
              <a:rPr lang="de-CH" dirty="0"/>
              <a:t> </a:t>
            </a:r>
            <a:r>
              <a:rPr lang="de-CH" dirty="0" err="1"/>
              <a:t>sensory</a:t>
            </a:r>
            <a:r>
              <a:rPr lang="de-CH" dirty="0"/>
              <a:t> </a:t>
            </a:r>
            <a:r>
              <a:rPr lang="de-CH" dirty="0" err="1"/>
              <a:t>neurons</a:t>
            </a:r>
            <a:r>
              <a:rPr lang="de-CH" dirty="0"/>
              <a:t> </a:t>
            </a:r>
            <a:r>
              <a:rPr lang="de-CH" dirty="0" err="1"/>
              <a:t>related</a:t>
            </a:r>
            <a:r>
              <a:rPr lang="de-CH" dirty="0"/>
              <a:t> </a:t>
            </a:r>
            <a:r>
              <a:rPr lang="de-CH" dirty="0" err="1"/>
              <a:t>to</a:t>
            </a:r>
            <a:r>
              <a:rPr lang="de-CH" dirty="0"/>
              <a:t> </a:t>
            </a:r>
            <a:r>
              <a:rPr lang="de-CH" dirty="0" err="1"/>
              <a:t>the</a:t>
            </a:r>
            <a:r>
              <a:rPr lang="de-CH" dirty="0"/>
              <a:t> nerve. </a:t>
            </a:r>
          </a:p>
          <a:p>
            <a:pPr algn="just"/>
            <a:r>
              <a:rPr lang="de-CH" b="1" dirty="0">
                <a:solidFill>
                  <a:schemeClr val="accent6">
                    <a:lumMod val="50000"/>
                  </a:schemeClr>
                </a:solidFill>
              </a:rPr>
              <a:t>The </a:t>
            </a:r>
            <a:r>
              <a:rPr lang="de-CH" b="1" dirty="0" err="1">
                <a:solidFill>
                  <a:schemeClr val="accent6">
                    <a:lumMod val="50000"/>
                  </a:schemeClr>
                </a:solidFill>
              </a:rPr>
              <a:t>greater</a:t>
            </a:r>
            <a:r>
              <a:rPr lang="de-CH" b="1" dirty="0">
                <a:solidFill>
                  <a:schemeClr val="accent6">
                    <a:lumMod val="50000"/>
                  </a:schemeClr>
                </a:solidFill>
              </a:rPr>
              <a:t> </a:t>
            </a:r>
            <a:r>
              <a:rPr lang="de-CH" b="1" dirty="0" err="1">
                <a:solidFill>
                  <a:schemeClr val="accent6">
                    <a:lumMod val="50000"/>
                  </a:schemeClr>
                </a:solidFill>
              </a:rPr>
              <a:t>petrosal</a:t>
            </a:r>
            <a:r>
              <a:rPr lang="de-CH" b="1" dirty="0">
                <a:solidFill>
                  <a:schemeClr val="accent6">
                    <a:lumMod val="50000"/>
                  </a:schemeClr>
                </a:solidFill>
              </a:rPr>
              <a:t> nerve </a:t>
            </a:r>
            <a:r>
              <a:rPr lang="de-CH" b="1" dirty="0" err="1">
                <a:solidFill>
                  <a:schemeClr val="accent6">
                    <a:lumMod val="50000"/>
                  </a:schemeClr>
                </a:solidFill>
              </a:rPr>
              <a:t>arises</a:t>
            </a:r>
            <a:r>
              <a:rPr lang="de-CH" b="1" dirty="0">
                <a:solidFill>
                  <a:schemeClr val="accent6">
                    <a:lumMod val="50000"/>
                  </a:schemeClr>
                </a:solidFill>
              </a:rPr>
              <a:t> </a:t>
            </a:r>
            <a:r>
              <a:rPr lang="de-CH" b="1" dirty="0" err="1">
                <a:solidFill>
                  <a:schemeClr val="accent6">
                    <a:lumMod val="50000"/>
                  </a:schemeClr>
                </a:solidFill>
              </a:rPr>
              <a:t>directly</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geniculate</a:t>
            </a:r>
            <a:r>
              <a:rPr lang="de-CH" b="1" dirty="0">
                <a:solidFill>
                  <a:schemeClr val="accent6">
                    <a:lumMod val="50000"/>
                  </a:schemeClr>
                </a:solidFill>
              </a:rPr>
              <a:t> </a:t>
            </a:r>
            <a:r>
              <a:rPr lang="de-CH" b="1" dirty="0" err="1">
                <a:solidFill>
                  <a:schemeClr val="accent6">
                    <a:lumMod val="50000"/>
                  </a:schemeClr>
                </a:solidFill>
              </a:rPr>
              <a:t>ganglion</a:t>
            </a:r>
            <a:r>
              <a:rPr lang="de-CH" b="1" dirty="0">
                <a:solidFill>
                  <a:schemeClr val="accent6">
                    <a:lumMod val="50000"/>
                  </a:schemeClr>
                </a:solidFill>
              </a:rPr>
              <a:t> </a:t>
            </a:r>
            <a:r>
              <a:rPr lang="de-CH" dirty="0"/>
              <a:t>and </a:t>
            </a:r>
            <a:r>
              <a:rPr lang="de-CH" dirty="0" err="1"/>
              <a:t>carries</a:t>
            </a:r>
            <a:r>
              <a:rPr lang="de-CH" dirty="0"/>
              <a:t> </a:t>
            </a:r>
            <a:r>
              <a:rPr lang="de-CH" dirty="0" err="1"/>
              <a:t>general</a:t>
            </a:r>
            <a:r>
              <a:rPr lang="de-CH" dirty="0"/>
              <a:t> </a:t>
            </a:r>
            <a:r>
              <a:rPr lang="de-CH" dirty="0" err="1"/>
              <a:t>visceral</a:t>
            </a:r>
            <a:r>
              <a:rPr lang="de-CH" dirty="0"/>
              <a:t> efferent (</a:t>
            </a:r>
            <a:r>
              <a:rPr lang="de-CH" b="1" dirty="0" err="1">
                <a:solidFill>
                  <a:schemeClr val="accent6">
                    <a:lumMod val="50000"/>
                  </a:schemeClr>
                </a:solidFill>
              </a:rPr>
              <a:t>parasympathetic</a:t>
            </a:r>
            <a:r>
              <a:rPr lang="de-CH" b="1" dirty="0">
                <a:solidFill>
                  <a:schemeClr val="accent6">
                    <a:lumMod val="50000"/>
                  </a:schemeClr>
                </a:solidFill>
              </a:rPr>
              <a:t>)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destined</a:t>
            </a:r>
            <a:r>
              <a:rPr lang="de-CH" b="1" dirty="0">
                <a:solidFill>
                  <a:schemeClr val="accent6">
                    <a:lumMod val="50000"/>
                  </a:schemeClr>
                </a:solidFill>
              </a:rPr>
              <a:t> </a:t>
            </a:r>
            <a:r>
              <a:rPr lang="de-CH" b="1" dirty="0" err="1">
                <a:solidFill>
                  <a:schemeClr val="accent6">
                    <a:lumMod val="50000"/>
                  </a:schemeClr>
                </a:solidFill>
              </a:rPr>
              <a:t>for</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lacrimal</a:t>
            </a:r>
            <a:r>
              <a:rPr lang="de-CH" b="1" dirty="0">
                <a:solidFill>
                  <a:schemeClr val="accent6">
                    <a:lumMod val="50000"/>
                  </a:schemeClr>
                </a:solidFill>
              </a:rPr>
              <a:t>, nasal and </a:t>
            </a:r>
            <a:r>
              <a:rPr lang="de-CH" b="1" dirty="0" err="1">
                <a:solidFill>
                  <a:schemeClr val="accent6">
                    <a:lumMod val="50000"/>
                  </a:schemeClr>
                </a:solidFill>
              </a:rPr>
              <a:t>palatine</a:t>
            </a:r>
            <a:r>
              <a:rPr lang="de-CH" b="1" dirty="0">
                <a:solidFill>
                  <a:schemeClr val="accent6">
                    <a:lumMod val="50000"/>
                  </a:schemeClr>
                </a:solidFill>
              </a:rPr>
              <a:t> </a:t>
            </a:r>
            <a:r>
              <a:rPr lang="de-CH" b="1" dirty="0" err="1">
                <a:solidFill>
                  <a:schemeClr val="accent6">
                    <a:lumMod val="50000"/>
                  </a:schemeClr>
                </a:solidFill>
              </a:rPr>
              <a:t>glands</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well</a:t>
            </a:r>
            <a:r>
              <a:rPr lang="de-CH" b="1" dirty="0">
                <a:solidFill>
                  <a:schemeClr val="accent6">
                    <a:lumMod val="50000"/>
                  </a:schemeClr>
                </a:solidFill>
              </a:rPr>
              <a:t> </a:t>
            </a:r>
            <a:r>
              <a:rPr lang="de-CH" b="1" dirty="0" err="1">
                <a:solidFill>
                  <a:schemeClr val="accent6">
                    <a:lumMod val="50000"/>
                  </a:schemeClr>
                </a:solidFill>
              </a:rPr>
              <a:t>as</a:t>
            </a:r>
            <a:r>
              <a:rPr lang="de-CH" b="1" dirty="0">
                <a:solidFill>
                  <a:schemeClr val="accent6">
                    <a:lumMod val="50000"/>
                  </a:schemeClr>
                </a:solidFill>
              </a:rPr>
              <a:t> </a:t>
            </a:r>
            <a:r>
              <a:rPr lang="de-CH" b="1" dirty="0" err="1">
                <a:solidFill>
                  <a:schemeClr val="accent6">
                    <a:lumMod val="50000"/>
                  </a:schemeClr>
                </a:solidFill>
              </a:rPr>
              <a:t>special</a:t>
            </a:r>
            <a:r>
              <a:rPr lang="de-CH" b="1" dirty="0">
                <a:solidFill>
                  <a:schemeClr val="accent6">
                    <a:lumMod val="50000"/>
                  </a:schemeClr>
                </a:solidFill>
              </a:rPr>
              <a:t> </a:t>
            </a:r>
            <a:r>
              <a:rPr lang="de-CH" b="1" dirty="0" err="1">
                <a:solidFill>
                  <a:schemeClr val="accent6">
                    <a:lumMod val="50000"/>
                  </a:schemeClr>
                </a:solidFill>
              </a:rPr>
              <a:t>visceral</a:t>
            </a:r>
            <a:r>
              <a:rPr lang="de-CH" b="1" dirty="0">
                <a:solidFill>
                  <a:schemeClr val="accent6">
                    <a:lumMod val="50000"/>
                  </a:schemeClr>
                </a:solidFill>
              </a:rPr>
              <a:t> afferent (taste) </a:t>
            </a:r>
            <a:r>
              <a:rPr lang="de-CH" b="1" dirty="0" err="1">
                <a:solidFill>
                  <a:schemeClr val="accent6">
                    <a:lumMod val="50000"/>
                  </a:schemeClr>
                </a:solidFill>
              </a:rPr>
              <a:t>fibers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palate</a:t>
            </a:r>
            <a:r>
              <a:rPr lang="de-CH" b="1" dirty="0">
                <a:solidFill>
                  <a:schemeClr val="accent6">
                    <a:lumMod val="50000"/>
                  </a:schemeClr>
                </a:solidFill>
              </a:rPr>
              <a:t> (</a:t>
            </a:r>
            <a:r>
              <a:rPr lang="de-CH" b="1" dirty="0" err="1">
                <a:solidFill>
                  <a:schemeClr val="accent6">
                    <a:lumMod val="50000"/>
                  </a:schemeClr>
                </a:solidFill>
              </a:rPr>
              <a:t>both</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pterygopalatine</a:t>
            </a:r>
            <a:r>
              <a:rPr lang="de-CH" b="1" dirty="0">
                <a:solidFill>
                  <a:schemeClr val="accent6">
                    <a:lumMod val="50000"/>
                  </a:schemeClr>
                </a:solidFill>
              </a:rPr>
              <a:t> </a:t>
            </a:r>
            <a:r>
              <a:rPr lang="de-CH" b="1" dirty="0" err="1">
                <a:solidFill>
                  <a:schemeClr val="accent6">
                    <a:lumMod val="50000"/>
                  </a:schemeClr>
                </a:solidFill>
              </a:rPr>
              <a:t>ganglion</a:t>
            </a:r>
            <a:r>
              <a:rPr lang="de-CH" b="1" dirty="0">
                <a:solidFill>
                  <a:schemeClr val="accent6">
                    <a:lumMod val="50000"/>
                  </a:schemeClr>
                </a:solidFill>
              </a:rPr>
              <a:t>). </a:t>
            </a:r>
          </a:p>
          <a:p>
            <a:pPr algn="just"/>
            <a:r>
              <a:rPr lang="de-CH" dirty="0"/>
              <a:t>The </a:t>
            </a:r>
            <a:r>
              <a:rPr lang="de-CH" dirty="0" err="1"/>
              <a:t>facial</a:t>
            </a:r>
            <a:r>
              <a:rPr lang="de-CH" dirty="0"/>
              <a:t> nerve </a:t>
            </a:r>
            <a:r>
              <a:rPr lang="de-CH" dirty="0" err="1"/>
              <a:t>then</a:t>
            </a:r>
            <a:r>
              <a:rPr lang="de-CH" dirty="0"/>
              <a:t> </a:t>
            </a:r>
            <a:r>
              <a:rPr lang="de-CH" dirty="0" err="1"/>
              <a:t>gives</a:t>
            </a:r>
            <a:r>
              <a:rPr lang="de-CH" dirty="0"/>
              <a:t> off </a:t>
            </a:r>
            <a:r>
              <a:rPr lang="de-CH" sz="2400" b="1" dirty="0" err="1">
                <a:solidFill>
                  <a:schemeClr val="accent6">
                    <a:lumMod val="50000"/>
                  </a:schemeClr>
                </a:solidFill>
              </a:rPr>
              <a:t>two</a:t>
            </a:r>
            <a:r>
              <a:rPr lang="de-CH" sz="2400" b="1" dirty="0">
                <a:solidFill>
                  <a:schemeClr val="accent6">
                    <a:lumMod val="50000"/>
                  </a:schemeClr>
                </a:solidFill>
              </a:rPr>
              <a:t> </a:t>
            </a:r>
            <a:r>
              <a:rPr lang="de-CH" sz="2400" b="1" dirty="0" err="1">
                <a:solidFill>
                  <a:schemeClr val="accent6">
                    <a:lumMod val="50000"/>
                  </a:schemeClr>
                </a:solidFill>
              </a:rPr>
              <a:t>further</a:t>
            </a:r>
            <a:r>
              <a:rPr lang="de-CH" sz="2400" b="1" dirty="0">
                <a:solidFill>
                  <a:schemeClr val="accent6">
                    <a:lumMod val="50000"/>
                  </a:schemeClr>
                </a:solidFill>
              </a:rPr>
              <a:t> intratemporal </a:t>
            </a:r>
            <a:r>
              <a:rPr lang="de-CH" sz="2400" b="1" dirty="0" err="1">
                <a:solidFill>
                  <a:schemeClr val="accent6">
                    <a:lumMod val="50000"/>
                  </a:schemeClr>
                </a:solidFill>
              </a:rPr>
              <a:t>branches</a:t>
            </a:r>
            <a:r>
              <a:rPr lang="de-CH" sz="2400" b="1" dirty="0">
                <a:solidFill>
                  <a:schemeClr val="accent6">
                    <a:lumMod val="50000"/>
                  </a:schemeClr>
                </a:solidFill>
              </a:rPr>
              <a:t> (nerve </a:t>
            </a:r>
            <a:r>
              <a:rPr lang="de-CH" sz="2400" b="1" dirty="0" err="1">
                <a:solidFill>
                  <a:schemeClr val="accent6">
                    <a:lumMod val="50000"/>
                  </a:schemeClr>
                </a:solidFill>
              </a:rPr>
              <a:t>to</a:t>
            </a:r>
            <a:r>
              <a:rPr lang="de-CH" sz="2400" b="1" dirty="0">
                <a:solidFill>
                  <a:schemeClr val="accent6">
                    <a:lumMod val="50000"/>
                  </a:schemeClr>
                </a:solidFill>
              </a:rPr>
              <a:t> stapedius </a:t>
            </a:r>
            <a:r>
              <a:rPr lang="de-CH" sz="2400" b="1" dirty="0" err="1">
                <a:solidFill>
                  <a:schemeClr val="accent6">
                    <a:lumMod val="50000"/>
                  </a:schemeClr>
                </a:solidFill>
              </a:rPr>
              <a:t>muscle</a:t>
            </a:r>
            <a:r>
              <a:rPr lang="de-CH" sz="2400" b="1" dirty="0">
                <a:solidFill>
                  <a:schemeClr val="accent6">
                    <a:lumMod val="50000"/>
                  </a:schemeClr>
                </a:solidFill>
              </a:rPr>
              <a:t> and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chorda</a:t>
            </a:r>
            <a:r>
              <a:rPr lang="de-CH" sz="2400" b="1" dirty="0">
                <a:solidFill>
                  <a:schemeClr val="accent6">
                    <a:lumMod val="50000"/>
                  </a:schemeClr>
                </a:solidFill>
              </a:rPr>
              <a:t> </a:t>
            </a:r>
            <a:r>
              <a:rPr lang="de-CH" sz="2400" b="1" dirty="0" err="1">
                <a:solidFill>
                  <a:schemeClr val="accent6">
                    <a:lumMod val="50000"/>
                  </a:schemeClr>
                </a:solidFill>
              </a:rPr>
              <a:t>tympani</a:t>
            </a:r>
            <a:r>
              <a:rPr lang="de-CH" sz="2400" b="1" dirty="0">
                <a:solidFill>
                  <a:schemeClr val="accent6">
                    <a:lumMod val="50000"/>
                  </a:schemeClr>
                </a:solidFill>
              </a:rPr>
              <a:t>) </a:t>
            </a:r>
            <a:r>
              <a:rPr lang="de-CH" dirty="0" err="1"/>
              <a:t>which</a:t>
            </a:r>
            <a:r>
              <a:rPr lang="de-CH" dirty="0"/>
              <a:t> </a:t>
            </a:r>
            <a:r>
              <a:rPr lang="de-CH" dirty="0" err="1"/>
              <a:t>arise</a:t>
            </a:r>
            <a:r>
              <a:rPr lang="de-CH" dirty="0"/>
              <a:t> </a:t>
            </a:r>
            <a:r>
              <a:rPr lang="de-CH" dirty="0" err="1"/>
              <a:t>before</a:t>
            </a:r>
            <a:r>
              <a:rPr lang="de-CH" dirty="0"/>
              <a:t> </a:t>
            </a:r>
            <a:r>
              <a:rPr lang="de-CH" dirty="0" err="1"/>
              <a:t>the</a:t>
            </a:r>
            <a:r>
              <a:rPr lang="de-CH" dirty="0"/>
              <a:t> </a:t>
            </a:r>
            <a:r>
              <a:rPr lang="de-CH" dirty="0" err="1"/>
              <a:t>facial</a:t>
            </a:r>
            <a:r>
              <a:rPr lang="de-CH" dirty="0"/>
              <a:t> nerve </a:t>
            </a:r>
            <a:r>
              <a:rPr lang="de-CH" b="1" dirty="0" err="1">
                <a:solidFill>
                  <a:schemeClr val="accent6">
                    <a:lumMod val="50000"/>
                  </a:schemeClr>
                </a:solidFill>
              </a:rPr>
              <a:t>exits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temporal </a:t>
            </a:r>
            <a:r>
              <a:rPr lang="de-CH" b="1" dirty="0" err="1">
                <a:solidFill>
                  <a:schemeClr val="accent6">
                    <a:lumMod val="50000"/>
                  </a:schemeClr>
                </a:solidFill>
              </a:rPr>
              <a:t>bone</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stylomastoid</a:t>
            </a:r>
            <a:r>
              <a:rPr lang="de-CH" b="1" dirty="0">
                <a:solidFill>
                  <a:schemeClr val="accent6">
                    <a:lumMod val="50000"/>
                  </a:schemeClr>
                </a:solidFill>
              </a:rPr>
              <a:t> </a:t>
            </a:r>
            <a:r>
              <a:rPr lang="de-CH" b="1" dirty="0" err="1">
                <a:solidFill>
                  <a:schemeClr val="accent6">
                    <a:lumMod val="50000"/>
                  </a:schemeClr>
                </a:solidFill>
              </a:rPr>
              <a:t>foramen</a:t>
            </a:r>
            <a:r>
              <a:rPr lang="de-CH" b="1" dirty="0">
                <a:solidFill>
                  <a:schemeClr val="accent6">
                    <a:lumMod val="50000"/>
                  </a:schemeClr>
                </a:solidFill>
              </a:rPr>
              <a:t>. </a:t>
            </a:r>
          </a:p>
          <a:p>
            <a:pPr algn="just"/>
            <a:r>
              <a:rPr lang="de-CH" sz="2100" b="1" dirty="0">
                <a:solidFill>
                  <a:schemeClr val="accent6">
                    <a:lumMod val="75000"/>
                  </a:schemeClr>
                </a:solidFill>
              </a:rPr>
              <a:t>The </a:t>
            </a:r>
            <a:r>
              <a:rPr lang="de-CH" sz="2100" b="1" dirty="0" err="1">
                <a:solidFill>
                  <a:schemeClr val="accent6">
                    <a:lumMod val="75000"/>
                  </a:schemeClr>
                </a:solidFill>
              </a:rPr>
              <a:t>chorda</a:t>
            </a:r>
            <a:r>
              <a:rPr lang="de-CH" sz="2100" b="1" dirty="0">
                <a:solidFill>
                  <a:schemeClr val="accent6">
                    <a:lumMod val="75000"/>
                  </a:schemeClr>
                </a:solidFill>
              </a:rPr>
              <a:t> </a:t>
            </a:r>
            <a:r>
              <a:rPr lang="de-CH" sz="2100" b="1" dirty="0" err="1">
                <a:solidFill>
                  <a:schemeClr val="accent6">
                    <a:lumMod val="75000"/>
                  </a:schemeClr>
                </a:solidFill>
              </a:rPr>
              <a:t>tympani</a:t>
            </a:r>
            <a:r>
              <a:rPr lang="de-CH" sz="2100" b="1" dirty="0">
                <a:solidFill>
                  <a:schemeClr val="accent6">
                    <a:lumMod val="75000"/>
                  </a:schemeClr>
                </a:solidFill>
              </a:rPr>
              <a:t> </a:t>
            </a:r>
            <a:r>
              <a:rPr lang="de-CH" sz="2100" b="1" dirty="0" err="1">
                <a:solidFill>
                  <a:schemeClr val="accent6">
                    <a:lumMod val="75000"/>
                  </a:schemeClr>
                </a:solidFill>
              </a:rPr>
              <a:t>carries</a:t>
            </a:r>
            <a:r>
              <a:rPr lang="de-CH" sz="2100" b="1" dirty="0">
                <a:solidFill>
                  <a:schemeClr val="accent6">
                    <a:lumMod val="75000"/>
                  </a:schemeClr>
                </a:solidFill>
              </a:rPr>
              <a:t> </a:t>
            </a:r>
            <a:r>
              <a:rPr lang="de-CH" sz="2100" b="1" dirty="0" err="1">
                <a:solidFill>
                  <a:schemeClr val="accent6">
                    <a:lumMod val="75000"/>
                  </a:schemeClr>
                </a:solidFill>
              </a:rPr>
              <a:t>both</a:t>
            </a:r>
            <a:r>
              <a:rPr lang="de-CH" sz="2100" b="1" dirty="0">
                <a:solidFill>
                  <a:schemeClr val="accent6">
                    <a:lumMod val="75000"/>
                  </a:schemeClr>
                </a:solidFill>
              </a:rPr>
              <a:t> </a:t>
            </a:r>
            <a:r>
              <a:rPr lang="de-CH" sz="2100" b="1" dirty="0" err="1">
                <a:solidFill>
                  <a:schemeClr val="accent6">
                    <a:lumMod val="75000"/>
                  </a:schemeClr>
                </a:solidFill>
              </a:rPr>
              <a:t>parasympathetic</a:t>
            </a:r>
            <a:r>
              <a:rPr lang="de-CH" sz="2100" b="1" dirty="0">
                <a:solidFill>
                  <a:schemeClr val="accent6">
                    <a:lumMod val="75000"/>
                  </a:schemeClr>
                </a:solidFill>
              </a:rPr>
              <a:t> </a:t>
            </a:r>
            <a:r>
              <a:rPr lang="de-CH" sz="2100" b="1" dirty="0" err="1">
                <a:solidFill>
                  <a:schemeClr val="accent6">
                    <a:lumMod val="75000"/>
                  </a:schemeClr>
                </a:solidFill>
              </a:rPr>
              <a:t>fibers</a:t>
            </a:r>
            <a:r>
              <a:rPr lang="de-CH" sz="2100" b="1" dirty="0">
                <a:solidFill>
                  <a:schemeClr val="accent6">
                    <a:lumMod val="75000"/>
                  </a:schemeClr>
                </a:solidFill>
              </a:rPr>
              <a:t> </a:t>
            </a:r>
            <a:r>
              <a:rPr lang="de-CH" sz="2100" b="1" dirty="0" err="1">
                <a:solidFill>
                  <a:schemeClr val="accent6">
                    <a:lumMod val="75000"/>
                  </a:schemeClr>
                </a:solidFill>
              </a:rPr>
              <a:t>destined</a:t>
            </a:r>
            <a:r>
              <a:rPr lang="de-CH" sz="2100" b="1" dirty="0">
                <a:solidFill>
                  <a:schemeClr val="accent6">
                    <a:lumMod val="75000"/>
                  </a:schemeClr>
                </a:solidFill>
              </a:rPr>
              <a:t> </a:t>
            </a:r>
            <a:r>
              <a:rPr lang="de-CH" sz="2100" b="1" dirty="0" err="1">
                <a:solidFill>
                  <a:schemeClr val="accent6">
                    <a:lumMod val="75000"/>
                  </a:schemeClr>
                </a:solidFill>
              </a:rPr>
              <a:t>for</a:t>
            </a:r>
            <a:r>
              <a:rPr lang="de-CH" sz="2100" b="1" dirty="0">
                <a:solidFill>
                  <a:schemeClr val="accent6">
                    <a:lumMod val="75000"/>
                  </a:schemeClr>
                </a:solidFill>
              </a:rPr>
              <a:t> </a:t>
            </a:r>
            <a:r>
              <a:rPr lang="de-CH" sz="2100" b="1" dirty="0" err="1">
                <a:solidFill>
                  <a:schemeClr val="accent6">
                    <a:lumMod val="75000"/>
                  </a:schemeClr>
                </a:solidFill>
              </a:rPr>
              <a:t>the</a:t>
            </a:r>
            <a:r>
              <a:rPr lang="de-CH" sz="2100" b="1" dirty="0">
                <a:solidFill>
                  <a:schemeClr val="accent6">
                    <a:lumMod val="75000"/>
                  </a:schemeClr>
                </a:solidFill>
              </a:rPr>
              <a:t> submandibular/sublingual </a:t>
            </a:r>
            <a:r>
              <a:rPr lang="de-CH" sz="2100" b="1" dirty="0" err="1">
                <a:solidFill>
                  <a:schemeClr val="accent6">
                    <a:lumMod val="75000"/>
                  </a:schemeClr>
                </a:solidFill>
              </a:rPr>
              <a:t>glands</a:t>
            </a:r>
            <a:r>
              <a:rPr lang="de-CH" sz="2100" b="1" dirty="0">
                <a:solidFill>
                  <a:schemeClr val="accent6">
                    <a:lumMod val="75000"/>
                  </a:schemeClr>
                </a:solidFill>
              </a:rPr>
              <a:t> </a:t>
            </a:r>
            <a:r>
              <a:rPr lang="de-CH" sz="2100" b="1" dirty="0" err="1">
                <a:solidFill>
                  <a:schemeClr val="accent6">
                    <a:lumMod val="75000"/>
                  </a:schemeClr>
                </a:solidFill>
              </a:rPr>
              <a:t>as</a:t>
            </a:r>
            <a:r>
              <a:rPr lang="de-CH" sz="2100" b="1" dirty="0">
                <a:solidFill>
                  <a:schemeClr val="accent6">
                    <a:lumMod val="75000"/>
                  </a:schemeClr>
                </a:solidFill>
              </a:rPr>
              <a:t> </a:t>
            </a:r>
            <a:r>
              <a:rPr lang="de-CH" sz="2100" b="1" dirty="0" err="1">
                <a:solidFill>
                  <a:schemeClr val="accent6">
                    <a:lumMod val="75000"/>
                  </a:schemeClr>
                </a:solidFill>
              </a:rPr>
              <a:t>well</a:t>
            </a:r>
            <a:r>
              <a:rPr lang="de-CH" sz="2100" b="1" dirty="0">
                <a:solidFill>
                  <a:schemeClr val="accent6">
                    <a:lumMod val="75000"/>
                  </a:schemeClr>
                </a:solidFill>
              </a:rPr>
              <a:t> </a:t>
            </a:r>
            <a:r>
              <a:rPr lang="de-CH" sz="2100" b="1" dirty="0" err="1">
                <a:solidFill>
                  <a:schemeClr val="accent6">
                    <a:lumMod val="75000"/>
                  </a:schemeClr>
                </a:solidFill>
              </a:rPr>
              <a:t>as</a:t>
            </a:r>
            <a:r>
              <a:rPr lang="de-CH" sz="2100" b="1" dirty="0">
                <a:solidFill>
                  <a:schemeClr val="accent6">
                    <a:lumMod val="75000"/>
                  </a:schemeClr>
                </a:solidFill>
              </a:rPr>
              <a:t> </a:t>
            </a:r>
            <a:r>
              <a:rPr lang="de-CH" sz="2100" b="1" dirty="0" err="1">
                <a:solidFill>
                  <a:schemeClr val="accent6">
                    <a:lumMod val="75000"/>
                  </a:schemeClr>
                </a:solidFill>
              </a:rPr>
              <a:t>special</a:t>
            </a:r>
            <a:r>
              <a:rPr lang="de-CH" sz="2100" b="1" dirty="0">
                <a:solidFill>
                  <a:schemeClr val="accent6">
                    <a:lumMod val="75000"/>
                  </a:schemeClr>
                </a:solidFill>
              </a:rPr>
              <a:t> </a:t>
            </a:r>
            <a:r>
              <a:rPr lang="de-CH" sz="2100" b="1" dirty="0" err="1">
                <a:solidFill>
                  <a:schemeClr val="accent6">
                    <a:lumMod val="75000"/>
                  </a:schemeClr>
                </a:solidFill>
              </a:rPr>
              <a:t>visceral</a:t>
            </a:r>
            <a:r>
              <a:rPr lang="de-CH" sz="2100" b="1" dirty="0">
                <a:solidFill>
                  <a:schemeClr val="accent6">
                    <a:lumMod val="75000"/>
                  </a:schemeClr>
                </a:solidFill>
              </a:rPr>
              <a:t> afferent (taste) </a:t>
            </a:r>
            <a:r>
              <a:rPr lang="de-CH" sz="2100" b="1" dirty="0" err="1">
                <a:solidFill>
                  <a:schemeClr val="accent6">
                    <a:lumMod val="75000"/>
                  </a:schemeClr>
                </a:solidFill>
              </a:rPr>
              <a:t>fibers</a:t>
            </a:r>
            <a:r>
              <a:rPr lang="de-CH" sz="2100" b="1" dirty="0">
                <a:solidFill>
                  <a:schemeClr val="accent6">
                    <a:lumMod val="75000"/>
                  </a:schemeClr>
                </a:solidFill>
              </a:rPr>
              <a:t> </a:t>
            </a:r>
            <a:r>
              <a:rPr lang="de-CH" sz="2100" b="1" dirty="0" err="1">
                <a:solidFill>
                  <a:schemeClr val="accent6">
                    <a:lumMod val="75000"/>
                  </a:schemeClr>
                </a:solidFill>
              </a:rPr>
              <a:t>from</a:t>
            </a:r>
            <a:r>
              <a:rPr lang="de-CH" sz="2100" b="1" dirty="0">
                <a:solidFill>
                  <a:schemeClr val="accent6">
                    <a:lumMod val="75000"/>
                  </a:schemeClr>
                </a:solidFill>
              </a:rPr>
              <a:t> </a:t>
            </a:r>
            <a:r>
              <a:rPr lang="de-CH" sz="2100" b="1" dirty="0" err="1">
                <a:solidFill>
                  <a:schemeClr val="accent6">
                    <a:lumMod val="75000"/>
                  </a:schemeClr>
                </a:solidFill>
              </a:rPr>
              <a:t>the</a:t>
            </a:r>
            <a:r>
              <a:rPr lang="de-CH" sz="2100" b="1" dirty="0">
                <a:solidFill>
                  <a:schemeClr val="accent6">
                    <a:lumMod val="75000"/>
                  </a:schemeClr>
                </a:solidFill>
              </a:rPr>
              <a:t> anterior </a:t>
            </a:r>
            <a:r>
              <a:rPr lang="de-CH" sz="2100" b="1" dirty="0" err="1">
                <a:solidFill>
                  <a:schemeClr val="accent6">
                    <a:lumMod val="75000"/>
                  </a:schemeClr>
                </a:solidFill>
              </a:rPr>
              <a:t>two-thirds</a:t>
            </a:r>
            <a:r>
              <a:rPr lang="de-CH" sz="2100" b="1" dirty="0">
                <a:solidFill>
                  <a:schemeClr val="accent6">
                    <a:lumMod val="75000"/>
                  </a:schemeClr>
                </a:solidFill>
              </a:rPr>
              <a:t> </a:t>
            </a:r>
            <a:r>
              <a:rPr lang="de-CH" sz="2100" b="1" dirty="0" err="1">
                <a:solidFill>
                  <a:schemeClr val="accent6">
                    <a:lumMod val="75000"/>
                  </a:schemeClr>
                </a:solidFill>
              </a:rPr>
              <a:t>of</a:t>
            </a:r>
            <a:r>
              <a:rPr lang="de-CH" sz="2100" b="1" dirty="0">
                <a:solidFill>
                  <a:schemeClr val="accent6">
                    <a:lumMod val="75000"/>
                  </a:schemeClr>
                </a:solidFill>
              </a:rPr>
              <a:t> </a:t>
            </a:r>
            <a:r>
              <a:rPr lang="de-CH" sz="2100" b="1" dirty="0" err="1">
                <a:solidFill>
                  <a:schemeClr val="accent6">
                    <a:lumMod val="75000"/>
                  </a:schemeClr>
                </a:solidFill>
              </a:rPr>
              <a:t>the</a:t>
            </a:r>
            <a:r>
              <a:rPr lang="de-CH" sz="2100" b="1" dirty="0">
                <a:solidFill>
                  <a:schemeClr val="accent6">
                    <a:lumMod val="75000"/>
                  </a:schemeClr>
                </a:solidFill>
              </a:rPr>
              <a:t> </a:t>
            </a:r>
            <a:r>
              <a:rPr lang="de-CH" sz="2100" b="1" dirty="0" err="1">
                <a:solidFill>
                  <a:schemeClr val="accent6">
                    <a:lumMod val="75000"/>
                  </a:schemeClr>
                </a:solidFill>
              </a:rPr>
              <a:t>tongue</a:t>
            </a:r>
            <a:r>
              <a:rPr lang="de-CH" sz="2100" b="1" dirty="0">
                <a:solidFill>
                  <a:schemeClr val="accent6">
                    <a:lumMod val="75000"/>
                  </a:schemeClr>
                </a:solidFill>
              </a:rPr>
              <a:t> via </a:t>
            </a:r>
            <a:r>
              <a:rPr lang="de-CH" sz="2100" b="1" dirty="0" err="1">
                <a:solidFill>
                  <a:schemeClr val="accent6">
                    <a:lumMod val="75000"/>
                  </a:schemeClr>
                </a:solidFill>
              </a:rPr>
              <a:t>the</a:t>
            </a:r>
            <a:r>
              <a:rPr lang="de-CH" sz="2100" b="1" dirty="0">
                <a:solidFill>
                  <a:schemeClr val="accent6">
                    <a:lumMod val="75000"/>
                  </a:schemeClr>
                </a:solidFill>
              </a:rPr>
              <a:t> </a:t>
            </a:r>
            <a:r>
              <a:rPr lang="de-CH" sz="2100" b="1" dirty="0" err="1">
                <a:solidFill>
                  <a:schemeClr val="accent6">
                    <a:lumMod val="75000"/>
                  </a:schemeClr>
                </a:solidFill>
              </a:rPr>
              <a:t>lingual</a:t>
            </a:r>
            <a:r>
              <a:rPr lang="de-CH" sz="2100" b="1" dirty="0">
                <a:solidFill>
                  <a:schemeClr val="accent6">
                    <a:lumMod val="75000"/>
                  </a:schemeClr>
                </a:solidFill>
              </a:rPr>
              <a:t> nerve </a:t>
            </a:r>
            <a:endParaRPr lang="el-GR" sz="2100" b="1" dirty="0">
              <a:solidFill>
                <a:schemeClr val="accent6">
                  <a:lumMod val="75000"/>
                </a:schemeClr>
              </a:solidFill>
            </a:endParaRPr>
          </a:p>
        </p:txBody>
      </p:sp>
      <p:pic>
        <p:nvPicPr>
          <p:cNvPr id="32770" name="Picture 2" descr="Facial nerve: intracranial/intratemporal parts">
            <a:extLst>
              <a:ext uri="{FF2B5EF4-FFF2-40B4-BE49-F238E27FC236}">
                <a16:creationId xmlns:a16="http://schemas.microsoft.com/office/drawing/2014/main" id="{C74D08E4-752A-1D5F-8189-CA8F4833A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554" y="1051560"/>
            <a:ext cx="5357446" cy="572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5813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185BCE-C98F-E29A-F04B-069507C3FCF4}"/>
              </a:ext>
            </a:extLst>
          </p:cNvPr>
          <p:cNvSpPr>
            <a:spLocks noGrp="1"/>
          </p:cNvSpPr>
          <p:nvPr>
            <p:ph type="title"/>
          </p:nvPr>
        </p:nvSpPr>
        <p:spPr>
          <a:xfrm>
            <a:off x="82062" y="0"/>
            <a:ext cx="12004430" cy="1195754"/>
          </a:xfrm>
        </p:spPr>
        <p:txBody>
          <a:bodyPr>
            <a:normAutofit/>
          </a:bodyPr>
          <a:lstStyle/>
          <a:p>
            <a:pPr algn="ctr"/>
            <a:r>
              <a:rPr lang="de-CH" sz="3600" b="1" dirty="0" err="1">
                <a:solidFill>
                  <a:schemeClr val="accent6">
                    <a:lumMod val="50000"/>
                  </a:schemeClr>
                </a:solidFill>
              </a:rPr>
              <a:t>Extracranial</a:t>
            </a:r>
            <a:r>
              <a:rPr lang="de-CH" sz="3600" b="1" dirty="0">
                <a:solidFill>
                  <a:schemeClr val="accent6">
                    <a:lumMod val="50000"/>
                  </a:schemeClr>
                </a:solidFill>
              </a:rPr>
              <a:t> </a:t>
            </a:r>
            <a:r>
              <a:rPr lang="de-CH" sz="3600" b="1" dirty="0" err="1">
                <a:solidFill>
                  <a:schemeClr val="accent6">
                    <a:lumMod val="50000"/>
                  </a:schemeClr>
                </a:solidFill>
              </a:rPr>
              <a:t>part</a:t>
            </a:r>
            <a:r>
              <a:rPr lang="de-CH" sz="3600" b="1" dirty="0">
                <a:solidFill>
                  <a:schemeClr val="accent6">
                    <a:lumMod val="50000"/>
                  </a:schemeClr>
                </a:solidFill>
              </a:rPr>
              <a:t> </a:t>
            </a:r>
            <a:r>
              <a:rPr lang="de-CH" sz="3600" b="1" dirty="0" err="1">
                <a:solidFill>
                  <a:schemeClr val="accent6">
                    <a:lumMod val="50000"/>
                  </a:schemeClr>
                </a:solidFill>
              </a:rPr>
              <a:t>of</a:t>
            </a:r>
            <a:r>
              <a:rPr lang="de-CH" sz="3600" b="1" dirty="0">
                <a:solidFill>
                  <a:schemeClr val="accent6">
                    <a:lumMod val="50000"/>
                  </a:schemeClr>
                </a:solidFill>
              </a:rPr>
              <a:t> </a:t>
            </a:r>
            <a:r>
              <a:rPr lang="de-CH" sz="3600" b="1" dirty="0" err="1">
                <a:solidFill>
                  <a:schemeClr val="accent6">
                    <a:lumMod val="50000"/>
                  </a:schemeClr>
                </a:solidFill>
              </a:rPr>
              <a:t>facial</a:t>
            </a:r>
            <a:r>
              <a:rPr lang="de-CH" sz="3600" b="1" dirty="0">
                <a:solidFill>
                  <a:schemeClr val="accent6">
                    <a:lumMod val="50000"/>
                  </a:schemeClr>
                </a:solidFill>
              </a:rPr>
              <a:t> nerve</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0274AA99-1E5E-75C0-F05D-AF9A3E0C1269}"/>
              </a:ext>
            </a:extLst>
          </p:cNvPr>
          <p:cNvSpPr>
            <a:spLocks noGrp="1"/>
          </p:cNvSpPr>
          <p:nvPr>
            <p:ph idx="1"/>
          </p:nvPr>
        </p:nvSpPr>
        <p:spPr>
          <a:xfrm>
            <a:off x="285751" y="926123"/>
            <a:ext cx="7018019" cy="5756031"/>
          </a:xfrm>
        </p:spPr>
        <p:txBody>
          <a:bodyPr>
            <a:normAutofit/>
          </a:bodyPr>
          <a:lstStyle/>
          <a:p>
            <a:pPr algn="just"/>
            <a:r>
              <a:rPr lang="de-CH" sz="2400" dirty="0"/>
              <a:t>After </a:t>
            </a:r>
            <a:r>
              <a:rPr lang="de-CH" sz="2400" dirty="0" err="1"/>
              <a:t>it</a:t>
            </a:r>
            <a:r>
              <a:rPr lang="de-CH" sz="2400" dirty="0"/>
              <a:t> </a:t>
            </a:r>
            <a:r>
              <a:rPr lang="de-CH" sz="2400" dirty="0" err="1"/>
              <a:t>emerges</a:t>
            </a:r>
            <a:r>
              <a:rPr lang="de-CH" sz="2400" dirty="0"/>
              <a:t> </a:t>
            </a:r>
            <a:r>
              <a:rPr lang="de-CH" sz="2400" dirty="0" err="1"/>
              <a:t>from</a:t>
            </a:r>
            <a:r>
              <a:rPr lang="de-CH" sz="2400" dirty="0"/>
              <a:t> </a:t>
            </a:r>
            <a:r>
              <a:rPr lang="de-CH" sz="2400" dirty="0" err="1"/>
              <a:t>the</a:t>
            </a:r>
            <a:r>
              <a:rPr lang="de-CH" sz="2400" dirty="0"/>
              <a:t> </a:t>
            </a:r>
            <a:r>
              <a:rPr lang="de-CH" sz="2400" b="1" dirty="0" err="1">
                <a:solidFill>
                  <a:schemeClr val="accent6">
                    <a:lumMod val="50000"/>
                  </a:schemeClr>
                </a:solidFill>
              </a:rPr>
              <a:t>stylomastoid</a:t>
            </a:r>
            <a:r>
              <a:rPr lang="de-CH" sz="2400" b="1" dirty="0">
                <a:solidFill>
                  <a:schemeClr val="accent6">
                    <a:lumMod val="50000"/>
                  </a:schemeClr>
                </a:solidFill>
              </a:rPr>
              <a:t> </a:t>
            </a:r>
            <a:r>
              <a:rPr lang="de-CH" sz="2400" b="1" dirty="0" err="1">
                <a:solidFill>
                  <a:schemeClr val="accent6">
                    <a:lumMod val="50000"/>
                  </a:schemeClr>
                </a:solidFill>
              </a:rPr>
              <a:t>foramen</a:t>
            </a:r>
            <a:r>
              <a:rPr lang="de-CH" sz="2400" dirty="0"/>
              <a:t>, </a:t>
            </a:r>
            <a:r>
              <a:rPr lang="de-CH" sz="2400" dirty="0" err="1"/>
              <a:t>the</a:t>
            </a:r>
            <a:r>
              <a:rPr lang="de-CH" sz="2400" dirty="0"/>
              <a:t> </a:t>
            </a:r>
            <a:r>
              <a:rPr lang="de-CH" sz="2400" dirty="0" err="1"/>
              <a:t>facial</a:t>
            </a:r>
            <a:r>
              <a:rPr lang="de-CH" sz="2400" dirty="0"/>
              <a:t> nerve </a:t>
            </a:r>
            <a:r>
              <a:rPr lang="de-CH" sz="2400" b="1" dirty="0" err="1">
                <a:solidFill>
                  <a:schemeClr val="accent6">
                    <a:lumMod val="50000"/>
                  </a:schemeClr>
                </a:solidFill>
              </a:rPr>
              <a:t>gives</a:t>
            </a:r>
            <a:r>
              <a:rPr lang="de-CH" sz="2400" b="1" dirty="0">
                <a:solidFill>
                  <a:schemeClr val="accent6">
                    <a:lumMod val="50000"/>
                  </a:schemeClr>
                </a:solidFill>
              </a:rPr>
              <a:t> off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posterior</a:t>
            </a:r>
            <a:r>
              <a:rPr lang="de-CH" sz="2400" b="1" dirty="0">
                <a:solidFill>
                  <a:schemeClr val="accent6">
                    <a:lumMod val="50000"/>
                  </a:schemeClr>
                </a:solidFill>
              </a:rPr>
              <a:t> </a:t>
            </a:r>
            <a:r>
              <a:rPr lang="de-CH" sz="2400" b="1" dirty="0" err="1">
                <a:solidFill>
                  <a:schemeClr val="accent6">
                    <a:lumMod val="50000"/>
                  </a:schemeClr>
                </a:solidFill>
              </a:rPr>
              <a:t>auricular</a:t>
            </a:r>
            <a:r>
              <a:rPr lang="de-CH" sz="2400" b="1" dirty="0">
                <a:solidFill>
                  <a:schemeClr val="accent6">
                    <a:lumMod val="50000"/>
                  </a:schemeClr>
                </a:solidFill>
              </a:rPr>
              <a:t> nerve </a:t>
            </a:r>
            <a:r>
              <a:rPr lang="de-CH" sz="2400" dirty="0"/>
              <a:t>(</a:t>
            </a:r>
            <a:r>
              <a:rPr lang="de-CH" sz="2400" dirty="0" err="1"/>
              <a:t>which</a:t>
            </a:r>
            <a:r>
              <a:rPr lang="de-CH" sz="2400" dirty="0"/>
              <a:t> </a:t>
            </a:r>
            <a:r>
              <a:rPr lang="de-CH" sz="2400" dirty="0" err="1"/>
              <a:t>provides</a:t>
            </a:r>
            <a:r>
              <a:rPr lang="de-CH" sz="2400" dirty="0"/>
              <a:t> </a:t>
            </a:r>
            <a:r>
              <a:rPr lang="de-CH" sz="2400" dirty="0" err="1"/>
              <a:t>motor</a:t>
            </a:r>
            <a:r>
              <a:rPr lang="de-CH" sz="2400" dirty="0"/>
              <a:t> </a:t>
            </a:r>
            <a:r>
              <a:rPr lang="de-CH" sz="2400" dirty="0" err="1"/>
              <a:t>innervation</a:t>
            </a:r>
            <a:r>
              <a:rPr lang="de-CH" sz="2400" dirty="0"/>
              <a:t> </a:t>
            </a:r>
            <a:r>
              <a:rPr lang="de-CH" sz="2400" dirty="0" err="1"/>
              <a:t>to</a:t>
            </a:r>
            <a:r>
              <a:rPr lang="de-CH" sz="2400" dirty="0"/>
              <a:t> </a:t>
            </a:r>
            <a:r>
              <a:rPr lang="de-CH" sz="2400" dirty="0" err="1"/>
              <a:t>the</a:t>
            </a:r>
            <a:r>
              <a:rPr lang="de-CH" sz="2400" dirty="0"/>
              <a:t> occipital </a:t>
            </a:r>
            <a:r>
              <a:rPr lang="de-CH" sz="2400" dirty="0" err="1"/>
              <a:t>part</a:t>
            </a:r>
            <a:r>
              <a:rPr lang="de-CH" sz="2400" dirty="0"/>
              <a:t> </a:t>
            </a:r>
            <a:r>
              <a:rPr lang="de-CH" sz="2400" dirty="0" err="1"/>
              <a:t>of</a:t>
            </a:r>
            <a:r>
              <a:rPr lang="de-CH" sz="2400" dirty="0"/>
              <a:t> </a:t>
            </a:r>
            <a:r>
              <a:rPr lang="de-CH" sz="2400" dirty="0" err="1"/>
              <a:t>occipitofrontalis</a:t>
            </a:r>
            <a:r>
              <a:rPr lang="de-CH" sz="2400" dirty="0"/>
              <a:t> </a:t>
            </a:r>
            <a:r>
              <a:rPr lang="de-CH" sz="2400" dirty="0" err="1"/>
              <a:t>muscle</a:t>
            </a:r>
            <a:r>
              <a:rPr lang="de-CH" sz="2400" dirty="0"/>
              <a:t> and </a:t>
            </a:r>
            <a:r>
              <a:rPr lang="de-CH" sz="2400" dirty="0" err="1"/>
              <a:t>auricular</a:t>
            </a:r>
            <a:r>
              <a:rPr lang="de-CH" sz="2400" dirty="0"/>
              <a:t> </a:t>
            </a:r>
            <a:r>
              <a:rPr lang="de-CH" sz="2400" dirty="0" err="1"/>
              <a:t>muscles</a:t>
            </a:r>
            <a:r>
              <a:rPr lang="de-CH" sz="2400" dirty="0"/>
              <a:t>, </a:t>
            </a:r>
            <a:r>
              <a:rPr lang="de-CH" sz="2400" dirty="0" err="1"/>
              <a:t>as</a:t>
            </a:r>
            <a:r>
              <a:rPr lang="de-CH" sz="2400" dirty="0"/>
              <a:t> </a:t>
            </a:r>
            <a:r>
              <a:rPr lang="de-CH" sz="2400" dirty="0" err="1"/>
              <a:t>well</a:t>
            </a:r>
            <a:r>
              <a:rPr lang="de-CH" sz="2400" dirty="0"/>
              <a:t> </a:t>
            </a:r>
            <a:r>
              <a:rPr lang="de-CH" sz="2400" dirty="0" err="1"/>
              <a:t>as</a:t>
            </a:r>
            <a:r>
              <a:rPr lang="de-CH" sz="2400" dirty="0"/>
              <a:t> </a:t>
            </a:r>
            <a:r>
              <a:rPr lang="de-CH" sz="2400" dirty="0" err="1"/>
              <a:t>sensory</a:t>
            </a:r>
            <a:r>
              <a:rPr lang="de-CH" sz="2400" dirty="0"/>
              <a:t> </a:t>
            </a:r>
            <a:r>
              <a:rPr lang="de-CH" sz="2400" dirty="0" err="1"/>
              <a:t>innervation</a:t>
            </a:r>
            <a:r>
              <a:rPr lang="de-CH" sz="2400" dirty="0"/>
              <a:t> </a:t>
            </a:r>
            <a:r>
              <a:rPr lang="de-CH" sz="2400" dirty="0" err="1"/>
              <a:t>to</a:t>
            </a:r>
            <a:r>
              <a:rPr lang="de-CH" sz="2400" dirty="0"/>
              <a:t> </a:t>
            </a:r>
            <a:r>
              <a:rPr lang="de-CH" sz="2400" dirty="0" err="1"/>
              <a:t>the</a:t>
            </a:r>
            <a:r>
              <a:rPr lang="de-CH" sz="2400" dirty="0"/>
              <a:t> variable </a:t>
            </a:r>
            <a:r>
              <a:rPr lang="de-CH" sz="2400" dirty="0" err="1"/>
              <a:t>amounts</a:t>
            </a:r>
            <a:r>
              <a:rPr lang="de-CH" sz="2400" dirty="0"/>
              <a:t> </a:t>
            </a:r>
            <a:r>
              <a:rPr lang="de-CH" sz="2400" dirty="0" err="1"/>
              <a:t>of</a:t>
            </a:r>
            <a:r>
              <a:rPr lang="de-CH" sz="2400" dirty="0"/>
              <a:t> </a:t>
            </a:r>
            <a:r>
              <a:rPr lang="de-CH" sz="2400" dirty="0" err="1"/>
              <a:t>the</a:t>
            </a:r>
            <a:r>
              <a:rPr lang="de-CH" sz="2400" dirty="0"/>
              <a:t> </a:t>
            </a:r>
            <a:r>
              <a:rPr lang="de-CH" sz="2400" dirty="0" err="1"/>
              <a:t>auricle</a:t>
            </a:r>
            <a:r>
              <a:rPr lang="de-CH" sz="2400" dirty="0"/>
              <a:t> and </a:t>
            </a:r>
            <a:r>
              <a:rPr lang="de-CH" sz="2400" dirty="0" err="1"/>
              <a:t>retroauricular</a:t>
            </a:r>
            <a:r>
              <a:rPr lang="de-CH" sz="2400" dirty="0"/>
              <a:t> </a:t>
            </a:r>
            <a:r>
              <a:rPr lang="de-CH" sz="2400" dirty="0" err="1"/>
              <a:t>region</a:t>
            </a:r>
            <a:r>
              <a:rPr lang="de-CH" sz="2400" dirty="0"/>
              <a:t>), </a:t>
            </a:r>
            <a:r>
              <a:rPr lang="de-CH" sz="2400" dirty="0" err="1"/>
              <a:t>as</a:t>
            </a:r>
            <a:r>
              <a:rPr lang="de-CH" sz="2400" dirty="0"/>
              <a:t> </a:t>
            </a:r>
            <a:r>
              <a:rPr lang="de-CH" sz="2400" dirty="0" err="1"/>
              <a:t>well</a:t>
            </a:r>
            <a:r>
              <a:rPr lang="de-CH" sz="2400" dirty="0"/>
              <a:t> </a:t>
            </a:r>
            <a:r>
              <a:rPr lang="de-CH" sz="2400" b="1" dirty="0" err="1">
                <a:solidFill>
                  <a:schemeClr val="accent6">
                    <a:lumMod val="50000"/>
                  </a:schemeClr>
                </a:solidFill>
              </a:rPr>
              <a:t>as</a:t>
            </a:r>
            <a:r>
              <a:rPr lang="de-CH" sz="2400" b="1" dirty="0">
                <a:solidFill>
                  <a:schemeClr val="accent6">
                    <a:lumMod val="50000"/>
                  </a:schemeClr>
                </a:solidFill>
              </a:rPr>
              <a:t> </a:t>
            </a:r>
            <a:r>
              <a:rPr lang="de-CH" sz="2400" b="1" dirty="0" err="1">
                <a:solidFill>
                  <a:schemeClr val="accent6">
                    <a:lumMod val="50000"/>
                  </a:schemeClr>
                </a:solidFill>
              </a:rPr>
              <a:t>other</a:t>
            </a:r>
            <a:r>
              <a:rPr lang="de-CH" sz="2400" b="1" dirty="0">
                <a:solidFill>
                  <a:schemeClr val="accent6">
                    <a:lumMod val="50000"/>
                  </a:schemeClr>
                </a:solidFill>
              </a:rPr>
              <a:t> </a:t>
            </a:r>
            <a:r>
              <a:rPr lang="de-CH" sz="2400" b="1" dirty="0" err="1">
                <a:solidFill>
                  <a:schemeClr val="accent6">
                    <a:lumMod val="50000"/>
                  </a:schemeClr>
                </a:solidFill>
              </a:rPr>
              <a:t>motor</a:t>
            </a:r>
            <a:r>
              <a:rPr lang="de-CH" sz="2400" b="1" dirty="0">
                <a:solidFill>
                  <a:schemeClr val="accent6">
                    <a:lumMod val="50000"/>
                  </a:schemeClr>
                </a:solidFill>
              </a:rPr>
              <a:t> </a:t>
            </a:r>
            <a:r>
              <a:rPr lang="de-CH" sz="2400" b="1" dirty="0" err="1">
                <a:solidFill>
                  <a:schemeClr val="accent6">
                    <a:lumMod val="50000"/>
                  </a:schemeClr>
                </a:solidFill>
              </a:rPr>
              <a:t>branches</a:t>
            </a:r>
            <a:r>
              <a:rPr lang="de-CH" sz="2400" b="1" dirty="0">
                <a:solidFill>
                  <a:schemeClr val="accent6">
                    <a:lumMod val="50000"/>
                  </a:schemeClr>
                </a:solidFill>
              </a:rPr>
              <a:t> </a:t>
            </a:r>
            <a:r>
              <a:rPr lang="de-CH" sz="2400" b="1" dirty="0" err="1">
                <a:solidFill>
                  <a:schemeClr val="accent6">
                    <a:lumMod val="50000"/>
                  </a:schemeClr>
                </a:solidFill>
              </a:rPr>
              <a:t>to</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digastric</a:t>
            </a:r>
            <a:r>
              <a:rPr lang="de-CH" sz="2400" b="1" dirty="0">
                <a:solidFill>
                  <a:schemeClr val="accent6">
                    <a:lumMod val="50000"/>
                  </a:schemeClr>
                </a:solidFill>
              </a:rPr>
              <a:t> (</a:t>
            </a:r>
            <a:r>
              <a:rPr lang="de-CH" sz="2400" b="1" dirty="0" err="1">
                <a:solidFill>
                  <a:schemeClr val="accent6">
                    <a:lumMod val="50000"/>
                  </a:schemeClr>
                </a:solidFill>
              </a:rPr>
              <a:t>posterior</a:t>
            </a:r>
            <a:r>
              <a:rPr lang="de-CH" sz="2400" b="1" dirty="0">
                <a:solidFill>
                  <a:schemeClr val="accent6">
                    <a:lumMod val="50000"/>
                  </a:schemeClr>
                </a:solidFill>
              </a:rPr>
              <a:t> </a:t>
            </a:r>
            <a:r>
              <a:rPr lang="de-CH" sz="2400" b="1" dirty="0" err="1">
                <a:solidFill>
                  <a:schemeClr val="accent6">
                    <a:lumMod val="50000"/>
                  </a:schemeClr>
                </a:solidFill>
              </a:rPr>
              <a:t>belly</a:t>
            </a:r>
            <a:r>
              <a:rPr lang="de-CH" sz="2400" b="1" dirty="0">
                <a:solidFill>
                  <a:schemeClr val="accent6">
                    <a:lumMod val="50000"/>
                  </a:schemeClr>
                </a:solidFill>
              </a:rPr>
              <a:t>) and </a:t>
            </a:r>
            <a:r>
              <a:rPr lang="de-CH" sz="2400" b="1" dirty="0" err="1">
                <a:solidFill>
                  <a:schemeClr val="accent6">
                    <a:lumMod val="50000"/>
                  </a:schemeClr>
                </a:solidFill>
              </a:rPr>
              <a:t>stylohyoid</a:t>
            </a:r>
            <a:r>
              <a:rPr lang="de-CH" sz="2400" b="1" dirty="0">
                <a:solidFill>
                  <a:schemeClr val="accent6">
                    <a:lumMod val="50000"/>
                  </a:schemeClr>
                </a:solidFill>
              </a:rPr>
              <a:t> </a:t>
            </a:r>
            <a:r>
              <a:rPr lang="de-CH" sz="2400" b="1" dirty="0" err="1">
                <a:solidFill>
                  <a:schemeClr val="accent6">
                    <a:lumMod val="50000"/>
                  </a:schemeClr>
                </a:solidFill>
              </a:rPr>
              <a:t>muscles</a:t>
            </a:r>
            <a:r>
              <a:rPr lang="de-CH" sz="2400" b="1" dirty="0">
                <a:solidFill>
                  <a:schemeClr val="accent6">
                    <a:lumMod val="50000"/>
                  </a:schemeClr>
                </a:solidFill>
              </a:rPr>
              <a:t>. </a:t>
            </a:r>
          </a:p>
          <a:p>
            <a:pPr algn="just"/>
            <a:r>
              <a:rPr lang="de-CH" sz="2400" b="1" dirty="0" err="1">
                <a:solidFill>
                  <a:schemeClr val="accent6">
                    <a:lumMod val="50000"/>
                  </a:schemeClr>
                </a:solidFill>
              </a:rPr>
              <a:t>It</a:t>
            </a:r>
            <a:r>
              <a:rPr lang="de-CH" sz="2400" b="1" dirty="0">
                <a:solidFill>
                  <a:schemeClr val="accent6">
                    <a:lumMod val="50000"/>
                  </a:schemeClr>
                </a:solidFill>
              </a:rPr>
              <a:t> </a:t>
            </a:r>
            <a:r>
              <a:rPr lang="de-CH" sz="2400" b="1" dirty="0" err="1">
                <a:solidFill>
                  <a:schemeClr val="accent6">
                    <a:lumMod val="50000"/>
                  </a:schemeClr>
                </a:solidFill>
              </a:rPr>
              <a:t>then</a:t>
            </a:r>
            <a:r>
              <a:rPr lang="de-CH" sz="2400" b="1" dirty="0">
                <a:solidFill>
                  <a:schemeClr val="accent6">
                    <a:lumMod val="50000"/>
                  </a:schemeClr>
                </a:solidFill>
              </a:rPr>
              <a:t> </a:t>
            </a:r>
            <a:r>
              <a:rPr lang="de-CH" sz="2400" b="1" dirty="0" err="1">
                <a:solidFill>
                  <a:schemeClr val="accent6">
                    <a:lumMod val="50000"/>
                  </a:schemeClr>
                </a:solidFill>
              </a:rPr>
              <a:t>enters</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parotid</a:t>
            </a:r>
            <a:r>
              <a:rPr lang="de-CH" sz="2400" b="1" dirty="0">
                <a:solidFill>
                  <a:schemeClr val="accent6">
                    <a:lumMod val="50000"/>
                  </a:schemeClr>
                </a:solidFill>
              </a:rPr>
              <a:t> </a:t>
            </a:r>
            <a:r>
              <a:rPr lang="de-CH" sz="2400" b="1" dirty="0" err="1">
                <a:solidFill>
                  <a:schemeClr val="accent6">
                    <a:lumMod val="50000"/>
                  </a:schemeClr>
                </a:solidFill>
              </a:rPr>
              <a:t>gland</a:t>
            </a:r>
            <a:r>
              <a:rPr lang="de-CH" sz="2400" b="1" dirty="0">
                <a:solidFill>
                  <a:schemeClr val="accent6">
                    <a:lumMod val="50000"/>
                  </a:schemeClr>
                </a:solidFill>
              </a:rPr>
              <a:t> and </a:t>
            </a:r>
            <a:r>
              <a:rPr lang="de-CH" sz="2400" b="1" dirty="0" err="1">
                <a:solidFill>
                  <a:schemeClr val="accent6">
                    <a:lumMod val="50000"/>
                  </a:schemeClr>
                </a:solidFill>
              </a:rPr>
              <a:t>bifurcates</a:t>
            </a:r>
            <a:r>
              <a:rPr lang="de-CH" sz="2400" b="1" dirty="0">
                <a:solidFill>
                  <a:schemeClr val="accent6">
                    <a:lumMod val="50000"/>
                  </a:schemeClr>
                </a:solidFill>
              </a:rPr>
              <a:t> </a:t>
            </a:r>
            <a:r>
              <a:rPr lang="de-CH" sz="2400" b="1" dirty="0" err="1">
                <a:solidFill>
                  <a:schemeClr val="accent6">
                    <a:lumMod val="50000"/>
                  </a:schemeClr>
                </a:solidFill>
              </a:rPr>
              <a:t>into</a:t>
            </a:r>
            <a:r>
              <a:rPr lang="de-CH" sz="2400" b="1" dirty="0">
                <a:solidFill>
                  <a:schemeClr val="accent6">
                    <a:lumMod val="50000"/>
                  </a:schemeClr>
                </a:solidFill>
              </a:rPr>
              <a:t> </a:t>
            </a:r>
            <a:r>
              <a:rPr lang="de-CH" sz="2400" b="1" dirty="0" err="1">
                <a:solidFill>
                  <a:schemeClr val="accent6">
                    <a:lumMod val="50000"/>
                  </a:schemeClr>
                </a:solidFill>
              </a:rPr>
              <a:t>two</a:t>
            </a:r>
            <a:r>
              <a:rPr lang="de-CH" sz="2400" b="1" dirty="0">
                <a:solidFill>
                  <a:schemeClr val="accent6">
                    <a:lumMod val="50000"/>
                  </a:schemeClr>
                </a:solidFill>
              </a:rPr>
              <a:t> </a:t>
            </a:r>
            <a:r>
              <a:rPr lang="de-CH" sz="2400" b="1" dirty="0" err="1">
                <a:solidFill>
                  <a:schemeClr val="accent6">
                    <a:lumMod val="50000"/>
                  </a:schemeClr>
                </a:solidFill>
              </a:rPr>
              <a:t>trunks</a:t>
            </a:r>
            <a:r>
              <a:rPr lang="de-CH" sz="2400" dirty="0"/>
              <a:t>, </a:t>
            </a:r>
            <a:r>
              <a:rPr lang="de-CH" sz="2400" dirty="0" err="1"/>
              <a:t>which</a:t>
            </a:r>
            <a:r>
              <a:rPr lang="de-CH" sz="2400" dirty="0"/>
              <a:t> </a:t>
            </a:r>
            <a:r>
              <a:rPr lang="de-CH" sz="2400" dirty="0" err="1"/>
              <a:t>give</a:t>
            </a:r>
            <a:r>
              <a:rPr lang="de-CH" sz="2400" dirty="0"/>
              <a:t> off </a:t>
            </a:r>
            <a:r>
              <a:rPr lang="de-CH" sz="2400" dirty="0" err="1"/>
              <a:t>five</a:t>
            </a:r>
            <a:r>
              <a:rPr lang="de-CH" sz="2400" dirty="0"/>
              <a:t> terminal </a:t>
            </a:r>
            <a:r>
              <a:rPr lang="de-CH" sz="2400" dirty="0" err="1"/>
              <a:t>branches</a:t>
            </a:r>
            <a:r>
              <a:rPr lang="de-CH" sz="2400" dirty="0"/>
              <a:t> </a:t>
            </a:r>
            <a:r>
              <a:rPr lang="de-CH" sz="2400" dirty="0" err="1"/>
              <a:t>collectively</a:t>
            </a:r>
            <a:r>
              <a:rPr lang="de-CH" sz="2400" dirty="0"/>
              <a:t> </a:t>
            </a:r>
            <a:r>
              <a:rPr lang="de-CH" sz="2400" dirty="0" err="1"/>
              <a:t>known</a:t>
            </a:r>
            <a:r>
              <a:rPr lang="de-CH" sz="2400" dirty="0"/>
              <a:t> </a:t>
            </a:r>
            <a:r>
              <a:rPr lang="de-CH" sz="2400" dirty="0" err="1"/>
              <a:t>as</a:t>
            </a:r>
            <a:r>
              <a:rPr lang="de-CH" sz="2400" dirty="0"/>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parotid</a:t>
            </a:r>
            <a:r>
              <a:rPr lang="de-CH" sz="2400" b="1" dirty="0">
                <a:solidFill>
                  <a:schemeClr val="accent6">
                    <a:lumMod val="50000"/>
                  </a:schemeClr>
                </a:solidFill>
              </a:rPr>
              <a:t> </a:t>
            </a:r>
            <a:r>
              <a:rPr lang="de-CH" sz="2400" b="1" dirty="0" err="1">
                <a:solidFill>
                  <a:schemeClr val="accent6">
                    <a:lumMod val="50000"/>
                  </a:schemeClr>
                </a:solidFill>
              </a:rPr>
              <a:t>plexus</a:t>
            </a:r>
            <a:r>
              <a:rPr lang="de-CH" sz="2400" b="1" dirty="0">
                <a:solidFill>
                  <a:schemeClr val="accent6">
                    <a:lumMod val="50000"/>
                  </a:schemeClr>
                </a:solidFill>
              </a:rPr>
              <a:t>. These </a:t>
            </a:r>
            <a:r>
              <a:rPr lang="de-CH" sz="2400" b="1" dirty="0" err="1">
                <a:solidFill>
                  <a:schemeClr val="accent6">
                    <a:lumMod val="50000"/>
                  </a:schemeClr>
                </a:solidFill>
              </a:rPr>
              <a:t>are</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temporal, </a:t>
            </a:r>
            <a:r>
              <a:rPr lang="de-CH" sz="2400" b="1" dirty="0" err="1">
                <a:solidFill>
                  <a:schemeClr val="accent6">
                    <a:lumMod val="50000"/>
                  </a:schemeClr>
                </a:solidFill>
              </a:rPr>
              <a:t>zygomatic</a:t>
            </a:r>
            <a:r>
              <a:rPr lang="de-CH" sz="2400" b="1" dirty="0">
                <a:solidFill>
                  <a:schemeClr val="accent6">
                    <a:lumMod val="50000"/>
                  </a:schemeClr>
                </a:solidFill>
              </a:rPr>
              <a:t>, </a:t>
            </a:r>
            <a:r>
              <a:rPr lang="de-CH" sz="2400" b="1" dirty="0" err="1">
                <a:solidFill>
                  <a:schemeClr val="accent6">
                    <a:lumMod val="50000"/>
                  </a:schemeClr>
                </a:solidFill>
              </a:rPr>
              <a:t>buccal</a:t>
            </a:r>
            <a:r>
              <a:rPr lang="de-CH" sz="2400" b="1" dirty="0">
                <a:solidFill>
                  <a:schemeClr val="accent6">
                    <a:lumMod val="50000"/>
                  </a:schemeClr>
                </a:solidFill>
              </a:rPr>
              <a:t>, marginal mandibular, and </a:t>
            </a:r>
            <a:r>
              <a:rPr lang="de-CH" sz="2400" b="1" dirty="0" err="1">
                <a:solidFill>
                  <a:schemeClr val="accent6">
                    <a:lumMod val="50000"/>
                  </a:schemeClr>
                </a:solidFill>
              </a:rPr>
              <a:t>cervical</a:t>
            </a:r>
            <a:r>
              <a:rPr lang="de-CH" sz="2400" b="1" dirty="0">
                <a:solidFill>
                  <a:schemeClr val="accent6">
                    <a:lumMod val="50000"/>
                  </a:schemeClr>
                </a:solidFill>
              </a:rPr>
              <a:t> </a:t>
            </a:r>
            <a:r>
              <a:rPr lang="de-CH" sz="2400" b="1" dirty="0" err="1">
                <a:solidFill>
                  <a:schemeClr val="accent6">
                    <a:lumMod val="50000"/>
                  </a:schemeClr>
                </a:solidFill>
              </a:rPr>
              <a:t>branches</a:t>
            </a:r>
            <a:r>
              <a:rPr lang="de-CH" sz="2400" b="1" dirty="0">
                <a:solidFill>
                  <a:schemeClr val="accent6">
                    <a:lumMod val="50000"/>
                  </a:schemeClr>
                </a:solidFill>
              </a:rPr>
              <a:t>, all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which</a:t>
            </a:r>
            <a:r>
              <a:rPr lang="de-CH" sz="2400" b="1" dirty="0">
                <a:solidFill>
                  <a:schemeClr val="accent6">
                    <a:lumMod val="50000"/>
                  </a:schemeClr>
                </a:solidFill>
              </a:rPr>
              <a:t> </a:t>
            </a:r>
            <a:r>
              <a:rPr lang="de-CH" sz="2400" b="1" dirty="0" err="1">
                <a:solidFill>
                  <a:schemeClr val="accent6">
                    <a:lumMod val="50000"/>
                  </a:schemeClr>
                </a:solidFill>
              </a:rPr>
              <a:t>innervate</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muscles</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facial</a:t>
            </a:r>
            <a:r>
              <a:rPr lang="de-CH" sz="2400" b="1" dirty="0">
                <a:solidFill>
                  <a:schemeClr val="accent6">
                    <a:lumMod val="50000"/>
                  </a:schemeClr>
                </a:solidFill>
              </a:rPr>
              <a:t> </a:t>
            </a:r>
            <a:r>
              <a:rPr lang="de-CH" sz="2400" b="1" dirty="0" err="1">
                <a:solidFill>
                  <a:schemeClr val="accent6">
                    <a:lumMod val="50000"/>
                  </a:schemeClr>
                </a:solidFill>
              </a:rPr>
              <a:t>expression</a:t>
            </a:r>
            <a:r>
              <a:rPr lang="de-CH" sz="2400" b="1" dirty="0">
                <a:solidFill>
                  <a:schemeClr val="accent6">
                    <a:lumMod val="50000"/>
                  </a:schemeClr>
                </a:solidFill>
              </a:rPr>
              <a:t> but do not </a:t>
            </a:r>
            <a:r>
              <a:rPr lang="de-CH" sz="2400" b="1" dirty="0" err="1">
                <a:solidFill>
                  <a:schemeClr val="accent6">
                    <a:lumMod val="50000"/>
                  </a:schemeClr>
                </a:solidFill>
              </a:rPr>
              <a:t>innervate</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parotid</a:t>
            </a:r>
            <a:r>
              <a:rPr lang="de-CH" sz="2400" b="1" dirty="0">
                <a:solidFill>
                  <a:schemeClr val="accent6">
                    <a:lumMod val="50000"/>
                  </a:schemeClr>
                </a:solidFill>
              </a:rPr>
              <a:t> </a:t>
            </a:r>
            <a:r>
              <a:rPr lang="de-CH" sz="2400" b="1" dirty="0" err="1">
                <a:solidFill>
                  <a:schemeClr val="accent6">
                    <a:lumMod val="50000"/>
                  </a:schemeClr>
                </a:solidFill>
              </a:rPr>
              <a:t>gland</a:t>
            </a:r>
            <a:r>
              <a:rPr lang="de-CH" sz="2400" b="1" dirty="0">
                <a:solidFill>
                  <a:schemeClr val="accent6">
                    <a:lumMod val="50000"/>
                  </a:schemeClr>
                </a:solidFill>
              </a:rPr>
              <a:t> </a:t>
            </a:r>
            <a:r>
              <a:rPr lang="de-CH" sz="2400" b="1" dirty="0" err="1">
                <a:solidFill>
                  <a:schemeClr val="accent6">
                    <a:lumMod val="50000"/>
                  </a:schemeClr>
                </a:solidFill>
              </a:rPr>
              <a:t>itself</a:t>
            </a:r>
            <a:r>
              <a:rPr lang="de-CH" sz="2400" b="1" dirty="0">
                <a:solidFill>
                  <a:schemeClr val="accent6">
                    <a:lumMod val="50000"/>
                  </a:schemeClr>
                </a:solidFill>
              </a:rPr>
              <a:t>.</a:t>
            </a:r>
            <a:endParaRPr lang="el-GR" sz="2400" b="1" dirty="0">
              <a:solidFill>
                <a:schemeClr val="accent6">
                  <a:lumMod val="50000"/>
                </a:schemeClr>
              </a:solidFill>
            </a:endParaRPr>
          </a:p>
        </p:txBody>
      </p:sp>
      <p:pic>
        <p:nvPicPr>
          <p:cNvPr id="33794" name="Picture 2" descr="Facial nerve: extracranial branches">
            <a:extLst>
              <a:ext uri="{FF2B5EF4-FFF2-40B4-BE49-F238E27FC236}">
                <a16:creationId xmlns:a16="http://schemas.microsoft.com/office/drawing/2014/main" id="{1789E761-63A6-2917-5928-367C31197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651" y="715108"/>
            <a:ext cx="4599841" cy="596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3176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49A345-1DB4-4578-ED3F-2056697E0B05}"/>
              </a:ext>
            </a:extLst>
          </p:cNvPr>
          <p:cNvSpPr>
            <a:spLocks noGrp="1"/>
          </p:cNvSpPr>
          <p:nvPr>
            <p:ph type="title"/>
          </p:nvPr>
        </p:nvSpPr>
        <p:spPr>
          <a:xfrm>
            <a:off x="772357" y="325178"/>
            <a:ext cx="9612613" cy="2284860"/>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kumimoji="0" lang="en-US" sz="2800" b="1" i="0" u="none" strike="noStrike" kern="1200" cap="none" spc="0" normalizeH="0" baseline="0" noProof="0" dirty="0">
                <a:ln/>
                <a:solidFill>
                  <a:srgbClr val="B64926"/>
                </a:solidFill>
                <a:effectLst/>
                <a:uLnTx/>
                <a:uFillTx/>
                <a:latin typeface="Calibri" panose="020F0502020204030204"/>
                <a:ea typeface="+mn-ea"/>
                <a:cs typeface="+mn-cs"/>
              </a:rPr>
              <a:t>Function</a:t>
            </a:r>
            <a:b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br>
            <a:r>
              <a:rPr lang="en" sz="2800" dirty="0"/>
              <a:t>special sensory (taste) and general somatic and visceral sensory, motor (branchial) and parasympathetic (visceral motor). </a:t>
            </a:r>
            <a:br>
              <a:rPr lang="en" sz="2800" dirty="0"/>
            </a:br>
            <a:r>
              <a:rPr lang="en" sz="2800" dirty="0"/>
              <a:t>Conveys proprioceptive fibers from muscles.</a:t>
            </a:r>
            <a:br>
              <a:rPr lang="en" sz="2800" dirty="0"/>
            </a:br>
            <a:endParaRPr lang="el-GR" sz="2800" dirty="0">
              <a:ln/>
              <a:latin typeface="+mn-lt"/>
            </a:endParaRPr>
          </a:p>
        </p:txBody>
      </p:sp>
      <p:sp>
        <p:nvSpPr>
          <p:cNvPr id="3" name="Θέση περιεχομένου 2">
            <a:extLst>
              <a:ext uri="{FF2B5EF4-FFF2-40B4-BE49-F238E27FC236}">
                <a16:creationId xmlns:a16="http://schemas.microsoft.com/office/drawing/2014/main" id="{45345880-8ECD-7D0D-0881-C38FAB5C47DC}"/>
              </a:ext>
            </a:extLst>
          </p:cNvPr>
          <p:cNvSpPr>
            <a:spLocks noGrp="1"/>
          </p:cNvSpPr>
          <p:nvPr>
            <p:ph sz="half" idx="1"/>
          </p:nvPr>
        </p:nvSpPr>
        <p:spPr>
          <a:xfrm>
            <a:off x="838198" y="2659251"/>
            <a:ext cx="7519385" cy="110083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marL="0" indent="0" algn="just">
              <a:buNone/>
            </a:pPr>
            <a:r>
              <a:rPr lang="en-US" b="1" dirty="0">
                <a:ln/>
                <a:solidFill>
                  <a:schemeClr val="accent3"/>
                </a:solidFill>
              </a:rPr>
              <a:t>Nuclei: </a:t>
            </a:r>
            <a:r>
              <a:rPr lang="en" dirty="0"/>
              <a:t>Motor nucleus in the ventral and lateral pons.</a:t>
            </a:r>
            <a:endParaRPr lang="el-GR" dirty="0">
              <a:ln/>
            </a:endParaRPr>
          </a:p>
        </p:txBody>
      </p:sp>
      <p:sp>
        <p:nvSpPr>
          <p:cNvPr id="4" name="Θέση περιεχομένου 3">
            <a:extLst>
              <a:ext uri="{FF2B5EF4-FFF2-40B4-BE49-F238E27FC236}">
                <a16:creationId xmlns:a16="http://schemas.microsoft.com/office/drawing/2014/main" id="{35AD783D-231F-30C5-E8BD-05DFCE769365}"/>
              </a:ext>
            </a:extLst>
          </p:cNvPr>
          <p:cNvSpPr>
            <a:spLocks noGrp="1"/>
          </p:cNvSpPr>
          <p:nvPr>
            <p:ph sz="half" idx="2"/>
          </p:nvPr>
        </p:nvSpPr>
        <p:spPr>
          <a:xfrm>
            <a:off x="838198" y="3800544"/>
            <a:ext cx="8610602" cy="617246"/>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marL="0" indent="0" algn="just">
              <a:buNone/>
            </a:pPr>
            <a:r>
              <a:rPr lang="en-US" b="1" dirty="0">
                <a:ln/>
                <a:solidFill>
                  <a:schemeClr val="accent3"/>
                </a:solidFill>
              </a:rPr>
              <a:t>Emergence:  </a:t>
            </a:r>
            <a:r>
              <a:rPr lang="en" dirty="0"/>
              <a:t>junction of pons and medulla (two roots).</a:t>
            </a:r>
            <a:endParaRPr lang="el-GR" dirty="0">
              <a:ln/>
            </a:endParaRPr>
          </a:p>
        </p:txBody>
      </p:sp>
      <p:sp>
        <p:nvSpPr>
          <p:cNvPr id="5" name="TextBox 4">
            <a:extLst>
              <a:ext uri="{FF2B5EF4-FFF2-40B4-BE49-F238E27FC236}">
                <a16:creationId xmlns:a16="http://schemas.microsoft.com/office/drawing/2014/main" id="{65E88DCF-8136-2102-936D-5267FFCD11D8}"/>
              </a:ext>
            </a:extLst>
          </p:cNvPr>
          <p:cNvSpPr txBox="1"/>
          <p:nvPr/>
        </p:nvSpPr>
        <p:spPr>
          <a:xfrm>
            <a:off x="838198" y="4526411"/>
            <a:ext cx="10167259" cy="95410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r>
              <a:rPr kumimoji="0" lang="en-US" sz="2800" b="1" i="0" u="none" strike="noStrike" kern="1200" cap="none" spc="0" normalizeH="0" baseline="0" noProof="0" dirty="0">
                <a:ln/>
                <a:solidFill>
                  <a:srgbClr val="B64926"/>
                </a:solidFill>
                <a:effectLst/>
                <a:uLnTx/>
                <a:uFillTx/>
                <a:latin typeface="Calibri" panose="020F0502020204030204"/>
                <a:ea typeface="+mn-ea"/>
                <a:cs typeface="+mn-cs"/>
              </a:rPr>
              <a:t>Course</a:t>
            </a:r>
            <a: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t>: </a:t>
            </a:r>
            <a:r>
              <a:rPr lang="en" sz="2800" dirty="0"/>
              <a:t>posterior cranial fossa → *internal acoustic meatus → facial canal → stylomastoid foramen → parotid gland region.</a:t>
            </a:r>
            <a:endParaRPr lang="el-GR" sz="2800" dirty="0">
              <a:ln/>
            </a:endParaRPr>
          </a:p>
        </p:txBody>
      </p:sp>
      <p:sp>
        <p:nvSpPr>
          <p:cNvPr id="6" name="TextBox 5">
            <a:extLst>
              <a:ext uri="{FF2B5EF4-FFF2-40B4-BE49-F238E27FC236}">
                <a16:creationId xmlns:a16="http://schemas.microsoft.com/office/drawing/2014/main" id="{101B4B70-E038-5058-C298-96484D90421E}"/>
              </a:ext>
            </a:extLst>
          </p:cNvPr>
          <p:cNvSpPr txBox="1"/>
          <p:nvPr/>
        </p:nvSpPr>
        <p:spPr>
          <a:xfrm>
            <a:off x="838198" y="5872498"/>
            <a:ext cx="8796186" cy="923330"/>
          </a:xfrm>
          <a:prstGeom prst="rect">
            <a:avLst/>
          </a:prstGeom>
          <a:noFill/>
        </p:spPr>
        <p:txBody>
          <a:bodyPr wrap="square" rtlCol="0">
            <a:spAutoFit/>
          </a:bodyPr>
          <a:lstStyle/>
          <a:p>
            <a:r>
              <a:rPr lang="el-GR" dirty="0"/>
              <a:t>* </a:t>
            </a:r>
            <a:r>
              <a:rPr lang="en" dirty="0"/>
              <a:t>Facial nerve gives rise to the greater superficial petrosal nerve, nerve to stapedius, chorda tympani before exiting the stylomastoid foramen.</a:t>
            </a:r>
          </a:p>
          <a:p>
            <a:endParaRPr lang="el-GR" dirty="0"/>
          </a:p>
        </p:txBody>
      </p:sp>
    </p:spTree>
    <p:extLst>
      <p:ext uri="{BB962C8B-B14F-4D97-AF65-F5344CB8AC3E}">
        <p14:creationId xmlns:p14="http://schemas.microsoft.com/office/powerpoint/2010/main" val="14151828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C07493-0859-60F2-6A4D-91C131E768BE}"/>
              </a:ext>
            </a:extLst>
          </p:cNvPr>
          <p:cNvSpPr>
            <a:spLocks noGrp="1"/>
          </p:cNvSpPr>
          <p:nvPr>
            <p:ph type="title"/>
          </p:nvPr>
        </p:nvSpPr>
        <p:spPr>
          <a:xfrm>
            <a:off x="984738" y="246601"/>
            <a:ext cx="4466892" cy="691318"/>
          </a:xfrm>
        </p:spPr>
        <p:txBody>
          <a:bodyPr>
            <a:noAutofit/>
          </a:bodyPr>
          <a:lstStyle/>
          <a:p>
            <a:pPr marL="0" marR="0" lvl="0" indent="0" defTabSz="914400" rtl="0" eaLnBrk="1" fontAlgn="auto" latinLnBrk="0" hangingPunct="1">
              <a:lnSpc>
                <a:spcPct val="100000"/>
              </a:lnSpc>
              <a:spcBef>
                <a:spcPts val="0"/>
              </a:spcBef>
              <a:spcAft>
                <a:spcPts val="0"/>
              </a:spcAft>
              <a:tabLst/>
              <a:defRPr/>
            </a:pPr>
            <a:r>
              <a:rPr kumimoji="0" lang="en-US" sz="3200" b="1" i="0" u="none" strike="noStrike" kern="1200" cap="none" spc="0" normalizeH="0" baseline="0" noProof="0" dirty="0">
                <a:ln/>
                <a:solidFill>
                  <a:srgbClr val="FF8427"/>
                </a:solidFill>
                <a:effectLst/>
                <a:uLnTx/>
                <a:uFillTx/>
                <a:latin typeface="Calibri" panose="020F0502020204030204"/>
                <a:ea typeface="+mn-ea"/>
                <a:cs typeface="+mn-cs"/>
              </a:rPr>
              <a:t>Branches of</a:t>
            </a:r>
            <a:r>
              <a:rPr kumimoji="0" lang="el-GR" sz="3200" b="1" i="0" u="none" strike="noStrike" kern="1200" cap="none" spc="0" normalizeH="0" baseline="0" noProof="0" dirty="0">
                <a:ln/>
                <a:solidFill>
                  <a:srgbClr val="FF8427"/>
                </a:solidFill>
                <a:effectLst/>
                <a:uLnTx/>
                <a:uFillTx/>
                <a:latin typeface="Calibri" panose="020F0502020204030204"/>
                <a:ea typeface="+mn-ea"/>
                <a:cs typeface="+mn-cs"/>
              </a:rPr>
              <a:t> </a:t>
            </a:r>
            <a:r>
              <a:rPr kumimoji="0" lang="en-US" sz="3200" b="1" i="0" u="none" strike="noStrike" kern="1200" cap="none" spc="0" normalizeH="0" baseline="0" noProof="0" dirty="0">
                <a:ln/>
                <a:solidFill>
                  <a:srgbClr val="FF8427"/>
                </a:solidFill>
                <a:effectLst/>
                <a:uLnTx/>
                <a:uFillTx/>
                <a:latin typeface="Calibri" panose="020F0502020204030204"/>
                <a:ea typeface="+mn-ea"/>
                <a:cs typeface="+mn-cs"/>
              </a:rPr>
              <a:t>Facial n</a:t>
            </a:r>
            <a:r>
              <a:rPr kumimoji="0" lang="el-GR" sz="3200" b="1" i="0" u="none" strike="noStrike" kern="1200" cap="none" spc="0" normalizeH="0" baseline="0" noProof="0" dirty="0">
                <a:ln/>
                <a:solidFill>
                  <a:srgbClr val="FF8427"/>
                </a:solidFill>
                <a:effectLst/>
                <a:uLnTx/>
                <a:uFillTx/>
                <a:latin typeface="Calibri" panose="020F0502020204030204"/>
                <a:ea typeface="+mn-ea"/>
                <a:cs typeface="+mn-cs"/>
              </a:rPr>
              <a:t>.</a:t>
            </a:r>
            <a:endParaRPr lang="el-GR" sz="3200" dirty="0"/>
          </a:p>
        </p:txBody>
      </p:sp>
      <p:sp>
        <p:nvSpPr>
          <p:cNvPr id="3" name="Θέση περιεχομένου 2">
            <a:extLst>
              <a:ext uri="{FF2B5EF4-FFF2-40B4-BE49-F238E27FC236}">
                <a16:creationId xmlns:a16="http://schemas.microsoft.com/office/drawing/2014/main" id="{5FBC9DB1-E2BB-56A4-698F-9B90BF172DA6}"/>
              </a:ext>
            </a:extLst>
          </p:cNvPr>
          <p:cNvSpPr>
            <a:spLocks noGrp="1"/>
          </p:cNvSpPr>
          <p:nvPr>
            <p:ph sz="half" idx="1"/>
          </p:nvPr>
        </p:nvSpPr>
        <p:spPr>
          <a:xfrm>
            <a:off x="838200" y="1091953"/>
            <a:ext cx="4852306" cy="5601810"/>
          </a:xfrm>
        </p:spPr>
        <p:txBody>
          <a:bodyPr>
            <a:normAutofit fontScale="85000" lnSpcReduction="20000"/>
          </a:bodyPr>
          <a:lstStyle/>
          <a:p>
            <a:pPr marL="0" indent="0">
              <a:buNone/>
            </a:pPr>
            <a:r>
              <a:rPr lang="en" sz="2400" b="1" dirty="0"/>
              <a:t>From temporal bone to facial canal:</a:t>
            </a:r>
          </a:p>
          <a:p>
            <a:pPr marL="0" indent="0">
              <a:buNone/>
            </a:pPr>
            <a:r>
              <a:rPr lang="en" sz="2400" dirty="0"/>
              <a:t>1)Greater superficial petrosal nerve</a:t>
            </a:r>
          </a:p>
          <a:p>
            <a:pPr marL="0" indent="0">
              <a:buNone/>
            </a:pPr>
            <a:r>
              <a:rPr lang="en" sz="2400" dirty="0"/>
              <a:t>2) Nerve for stirrup muscle</a:t>
            </a:r>
          </a:p>
          <a:p>
            <a:pPr marL="0" indent="0">
              <a:buNone/>
            </a:pPr>
            <a:r>
              <a:rPr lang="en" sz="2400" dirty="0"/>
              <a:t>3) Nerve for chorda tympani</a:t>
            </a:r>
          </a:p>
          <a:p>
            <a:pPr marL="0" indent="0">
              <a:buNone/>
            </a:pPr>
            <a:endParaRPr lang="el-GR" sz="1600" dirty="0"/>
          </a:p>
          <a:p>
            <a:pPr marL="0" indent="0">
              <a:buNone/>
            </a:pPr>
            <a:r>
              <a:rPr lang="en" sz="2400" b="1" dirty="0"/>
              <a:t>In the stylomastoid foramen:</a:t>
            </a:r>
          </a:p>
          <a:p>
            <a:pPr marL="457200" indent="-457200">
              <a:buFont typeface="+mj-lt"/>
              <a:buAutoNum type="arabicPeriod"/>
            </a:pPr>
            <a:r>
              <a:rPr lang="en" sz="2400" dirty="0"/>
              <a:t>Posterior auricular branch</a:t>
            </a:r>
            <a:endParaRPr lang="el-GR" sz="1500" dirty="0"/>
          </a:p>
          <a:p>
            <a:pPr marL="0" indent="0">
              <a:buNone/>
            </a:pPr>
            <a:endParaRPr lang="en" sz="2400" b="1" dirty="0"/>
          </a:p>
          <a:p>
            <a:pPr marL="0" indent="0">
              <a:buNone/>
            </a:pPr>
            <a:r>
              <a:rPr lang="en" sz="2400" b="1" dirty="0"/>
              <a:t>In parotid gland:</a:t>
            </a:r>
          </a:p>
          <a:p>
            <a:pPr marL="0" indent="0">
              <a:buNone/>
            </a:pPr>
            <a:r>
              <a:rPr lang="en" sz="2400" b="1" dirty="0"/>
              <a:t>Parotid plexus</a:t>
            </a:r>
          </a:p>
          <a:p>
            <a:pPr marL="0" indent="0">
              <a:buNone/>
            </a:pPr>
            <a:r>
              <a:rPr lang="en" sz="2400" dirty="0"/>
              <a:t>a) Temporal</a:t>
            </a:r>
          </a:p>
          <a:p>
            <a:pPr marL="0" indent="0">
              <a:buNone/>
            </a:pPr>
            <a:r>
              <a:rPr lang="en" sz="2400" dirty="0"/>
              <a:t>b) Zygomatic</a:t>
            </a:r>
          </a:p>
          <a:p>
            <a:pPr marL="0" indent="0">
              <a:buNone/>
            </a:pPr>
            <a:r>
              <a:rPr lang="en" sz="2400" dirty="0"/>
              <a:t>c) </a:t>
            </a:r>
            <a:r>
              <a:rPr lang="en" sz="2400" dirty="0" err="1"/>
              <a:t>Vycanthoid</a:t>
            </a:r>
            <a:endParaRPr lang="en" sz="2400" dirty="0"/>
          </a:p>
          <a:p>
            <a:pPr marL="0" indent="0">
              <a:buNone/>
            </a:pPr>
            <a:r>
              <a:rPr lang="en" sz="2400" dirty="0"/>
              <a:t>d) Mandibular lip</a:t>
            </a:r>
          </a:p>
          <a:p>
            <a:pPr marL="0" indent="0">
              <a:buNone/>
            </a:pPr>
            <a:r>
              <a:rPr lang="en" sz="2400" dirty="0"/>
              <a:t>e) Cervical</a:t>
            </a:r>
            <a:endParaRPr lang="el-GR" sz="2400" dirty="0"/>
          </a:p>
        </p:txBody>
      </p:sp>
      <p:sp>
        <p:nvSpPr>
          <p:cNvPr id="4" name="Θέση περιεχομένου 3">
            <a:extLst>
              <a:ext uri="{FF2B5EF4-FFF2-40B4-BE49-F238E27FC236}">
                <a16:creationId xmlns:a16="http://schemas.microsoft.com/office/drawing/2014/main" id="{1B099C4A-10D3-98C0-A850-EE8B454998BF}"/>
              </a:ext>
            </a:extLst>
          </p:cNvPr>
          <p:cNvSpPr>
            <a:spLocks noGrp="1"/>
          </p:cNvSpPr>
          <p:nvPr>
            <p:ph sz="half" idx="2"/>
          </p:nvPr>
        </p:nvSpPr>
        <p:spPr>
          <a:xfrm>
            <a:off x="6172200" y="954487"/>
            <a:ext cx="5181600" cy="5667067"/>
          </a:xfrm>
        </p:spPr>
        <p:txBody>
          <a:bodyPr>
            <a:noAutofit/>
          </a:bodyPr>
          <a:lstStyle/>
          <a:p>
            <a:pPr marL="0" indent="0">
              <a:buNone/>
            </a:pPr>
            <a:r>
              <a:rPr lang="en" sz="2000" b="1" dirty="0"/>
              <a:t>Motor (branchial) </a:t>
            </a:r>
          </a:p>
          <a:p>
            <a:pPr marL="0" indent="0">
              <a:buNone/>
            </a:pPr>
            <a:r>
              <a:rPr lang="en" sz="2000" dirty="0"/>
              <a:t> muscles of facial expression, auricular muscles, posterior belly of digastric, stylohyoid, stapedius.</a:t>
            </a:r>
            <a:endParaRPr lang="el-GR" sz="1400" dirty="0"/>
          </a:p>
          <a:p>
            <a:pPr marL="0" indent="0">
              <a:buNone/>
            </a:pPr>
            <a:r>
              <a:rPr lang="en" sz="2000" b="1" dirty="0"/>
              <a:t>Visceral motor (parasympathetic) </a:t>
            </a:r>
          </a:p>
          <a:p>
            <a:pPr marL="0" indent="0">
              <a:buNone/>
            </a:pPr>
            <a:r>
              <a:rPr lang="en" sz="2000" dirty="0"/>
              <a:t>pterygopalatine ganglion (lacrimation) and submandibular ganglion (submandibular and sublingual salivary glands).</a:t>
            </a:r>
          </a:p>
          <a:p>
            <a:pPr marL="0" indent="0">
              <a:buNone/>
            </a:pPr>
            <a:r>
              <a:rPr lang="en" sz="2000" b="1" dirty="0"/>
              <a:t>Somatic sensory </a:t>
            </a:r>
          </a:p>
          <a:p>
            <a:pPr marL="0" indent="0">
              <a:buNone/>
            </a:pPr>
            <a:r>
              <a:rPr lang="en" sz="2000" dirty="0"/>
              <a:t>skin of the </a:t>
            </a:r>
            <a:r>
              <a:rPr lang="en" sz="2000" dirty="0" err="1"/>
              <a:t>conchal</a:t>
            </a:r>
            <a:r>
              <a:rPr lang="en" sz="2000" dirty="0"/>
              <a:t> bowl and external ear.</a:t>
            </a:r>
            <a:endParaRPr lang="el-GR" sz="1400" dirty="0"/>
          </a:p>
          <a:p>
            <a:pPr marL="0" indent="0">
              <a:buNone/>
            </a:pPr>
            <a:r>
              <a:rPr lang="en" sz="2000" b="1" dirty="0"/>
              <a:t>Special sensory (taste) </a:t>
            </a:r>
          </a:p>
          <a:p>
            <a:pPr marL="0" indent="0">
              <a:buNone/>
            </a:pPr>
            <a:r>
              <a:rPr lang="en" sz="2000" dirty="0"/>
              <a:t>anterior two-thirds of tongue (via chorda tympani joining lingual nerve).</a:t>
            </a:r>
            <a:endParaRPr lang="el-GR" sz="2000" dirty="0"/>
          </a:p>
        </p:txBody>
      </p:sp>
      <p:sp>
        <p:nvSpPr>
          <p:cNvPr id="5" name="TextBox 4">
            <a:extLst>
              <a:ext uri="{FF2B5EF4-FFF2-40B4-BE49-F238E27FC236}">
                <a16:creationId xmlns:a16="http://schemas.microsoft.com/office/drawing/2014/main" id="{2771988A-C075-27EF-05E0-405F2ECFC458}"/>
              </a:ext>
            </a:extLst>
          </p:cNvPr>
          <p:cNvSpPr txBox="1"/>
          <p:nvPr/>
        </p:nvSpPr>
        <p:spPr>
          <a:xfrm>
            <a:off x="6204382" y="264602"/>
            <a:ext cx="2669959" cy="584775"/>
          </a:xfrm>
          <a:prstGeom prst="rect">
            <a:avLst/>
          </a:prstGeom>
          <a:noFill/>
        </p:spPr>
        <p:txBody>
          <a:bodyPr wrap="square" rtlCol="0">
            <a:spAutoFit/>
          </a:bodyPr>
          <a:lstStyle/>
          <a:p>
            <a:r>
              <a:rPr lang="en-US" sz="3200" b="1" dirty="0">
                <a:solidFill>
                  <a:schemeClr val="accent4"/>
                </a:solidFill>
              </a:rPr>
              <a:t>Innervation </a:t>
            </a:r>
            <a:endParaRPr lang="el-GR" sz="3200" b="1" dirty="0">
              <a:solidFill>
                <a:schemeClr val="accent4"/>
              </a:solidFill>
            </a:endParaRPr>
          </a:p>
        </p:txBody>
      </p:sp>
    </p:spTree>
    <p:extLst>
      <p:ext uri="{BB962C8B-B14F-4D97-AF65-F5344CB8AC3E}">
        <p14:creationId xmlns:p14="http://schemas.microsoft.com/office/powerpoint/2010/main" val="19607226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a:extLst>
              <a:ext uri="{FF2B5EF4-FFF2-40B4-BE49-F238E27FC236}">
                <a16:creationId xmlns:a16="http://schemas.microsoft.com/office/drawing/2014/main" id="{C5BD9CCD-2AE5-31C8-0A6C-15506E965333}"/>
              </a:ext>
            </a:extLst>
          </p:cNvPr>
          <p:cNvPicPr>
            <a:picLocks noGrp="1" noChangeAspect="1"/>
          </p:cNvPicPr>
          <p:nvPr>
            <p:ph sz="half" idx="1"/>
          </p:nvPr>
        </p:nvPicPr>
        <p:blipFill>
          <a:blip r:embed="rId2"/>
          <a:stretch>
            <a:fillRect/>
          </a:stretch>
        </p:blipFill>
        <p:spPr>
          <a:xfrm>
            <a:off x="530813" y="1819922"/>
            <a:ext cx="4485592" cy="3764132"/>
          </a:xfrm>
          <a:prstGeom prst="rect">
            <a:avLst/>
          </a:prstGeom>
        </p:spPr>
      </p:pic>
      <p:pic>
        <p:nvPicPr>
          <p:cNvPr id="9" name="Θέση περιεχομένου 8">
            <a:extLst>
              <a:ext uri="{FF2B5EF4-FFF2-40B4-BE49-F238E27FC236}">
                <a16:creationId xmlns:a16="http://schemas.microsoft.com/office/drawing/2014/main" id="{5711F0A6-E0EA-F2C5-8308-2DEB357BD92A}"/>
              </a:ext>
            </a:extLst>
          </p:cNvPr>
          <p:cNvPicPr>
            <a:picLocks noGrp="1" noChangeAspect="1"/>
          </p:cNvPicPr>
          <p:nvPr>
            <p:ph sz="half" idx="2"/>
          </p:nvPr>
        </p:nvPicPr>
        <p:blipFill>
          <a:blip r:embed="rId3"/>
          <a:stretch>
            <a:fillRect/>
          </a:stretch>
        </p:blipFill>
        <p:spPr>
          <a:xfrm>
            <a:off x="5413517" y="222872"/>
            <a:ext cx="6412256" cy="6412256"/>
          </a:xfrm>
          <a:prstGeom prst="rect">
            <a:avLst/>
          </a:prstGeom>
        </p:spPr>
      </p:pic>
    </p:spTree>
    <p:extLst>
      <p:ext uri="{BB962C8B-B14F-4D97-AF65-F5344CB8AC3E}">
        <p14:creationId xmlns:p14="http://schemas.microsoft.com/office/powerpoint/2010/main" val="178336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2D37AD-F467-B02A-9BC9-BD016F4FCBD3}"/>
              </a:ext>
            </a:extLst>
          </p:cNvPr>
          <p:cNvSpPr>
            <a:spLocks noGrp="1"/>
          </p:cNvSpPr>
          <p:nvPr>
            <p:ph type="title"/>
          </p:nvPr>
        </p:nvSpPr>
        <p:spPr>
          <a:xfrm>
            <a:off x="869244" y="79022"/>
            <a:ext cx="3194756" cy="1174045"/>
          </a:xfrm>
        </p:spPr>
        <p:txBody>
          <a:bodyPr/>
          <a:lstStyle/>
          <a:p>
            <a:pPr algn="ctr"/>
            <a:r>
              <a:rPr lang="de-CH" b="1" dirty="0">
                <a:solidFill>
                  <a:schemeClr val="accent6">
                    <a:lumMod val="50000"/>
                  </a:schemeClr>
                </a:solidFill>
              </a:rPr>
              <a:t>Cerebellum</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C5B3AB31-A4DA-7398-DF97-0FD73B9848E0}"/>
              </a:ext>
            </a:extLst>
          </p:cNvPr>
          <p:cNvSpPr>
            <a:spLocks noGrp="1"/>
          </p:cNvSpPr>
          <p:nvPr>
            <p:ph idx="1"/>
          </p:nvPr>
        </p:nvSpPr>
        <p:spPr>
          <a:xfrm>
            <a:off x="270934" y="733778"/>
            <a:ext cx="7191022" cy="6045200"/>
          </a:xfrm>
        </p:spPr>
        <p:txBody>
          <a:bodyPr>
            <a:normAutofit fontScale="85000" lnSpcReduction="10000"/>
          </a:bodyPr>
          <a:lstStyle/>
          <a:p>
            <a:pPr algn="just"/>
            <a:r>
              <a:rPr lang="de-CH" dirty="0"/>
              <a:t>The </a:t>
            </a:r>
            <a:r>
              <a:rPr lang="de-CH" dirty="0" err="1"/>
              <a:t>cerebellum</a:t>
            </a:r>
            <a:r>
              <a:rPr lang="de-CH" dirty="0"/>
              <a:t> </a:t>
            </a:r>
            <a:r>
              <a:rPr lang="de-CH" dirty="0" err="1"/>
              <a:t>is</a:t>
            </a:r>
            <a:r>
              <a:rPr lang="de-CH" dirty="0"/>
              <a:t> </a:t>
            </a:r>
            <a:r>
              <a:rPr lang="de-CH" dirty="0" err="1"/>
              <a:t>the</a:t>
            </a:r>
            <a:r>
              <a:rPr lang="de-CH" dirty="0"/>
              <a:t> </a:t>
            </a:r>
            <a:r>
              <a:rPr lang="de-CH" dirty="0" err="1"/>
              <a:t>part</a:t>
            </a:r>
            <a:r>
              <a:rPr lang="de-CH" dirty="0"/>
              <a:t> </a:t>
            </a:r>
            <a:r>
              <a:rPr lang="de-CH" dirty="0" err="1"/>
              <a:t>of</a:t>
            </a:r>
            <a:r>
              <a:rPr lang="de-CH" dirty="0"/>
              <a:t> </a:t>
            </a:r>
            <a:r>
              <a:rPr lang="de-CH" dirty="0" err="1"/>
              <a:t>the</a:t>
            </a:r>
            <a:r>
              <a:rPr lang="de-CH" dirty="0"/>
              <a:t> </a:t>
            </a:r>
            <a:r>
              <a:rPr lang="de-CH" dirty="0" err="1"/>
              <a:t>brain</a:t>
            </a:r>
            <a:r>
              <a:rPr lang="de-CH" dirty="0"/>
              <a:t> </a:t>
            </a:r>
            <a:r>
              <a:rPr lang="de-CH" dirty="0" err="1"/>
              <a:t>which</a:t>
            </a:r>
            <a:r>
              <a:rPr lang="de-CH" dirty="0"/>
              <a:t> lies </a:t>
            </a:r>
            <a:r>
              <a:rPr lang="de-CH" dirty="0" err="1"/>
              <a:t>posterior</a:t>
            </a:r>
            <a:r>
              <a:rPr lang="de-CH" dirty="0"/>
              <a:t> (dorsal) </a:t>
            </a:r>
            <a:r>
              <a:rPr lang="de-CH" dirty="0" err="1"/>
              <a:t>to</a:t>
            </a:r>
            <a:r>
              <a:rPr lang="de-CH" dirty="0"/>
              <a:t> </a:t>
            </a:r>
            <a:r>
              <a:rPr lang="de-CH" dirty="0" err="1"/>
              <a:t>the</a:t>
            </a:r>
            <a:r>
              <a:rPr lang="de-CH" dirty="0"/>
              <a:t> </a:t>
            </a:r>
            <a:r>
              <a:rPr lang="de-CH" dirty="0" err="1"/>
              <a:t>pons</a:t>
            </a:r>
            <a:r>
              <a:rPr lang="de-CH" dirty="0"/>
              <a:t> and </a:t>
            </a:r>
            <a:r>
              <a:rPr lang="de-CH" dirty="0" err="1"/>
              <a:t>medulla</a:t>
            </a:r>
            <a:r>
              <a:rPr lang="de-CH" dirty="0"/>
              <a:t>. </a:t>
            </a:r>
            <a:r>
              <a:rPr lang="de-CH" dirty="0" err="1"/>
              <a:t>It</a:t>
            </a:r>
            <a:r>
              <a:rPr lang="de-CH" dirty="0"/>
              <a:t> </a:t>
            </a:r>
            <a:r>
              <a:rPr lang="de-CH" dirty="0" err="1"/>
              <a:t>sits</a:t>
            </a:r>
            <a:r>
              <a:rPr lang="de-CH" dirty="0"/>
              <a:t> in </a:t>
            </a:r>
            <a:r>
              <a:rPr lang="de-CH" dirty="0" err="1"/>
              <a:t>the</a:t>
            </a:r>
            <a:r>
              <a:rPr lang="de-CH" dirty="0"/>
              <a:t> </a:t>
            </a:r>
            <a:r>
              <a:rPr lang="de-CH" dirty="0" err="1"/>
              <a:t>posterior</a:t>
            </a:r>
            <a:r>
              <a:rPr lang="de-CH" dirty="0"/>
              <a:t> cranial </a:t>
            </a:r>
            <a:r>
              <a:rPr lang="de-CH" dirty="0" err="1"/>
              <a:t>fossa</a:t>
            </a:r>
            <a:r>
              <a:rPr lang="de-CH" dirty="0"/>
              <a:t> </a:t>
            </a:r>
            <a:r>
              <a:rPr lang="de-CH" dirty="0" err="1"/>
              <a:t>beneath</a:t>
            </a:r>
            <a:r>
              <a:rPr lang="de-CH" dirty="0"/>
              <a:t> </a:t>
            </a:r>
            <a:r>
              <a:rPr lang="de-CH" dirty="0" err="1"/>
              <a:t>the</a:t>
            </a:r>
            <a:r>
              <a:rPr lang="de-CH" dirty="0"/>
              <a:t> occipital lobe </a:t>
            </a:r>
            <a:r>
              <a:rPr lang="de-CH" dirty="0" err="1"/>
              <a:t>of</a:t>
            </a:r>
            <a:r>
              <a:rPr lang="de-CH" dirty="0"/>
              <a:t> </a:t>
            </a:r>
            <a:r>
              <a:rPr lang="de-CH" dirty="0" err="1"/>
              <a:t>the</a:t>
            </a:r>
            <a:r>
              <a:rPr lang="de-CH" dirty="0"/>
              <a:t> </a:t>
            </a:r>
            <a:r>
              <a:rPr lang="de-CH" dirty="0" err="1"/>
              <a:t>cerebrum</a:t>
            </a:r>
            <a:r>
              <a:rPr lang="de-CH" dirty="0"/>
              <a:t>, </a:t>
            </a:r>
            <a:r>
              <a:rPr lang="de-CH" dirty="0" err="1"/>
              <a:t>from</a:t>
            </a:r>
            <a:r>
              <a:rPr lang="de-CH" dirty="0"/>
              <a:t> </a:t>
            </a:r>
            <a:r>
              <a:rPr lang="de-CH" dirty="0" err="1"/>
              <a:t>which</a:t>
            </a:r>
            <a:r>
              <a:rPr lang="de-CH" dirty="0"/>
              <a:t> </a:t>
            </a:r>
            <a:r>
              <a:rPr lang="de-CH" dirty="0" err="1"/>
              <a:t>it</a:t>
            </a:r>
            <a:r>
              <a:rPr lang="de-CH" dirty="0"/>
              <a:t> </a:t>
            </a:r>
            <a:r>
              <a:rPr lang="de-CH" dirty="0" err="1"/>
              <a:t>is</a:t>
            </a:r>
            <a:r>
              <a:rPr lang="de-CH" dirty="0"/>
              <a:t> </a:t>
            </a:r>
            <a:r>
              <a:rPr lang="de-CH" dirty="0" err="1"/>
              <a:t>separated</a:t>
            </a:r>
            <a:r>
              <a:rPr lang="de-CH" dirty="0"/>
              <a:t> </a:t>
            </a:r>
            <a:r>
              <a:rPr lang="de-CH" dirty="0" err="1"/>
              <a:t>by</a:t>
            </a:r>
            <a:r>
              <a:rPr lang="de-CH" dirty="0"/>
              <a:t> </a:t>
            </a:r>
            <a:r>
              <a:rPr lang="de-CH" dirty="0" err="1"/>
              <a:t>the</a:t>
            </a:r>
            <a:r>
              <a:rPr lang="de-CH" dirty="0"/>
              <a:t> </a:t>
            </a:r>
            <a:r>
              <a:rPr lang="de-CH" dirty="0" err="1"/>
              <a:t>tentorium</a:t>
            </a:r>
            <a:r>
              <a:rPr lang="de-CH" dirty="0"/>
              <a:t> </a:t>
            </a:r>
            <a:r>
              <a:rPr lang="de-CH" dirty="0" err="1"/>
              <a:t>cerebelli</a:t>
            </a:r>
            <a:r>
              <a:rPr lang="de-CH" dirty="0"/>
              <a:t>. </a:t>
            </a:r>
            <a:r>
              <a:rPr lang="de-CH" dirty="0" err="1"/>
              <a:t>It</a:t>
            </a:r>
            <a:r>
              <a:rPr lang="de-CH" dirty="0"/>
              <a:t> </a:t>
            </a:r>
            <a:r>
              <a:rPr lang="de-CH" dirty="0" err="1"/>
              <a:t>is</a:t>
            </a:r>
            <a:r>
              <a:rPr lang="de-CH" dirty="0"/>
              <a:t> </a:t>
            </a:r>
            <a:r>
              <a:rPr lang="de-CH" dirty="0" err="1"/>
              <a:t>connected</a:t>
            </a:r>
            <a:r>
              <a:rPr lang="de-CH" dirty="0"/>
              <a:t> </a:t>
            </a:r>
            <a:r>
              <a:rPr lang="de-CH" dirty="0" err="1"/>
              <a:t>to</a:t>
            </a:r>
            <a:r>
              <a:rPr lang="de-CH" dirty="0"/>
              <a:t> </a:t>
            </a:r>
            <a:r>
              <a:rPr lang="de-CH" dirty="0" err="1"/>
              <a:t>the</a:t>
            </a:r>
            <a:r>
              <a:rPr lang="de-CH" dirty="0"/>
              <a:t> </a:t>
            </a:r>
            <a:r>
              <a:rPr lang="de-CH" dirty="0" err="1"/>
              <a:t>brainstem</a:t>
            </a:r>
            <a:r>
              <a:rPr lang="de-CH" dirty="0"/>
              <a:t> </a:t>
            </a:r>
            <a:r>
              <a:rPr lang="de-CH" dirty="0" err="1"/>
              <a:t>by</a:t>
            </a:r>
            <a:r>
              <a:rPr lang="de-CH" dirty="0"/>
              <a:t> </a:t>
            </a:r>
            <a:r>
              <a:rPr lang="de-CH" dirty="0" err="1"/>
              <a:t>three</a:t>
            </a:r>
            <a:r>
              <a:rPr lang="de-CH" dirty="0"/>
              <a:t> </a:t>
            </a:r>
            <a:r>
              <a:rPr lang="de-CH" dirty="0" err="1"/>
              <a:t>sets</a:t>
            </a:r>
            <a:r>
              <a:rPr lang="de-CH" dirty="0"/>
              <a:t> </a:t>
            </a:r>
            <a:r>
              <a:rPr lang="de-CH" dirty="0" err="1"/>
              <a:t>of</a:t>
            </a:r>
            <a:r>
              <a:rPr lang="de-CH" dirty="0"/>
              <a:t> large bilateral nerve </a:t>
            </a:r>
            <a:r>
              <a:rPr lang="de-CH" dirty="0" err="1"/>
              <a:t>fiber</a:t>
            </a:r>
            <a:r>
              <a:rPr lang="de-CH" dirty="0"/>
              <a:t> </a:t>
            </a:r>
            <a:r>
              <a:rPr lang="de-CH" dirty="0" err="1"/>
              <a:t>bundles</a:t>
            </a:r>
            <a:r>
              <a:rPr lang="de-CH" dirty="0"/>
              <a:t> </a:t>
            </a:r>
            <a:r>
              <a:rPr lang="de-CH" dirty="0" err="1"/>
              <a:t>known</a:t>
            </a:r>
            <a:r>
              <a:rPr lang="de-CH" dirty="0"/>
              <a:t> </a:t>
            </a:r>
            <a:r>
              <a:rPr lang="de-CH" dirty="0" err="1"/>
              <a:t>as</a:t>
            </a:r>
            <a:r>
              <a:rPr lang="de-CH" dirty="0"/>
              <a:t> </a:t>
            </a:r>
            <a:r>
              <a:rPr lang="de-CH" dirty="0" err="1"/>
              <a:t>cerebellar</a:t>
            </a:r>
            <a:r>
              <a:rPr lang="de-CH" dirty="0"/>
              <a:t> </a:t>
            </a:r>
            <a:r>
              <a:rPr lang="de-CH" dirty="0" err="1"/>
              <a:t>peduncles</a:t>
            </a:r>
            <a:r>
              <a:rPr lang="de-CH" dirty="0"/>
              <a:t>.</a:t>
            </a:r>
            <a:br>
              <a:rPr lang="de-CH" dirty="0"/>
            </a:br>
            <a:br>
              <a:rPr lang="de-CH" dirty="0"/>
            </a:br>
            <a:r>
              <a:rPr lang="de-CH" dirty="0"/>
              <a:t>The </a:t>
            </a:r>
            <a:r>
              <a:rPr lang="de-CH" dirty="0" err="1"/>
              <a:t>cerebellum</a:t>
            </a:r>
            <a:r>
              <a:rPr lang="de-CH" dirty="0"/>
              <a:t> </a:t>
            </a:r>
            <a:r>
              <a:rPr lang="de-CH" b="1" dirty="0" err="1">
                <a:solidFill>
                  <a:schemeClr val="accent6">
                    <a:lumMod val="50000"/>
                  </a:schemeClr>
                </a:solidFill>
              </a:rPr>
              <a:t>is</a:t>
            </a:r>
            <a:r>
              <a:rPr lang="de-CH" b="1" dirty="0">
                <a:solidFill>
                  <a:schemeClr val="accent6">
                    <a:lumMod val="50000"/>
                  </a:schemeClr>
                </a:solidFill>
              </a:rPr>
              <a:t> </a:t>
            </a:r>
            <a:r>
              <a:rPr lang="de-CH" b="1" dirty="0" err="1">
                <a:solidFill>
                  <a:schemeClr val="accent6">
                    <a:lumMod val="50000"/>
                  </a:schemeClr>
                </a:solidFill>
              </a:rPr>
              <a:t>built</a:t>
            </a:r>
            <a:r>
              <a:rPr lang="de-CH" b="1" dirty="0">
                <a:solidFill>
                  <a:schemeClr val="accent6">
                    <a:lumMod val="50000"/>
                  </a:schemeClr>
                </a:solidFill>
              </a:rPr>
              <a:t> </a:t>
            </a:r>
            <a:r>
              <a:rPr lang="de-CH" b="1" dirty="0" err="1">
                <a:solidFill>
                  <a:schemeClr val="accent6">
                    <a:lumMod val="50000"/>
                  </a:schemeClr>
                </a:solidFill>
              </a:rPr>
              <a:t>around</a:t>
            </a:r>
            <a:r>
              <a:rPr lang="de-CH" b="1" dirty="0">
                <a:solidFill>
                  <a:schemeClr val="accent6">
                    <a:lumMod val="50000"/>
                  </a:schemeClr>
                </a:solidFill>
              </a:rPr>
              <a:t> a </a:t>
            </a:r>
            <a:r>
              <a:rPr lang="de-CH" b="1" dirty="0" err="1">
                <a:solidFill>
                  <a:schemeClr val="accent6">
                    <a:lumMod val="50000"/>
                  </a:schemeClr>
                </a:solidFill>
              </a:rPr>
              <a:t>central</a:t>
            </a:r>
            <a:r>
              <a:rPr lang="de-CH" b="1" dirty="0">
                <a:solidFill>
                  <a:schemeClr val="accent6">
                    <a:lumMod val="50000"/>
                  </a:schemeClr>
                </a:solidFill>
              </a:rPr>
              <a:t> </a:t>
            </a:r>
            <a:r>
              <a:rPr lang="de-CH" b="1" dirty="0" err="1">
                <a:solidFill>
                  <a:schemeClr val="accent6">
                    <a:lumMod val="50000"/>
                  </a:schemeClr>
                </a:solidFill>
              </a:rPr>
              <a:t>vermis</a:t>
            </a:r>
            <a:r>
              <a:rPr lang="de-CH" b="1" dirty="0">
                <a:solidFill>
                  <a:schemeClr val="accent6">
                    <a:lumMod val="50000"/>
                  </a:schemeClr>
                </a:solidFill>
              </a:rPr>
              <a:t> </a:t>
            </a:r>
            <a:r>
              <a:rPr lang="de-CH" b="1" dirty="0" err="1">
                <a:solidFill>
                  <a:schemeClr val="accent6">
                    <a:lumMod val="50000"/>
                  </a:schemeClr>
                </a:solidFill>
              </a:rPr>
              <a:t>which</a:t>
            </a:r>
            <a:r>
              <a:rPr lang="de-CH" b="1" dirty="0">
                <a:solidFill>
                  <a:schemeClr val="accent6">
                    <a:lumMod val="50000"/>
                  </a:schemeClr>
                </a:solidFill>
              </a:rPr>
              <a:t> </a:t>
            </a:r>
            <a:r>
              <a:rPr lang="de-CH" b="1" dirty="0" err="1">
                <a:solidFill>
                  <a:schemeClr val="accent6">
                    <a:lumMod val="50000"/>
                  </a:schemeClr>
                </a:solidFill>
              </a:rPr>
              <a:t>is</a:t>
            </a:r>
            <a:r>
              <a:rPr lang="de-CH" b="1" dirty="0">
                <a:solidFill>
                  <a:schemeClr val="accent6">
                    <a:lumMod val="50000"/>
                  </a:schemeClr>
                </a:solidFill>
              </a:rPr>
              <a:t> </a:t>
            </a:r>
            <a:r>
              <a:rPr lang="de-CH" b="1" dirty="0" err="1">
                <a:solidFill>
                  <a:schemeClr val="accent6">
                    <a:lumMod val="50000"/>
                  </a:schemeClr>
                </a:solidFill>
              </a:rPr>
              <a:t>flanked</a:t>
            </a:r>
            <a:r>
              <a:rPr lang="de-CH" b="1" dirty="0">
                <a:solidFill>
                  <a:schemeClr val="accent6">
                    <a:lumMod val="50000"/>
                  </a:schemeClr>
                </a:solidFill>
              </a:rPr>
              <a:t> on </a:t>
            </a:r>
            <a:r>
              <a:rPr lang="de-CH" b="1" dirty="0" err="1">
                <a:solidFill>
                  <a:schemeClr val="accent6">
                    <a:lumMod val="50000"/>
                  </a:schemeClr>
                </a:solidFill>
              </a:rPr>
              <a:t>either</a:t>
            </a:r>
            <a:r>
              <a:rPr lang="de-CH" b="1" dirty="0">
                <a:solidFill>
                  <a:schemeClr val="accent6">
                    <a:lumMod val="50000"/>
                  </a:schemeClr>
                </a:solidFill>
              </a:rPr>
              <a:t> </a:t>
            </a:r>
            <a:r>
              <a:rPr lang="de-CH" b="1" dirty="0" err="1">
                <a:solidFill>
                  <a:schemeClr val="accent6">
                    <a:lumMod val="50000"/>
                  </a:schemeClr>
                </a:solidFill>
              </a:rPr>
              <a:t>side</a:t>
            </a:r>
            <a:r>
              <a:rPr lang="de-CH" b="1" dirty="0">
                <a:solidFill>
                  <a:schemeClr val="accent6">
                    <a:lumMod val="50000"/>
                  </a:schemeClr>
                </a:solidFill>
              </a:rPr>
              <a:t> </a:t>
            </a:r>
            <a:r>
              <a:rPr lang="de-CH" b="1" dirty="0" err="1">
                <a:solidFill>
                  <a:schemeClr val="accent6">
                    <a:lumMod val="50000"/>
                  </a:schemeClr>
                </a:solidFill>
              </a:rPr>
              <a:t>by</a:t>
            </a:r>
            <a:r>
              <a:rPr lang="de-CH" b="1" dirty="0">
                <a:solidFill>
                  <a:schemeClr val="accent6">
                    <a:lumMod val="50000"/>
                  </a:schemeClr>
                </a:solidFill>
              </a:rPr>
              <a:t> a </a:t>
            </a:r>
            <a:r>
              <a:rPr lang="de-CH" b="1" dirty="0" err="1">
                <a:solidFill>
                  <a:schemeClr val="accent6">
                    <a:lumMod val="50000"/>
                  </a:schemeClr>
                </a:solidFill>
              </a:rPr>
              <a:t>cerebellar</a:t>
            </a:r>
            <a:r>
              <a:rPr lang="de-CH" b="1" dirty="0">
                <a:solidFill>
                  <a:schemeClr val="accent6">
                    <a:lumMod val="50000"/>
                  </a:schemeClr>
                </a:solidFill>
              </a:rPr>
              <a:t> </a:t>
            </a:r>
            <a:r>
              <a:rPr lang="de-CH" b="1" dirty="0" err="1">
                <a:solidFill>
                  <a:schemeClr val="accent6">
                    <a:lumMod val="50000"/>
                  </a:schemeClr>
                </a:solidFill>
              </a:rPr>
              <a:t>hemisphere</a:t>
            </a:r>
            <a:r>
              <a:rPr lang="de-CH" b="1" dirty="0">
                <a:solidFill>
                  <a:schemeClr val="accent6">
                    <a:lumMod val="50000"/>
                  </a:schemeClr>
                </a:solidFill>
              </a:rPr>
              <a:t>.</a:t>
            </a:r>
            <a:r>
              <a:rPr lang="de-CH" dirty="0"/>
              <a:t> </a:t>
            </a:r>
            <a:r>
              <a:rPr lang="de-CH" dirty="0" err="1"/>
              <a:t>It</a:t>
            </a:r>
            <a:r>
              <a:rPr lang="de-CH" dirty="0"/>
              <a:t> </a:t>
            </a:r>
            <a:r>
              <a:rPr lang="de-CH" dirty="0" err="1"/>
              <a:t>has</a:t>
            </a:r>
            <a:r>
              <a:rPr lang="de-CH" dirty="0"/>
              <a:t> </a:t>
            </a:r>
            <a:r>
              <a:rPr lang="de-CH" dirty="0" err="1"/>
              <a:t>three</a:t>
            </a:r>
            <a:r>
              <a:rPr lang="de-CH" dirty="0"/>
              <a:t> </a:t>
            </a:r>
            <a:r>
              <a:rPr lang="de-CH" dirty="0" err="1"/>
              <a:t>surfaces</a:t>
            </a:r>
            <a:r>
              <a:rPr lang="de-CH" dirty="0"/>
              <a:t>: superior (</a:t>
            </a:r>
            <a:r>
              <a:rPr lang="de-CH" dirty="0" err="1"/>
              <a:t>tentorial</a:t>
            </a:r>
            <a:r>
              <a:rPr lang="de-CH" dirty="0"/>
              <a:t>), anterior (</a:t>
            </a:r>
            <a:r>
              <a:rPr lang="de-CH" dirty="0" err="1"/>
              <a:t>petrosal</a:t>
            </a:r>
            <a:r>
              <a:rPr lang="de-CH" dirty="0"/>
              <a:t>) and inferior (</a:t>
            </a:r>
            <a:r>
              <a:rPr lang="de-CH" dirty="0" err="1"/>
              <a:t>suboccipital</a:t>
            </a:r>
            <a:r>
              <a:rPr lang="de-CH" dirty="0"/>
              <a:t>). All </a:t>
            </a:r>
            <a:r>
              <a:rPr lang="de-CH" dirty="0" err="1"/>
              <a:t>are</a:t>
            </a:r>
            <a:r>
              <a:rPr lang="de-CH" dirty="0"/>
              <a:t> </a:t>
            </a:r>
            <a:r>
              <a:rPr lang="de-CH" dirty="0" err="1"/>
              <a:t>highly</a:t>
            </a:r>
            <a:r>
              <a:rPr lang="de-CH" dirty="0"/>
              <a:t> </a:t>
            </a:r>
            <a:r>
              <a:rPr lang="de-CH" dirty="0" err="1"/>
              <a:t>convoluted</a:t>
            </a:r>
            <a:r>
              <a:rPr lang="de-CH" dirty="0"/>
              <a:t> and </a:t>
            </a:r>
            <a:r>
              <a:rPr lang="de-CH" dirty="0" err="1"/>
              <a:t>bear</a:t>
            </a:r>
            <a:r>
              <a:rPr lang="de-CH" dirty="0"/>
              <a:t> </a:t>
            </a:r>
            <a:r>
              <a:rPr lang="de-CH" dirty="0" err="1"/>
              <a:t>deep</a:t>
            </a:r>
            <a:r>
              <a:rPr lang="de-CH" dirty="0"/>
              <a:t> </a:t>
            </a:r>
            <a:r>
              <a:rPr lang="de-CH" dirty="0" err="1"/>
              <a:t>fissures</a:t>
            </a:r>
            <a:r>
              <a:rPr lang="de-CH" dirty="0"/>
              <a:t> </a:t>
            </a:r>
            <a:r>
              <a:rPr lang="de-CH" dirty="0" err="1"/>
              <a:t>that</a:t>
            </a:r>
            <a:r>
              <a:rPr lang="de-CH" dirty="0"/>
              <a:t> divide </a:t>
            </a:r>
            <a:r>
              <a:rPr lang="de-CH" dirty="0" err="1"/>
              <a:t>the</a:t>
            </a:r>
            <a:r>
              <a:rPr lang="de-CH" dirty="0"/>
              <a:t> </a:t>
            </a:r>
            <a:r>
              <a:rPr lang="de-CH" dirty="0" err="1"/>
              <a:t>cerebellum</a:t>
            </a:r>
            <a:r>
              <a:rPr lang="de-CH" dirty="0"/>
              <a:t> </a:t>
            </a:r>
            <a:r>
              <a:rPr lang="de-CH" dirty="0" err="1"/>
              <a:t>into</a:t>
            </a:r>
            <a:r>
              <a:rPr lang="de-CH" dirty="0"/>
              <a:t> </a:t>
            </a:r>
            <a:r>
              <a:rPr lang="de-CH" dirty="0" err="1"/>
              <a:t>lobes</a:t>
            </a:r>
            <a:r>
              <a:rPr lang="de-CH" dirty="0"/>
              <a:t> </a:t>
            </a:r>
            <a:r>
              <a:rPr lang="de-CH" dirty="0" err="1"/>
              <a:t>that</a:t>
            </a:r>
            <a:r>
              <a:rPr lang="de-CH" dirty="0"/>
              <a:t> </a:t>
            </a:r>
            <a:r>
              <a:rPr lang="de-CH" dirty="0" err="1"/>
              <a:t>are</a:t>
            </a:r>
            <a:r>
              <a:rPr lang="de-CH" dirty="0"/>
              <a:t> </a:t>
            </a:r>
            <a:r>
              <a:rPr lang="de-CH" dirty="0" err="1"/>
              <a:t>further</a:t>
            </a:r>
            <a:r>
              <a:rPr lang="de-CH" dirty="0"/>
              <a:t> </a:t>
            </a:r>
            <a:r>
              <a:rPr lang="de-CH" dirty="0" err="1"/>
              <a:t>subdivided</a:t>
            </a:r>
            <a:r>
              <a:rPr lang="de-CH" dirty="0"/>
              <a:t> </a:t>
            </a:r>
            <a:r>
              <a:rPr lang="de-CH" dirty="0" err="1"/>
              <a:t>into</a:t>
            </a:r>
            <a:r>
              <a:rPr lang="de-CH" dirty="0"/>
              <a:t> </a:t>
            </a:r>
            <a:r>
              <a:rPr lang="de-CH" dirty="0" err="1"/>
              <a:t>lobules</a:t>
            </a:r>
            <a:r>
              <a:rPr lang="de-CH" dirty="0"/>
              <a:t>. The </a:t>
            </a:r>
            <a:r>
              <a:rPr lang="de-CH" dirty="0" err="1"/>
              <a:t>surface</a:t>
            </a:r>
            <a:r>
              <a:rPr lang="de-CH" dirty="0"/>
              <a:t> </a:t>
            </a:r>
            <a:r>
              <a:rPr lang="de-CH" dirty="0" err="1"/>
              <a:t>of</a:t>
            </a:r>
            <a:r>
              <a:rPr lang="de-CH" dirty="0"/>
              <a:t> </a:t>
            </a:r>
            <a:r>
              <a:rPr lang="de-CH" dirty="0" err="1"/>
              <a:t>the</a:t>
            </a:r>
            <a:r>
              <a:rPr lang="de-CH" dirty="0"/>
              <a:t> </a:t>
            </a:r>
            <a:r>
              <a:rPr lang="de-CH" dirty="0" err="1"/>
              <a:t>cerebellum</a:t>
            </a:r>
            <a:r>
              <a:rPr lang="de-CH" dirty="0"/>
              <a:t> </a:t>
            </a:r>
            <a:r>
              <a:rPr lang="de-CH" dirty="0" err="1"/>
              <a:t>is</a:t>
            </a:r>
            <a:r>
              <a:rPr lang="de-CH" dirty="0"/>
              <a:t> </a:t>
            </a:r>
            <a:r>
              <a:rPr lang="de-CH" dirty="0" err="1"/>
              <a:t>much</a:t>
            </a:r>
            <a:r>
              <a:rPr lang="de-CH" dirty="0"/>
              <a:t> </a:t>
            </a:r>
            <a:r>
              <a:rPr lang="de-CH" dirty="0" err="1"/>
              <a:t>more</a:t>
            </a:r>
            <a:r>
              <a:rPr lang="de-CH" dirty="0"/>
              <a:t> </a:t>
            </a:r>
            <a:r>
              <a:rPr lang="de-CH" dirty="0" err="1"/>
              <a:t>tightly</a:t>
            </a:r>
            <a:r>
              <a:rPr lang="de-CH" dirty="0"/>
              <a:t> </a:t>
            </a:r>
            <a:r>
              <a:rPr lang="de-CH" dirty="0" err="1"/>
              <a:t>folded</a:t>
            </a:r>
            <a:r>
              <a:rPr lang="de-CH" dirty="0"/>
              <a:t> </a:t>
            </a:r>
            <a:r>
              <a:rPr lang="de-CH" dirty="0" err="1"/>
              <a:t>compared</a:t>
            </a:r>
            <a:r>
              <a:rPr lang="de-CH" dirty="0"/>
              <a:t> </a:t>
            </a:r>
            <a:r>
              <a:rPr lang="de-CH" dirty="0" err="1"/>
              <a:t>to</a:t>
            </a:r>
            <a:r>
              <a:rPr lang="de-CH" dirty="0"/>
              <a:t> </a:t>
            </a:r>
            <a:r>
              <a:rPr lang="de-CH" dirty="0" err="1"/>
              <a:t>the</a:t>
            </a:r>
            <a:r>
              <a:rPr lang="de-CH" dirty="0"/>
              <a:t> cerebral </a:t>
            </a:r>
            <a:r>
              <a:rPr lang="de-CH" dirty="0" err="1"/>
              <a:t>cortex</a:t>
            </a:r>
            <a:r>
              <a:rPr lang="de-CH" dirty="0"/>
              <a:t> and </a:t>
            </a:r>
            <a:r>
              <a:rPr lang="de-CH" dirty="0" err="1"/>
              <a:t>is</a:t>
            </a:r>
            <a:r>
              <a:rPr lang="de-CH" dirty="0"/>
              <a:t> </a:t>
            </a:r>
            <a:r>
              <a:rPr lang="de-CH" dirty="0" err="1"/>
              <a:t>marked</a:t>
            </a:r>
            <a:r>
              <a:rPr lang="de-CH" dirty="0"/>
              <a:t> </a:t>
            </a:r>
            <a:r>
              <a:rPr lang="de-CH" dirty="0" err="1"/>
              <a:t>with</a:t>
            </a:r>
            <a:r>
              <a:rPr lang="de-CH" dirty="0"/>
              <a:t> </a:t>
            </a:r>
            <a:r>
              <a:rPr lang="de-CH" dirty="0" err="1"/>
              <a:t>fine</a:t>
            </a:r>
            <a:r>
              <a:rPr lang="de-CH" dirty="0"/>
              <a:t> </a:t>
            </a:r>
            <a:r>
              <a:rPr lang="de-CH" dirty="0" err="1"/>
              <a:t>gyri</a:t>
            </a:r>
            <a:r>
              <a:rPr lang="de-CH" dirty="0"/>
              <a:t> </a:t>
            </a:r>
            <a:r>
              <a:rPr lang="de-CH" dirty="0" err="1"/>
              <a:t>known</a:t>
            </a:r>
            <a:r>
              <a:rPr lang="de-CH" dirty="0"/>
              <a:t> </a:t>
            </a:r>
            <a:r>
              <a:rPr lang="de-CH" dirty="0" err="1"/>
              <a:t>as</a:t>
            </a:r>
            <a:r>
              <a:rPr lang="de-CH" dirty="0"/>
              <a:t> </a:t>
            </a:r>
            <a:r>
              <a:rPr lang="de-CH" dirty="0" err="1"/>
              <a:t>folia</a:t>
            </a:r>
            <a:r>
              <a:rPr lang="de-CH" dirty="0"/>
              <a:t>.</a:t>
            </a:r>
            <a:br>
              <a:rPr lang="de-CH" dirty="0"/>
            </a:br>
            <a:br>
              <a:rPr lang="de-CH" dirty="0"/>
            </a:br>
            <a:r>
              <a:rPr lang="de-CH" sz="2400" b="1" u="sng" dirty="0">
                <a:solidFill>
                  <a:schemeClr val="accent6">
                    <a:lumMod val="50000"/>
                  </a:schemeClr>
                </a:solidFill>
              </a:rPr>
              <a:t>The </a:t>
            </a:r>
            <a:r>
              <a:rPr lang="de-CH" sz="2400" b="1" u="sng" dirty="0" err="1">
                <a:solidFill>
                  <a:schemeClr val="accent6">
                    <a:lumMod val="50000"/>
                  </a:schemeClr>
                </a:solidFill>
              </a:rPr>
              <a:t>cerebellum</a:t>
            </a:r>
            <a:r>
              <a:rPr lang="de-CH" sz="2400" b="1" u="sng" dirty="0">
                <a:solidFill>
                  <a:schemeClr val="accent6">
                    <a:lumMod val="50000"/>
                  </a:schemeClr>
                </a:solidFill>
              </a:rPr>
              <a:t> </a:t>
            </a:r>
            <a:r>
              <a:rPr lang="de-CH" sz="2400" b="1" u="sng" dirty="0" err="1">
                <a:solidFill>
                  <a:schemeClr val="accent6">
                    <a:lumMod val="50000"/>
                  </a:schemeClr>
                </a:solidFill>
              </a:rPr>
              <a:t>receives</a:t>
            </a:r>
            <a:r>
              <a:rPr lang="de-CH" sz="2400" b="1" u="sng" dirty="0">
                <a:solidFill>
                  <a:schemeClr val="accent6">
                    <a:lumMod val="50000"/>
                  </a:schemeClr>
                </a:solidFill>
              </a:rPr>
              <a:t> </a:t>
            </a:r>
            <a:r>
              <a:rPr lang="de-CH" sz="2400" b="1" u="sng" dirty="0" err="1">
                <a:solidFill>
                  <a:schemeClr val="accent6">
                    <a:lumMod val="50000"/>
                  </a:schemeClr>
                </a:solidFill>
              </a:rPr>
              <a:t>input</a:t>
            </a:r>
            <a:r>
              <a:rPr lang="de-CH" sz="2400" b="1" u="sng" dirty="0">
                <a:solidFill>
                  <a:schemeClr val="accent6">
                    <a:lumMod val="50000"/>
                  </a:schemeClr>
                </a:solidFill>
              </a:rPr>
              <a:t> </a:t>
            </a:r>
            <a:r>
              <a:rPr lang="de-CH" sz="2400" b="1" u="sng" dirty="0" err="1">
                <a:solidFill>
                  <a:schemeClr val="accent6">
                    <a:lumMod val="50000"/>
                  </a:schemeClr>
                </a:solidFill>
              </a:rPr>
              <a:t>from</a:t>
            </a:r>
            <a:r>
              <a:rPr lang="de-CH" sz="2400" b="1" u="sng" dirty="0">
                <a:solidFill>
                  <a:schemeClr val="accent6">
                    <a:lumMod val="50000"/>
                  </a:schemeClr>
                </a:solidFill>
              </a:rPr>
              <a:t>:</a:t>
            </a:r>
          </a:p>
          <a:p>
            <a:pPr algn="just"/>
            <a:r>
              <a:rPr lang="de-CH" sz="2400" b="1" u="sng" dirty="0" err="1">
                <a:solidFill>
                  <a:schemeClr val="accent6">
                    <a:lumMod val="50000"/>
                  </a:schemeClr>
                </a:solidFill>
              </a:rPr>
              <a:t>peripheral</a:t>
            </a:r>
            <a:r>
              <a:rPr lang="de-CH" sz="2400" b="1" u="sng" dirty="0">
                <a:solidFill>
                  <a:schemeClr val="accent6">
                    <a:lumMod val="50000"/>
                  </a:schemeClr>
                </a:solidFill>
              </a:rPr>
              <a:t> </a:t>
            </a:r>
            <a:r>
              <a:rPr lang="de-CH" sz="2400" b="1" u="sng" dirty="0" err="1">
                <a:solidFill>
                  <a:schemeClr val="accent6">
                    <a:lumMod val="50000"/>
                  </a:schemeClr>
                </a:solidFill>
              </a:rPr>
              <a:t>receptors</a:t>
            </a:r>
            <a:r>
              <a:rPr lang="de-CH" sz="2400" b="1" u="sng" dirty="0">
                <a:solidFill>
                  <a:schemeClr val="accent6">
                    <a:lumMod val="50000"/>
                  </a:schemeClr>
                </a:solidFill>
              </a:rPr>
              <a:t> and </a:t>
            </a:r>
            <a:r>
              <a:rPr lang="de-CH" sz="2400" b="1" u="sng" dirty="0" err="1">
                <a:solidFill>
                  <a:schemeClr val="accent6">
                    <a:lumMod val="50000"/>
                  </a:schemeClr>
                </a:solidFill>
              </a:rPr>
              <a:t>motor</a:t>
            </a:r>
            <a:r>
              <a:rPr lang="de-CH" sz="2400" b="1" u="sng" dirty="0">
                <a:solidFill>
                  <a:schemeClr val="accent6">
                    <a:lumMod val="50000"/>
                  </a:schemeClr>
                </a:solidFill>
              </a:rPr>
              <a:t> </a:t>
            </a:r>
            <a:r>
              <a:rPr lang="de-CH" sz="2400" b="1" u="sng" dirty="0" err="1">
                <a:solidFill>
                  <a:schemeClr val="accent6">
                    <a:lumMod val="50000"/>
                  </a:schemeClr>
                </a:solidFill>
              </a:rPr>
              <a:t>centers</a:t>
            </a:r>
            <a:r>
              <a:rPr lang="de-CH" sz="2400" b="1" u="sng" dirty="0">
                <a:solidFill>
                  <a:schemeClr val="accent6">
                    <a:lumMod val="50000"/>
                  </a:schemeClr>
                </a:solidFill>
              </a:rPr>
              <a:t> in </a:t>
            </a:r>
            <a:r>
              <a:rPr lang="de-CH" sz="2400" b="1" u="sng" dirty="0" err="1">
                <a:solidFill>
                  <a:schemeClr val="accent6">
                    <a:lumMod val="50000"/>
                  </a:schemeClr>
                </a:solidFill>
              </a:rPr>
              <a:t>the</a:t>
            </a:r>
            <a:r>
              <a:rPr lang="de-CH" sz="2400" b="1" u="sng" dirty="0">
                <a:solidFill>
                  <a:schemeClr val="accent6">
                    <a:lumMod val="50000"/>
                  </a:schemeClr>
                </a:solidFill>
              </a:rPr>
              <a:t> spinal </a:t>
            </a:r>
            <a:r>
              <a:rPr lang="de-CH" sz="2400" b="1" u="sng" dirty="0" err="1">
                <a:solidFill>
                  <a:schemeClr val="accent6">
                    <a:lumMod val="50000"/>
                  </a:schemeClr>
                </a:solidFill>
              </a:rPr>
              <a:t>cord</a:t>
            </a:r>
            <a:endParaRPr lang="de-CH" sz="2400" b="1" u="sng" dirty="0">
              <a:solidFill>
                <a:schemeClr val="accent6">
                  <a:lumMod val="50000"/>
                </a:schemeClr>
              </a:solidFill>
            </a:endParaRPr>
          </a:p>
          <a:p>
            <a:pPr algn="just"/>
            <a:r>
              <a:rPr lang="de-CH" sz="2400" b="1" u="sng" dirty="0" err="1">
                <a:solidFill>
                  <a:schemeClr val="accent6">
                    <a:lumMod val="50000"/>
                  </a:schemeClr>
                </a:solidFill>
              </a:rPr>
              <a:t>the</a:t>
            </a:r>
            <a:r>
              <a:rPr lang="de-CH" sz="2400" b="1" u="sng" dirty="0">
                <a:solidFill>
                  <a:schemeClr val="accent6">
                    <a:lumMod val="50000"/>
                  </a:schemeClr>
                </a:solidFill>
              </a:rPr>
              <a:t> </a:t>
            </a:r>
            <a:r>
              <a:rPr lang="de-CH" sz="2400" b="1" u="sng" dirty="0" err="1">
                <a:solidFill>
                  <a:schemeClr val="accent6">
                    <a:lumMod val="50000"/>
                  </a:schemeClr>
                </a:solidFill>
              </a:rPr>
              <a:t>visual</a:t>
            </a:r>
            <a:r>
              <a:rPr lang="de-CH" sz="2400" b="1" u="sng" dirty="0">
                <a:solidFill>
                  <a:schemeClr val="accent6">
                    <a:lumMod val="50000"/>
                  </a:schemeClr>
                </a:solidFill>
              </a:rPr>
              <a:t> and vestibular </a:t>
            </a:r>
            <a:r>
              <a:rPr lang="de-CH" sz="2400" b="1" u="sng" dirty="0" err="1">
                <a:solidFill>
                  <a:schemeClr val="accent6">
                    <a:lumMod val="50000"/>
                  </a:schemeClr>
                </a:solidFill>
              </a:rPr>
              <a:t>apparatus</a:t>
            </a:r>
            <a:r>
              <a:rPr lang="de-CH" sz="2400" b="1" u="sng" dirty="0">
                <a:solidFill>
                  <a:schemeClr val="accent6">
                    <a:lumMod val="50000"/>
                  </a:schemeClr>
                </a:solidFill>
              </a:rPr>
              <a:t> </a:t>
            </a:r>
          </a:p>
          <a:p>
            <a:pPr algn="just"/>
            <a:r>
              <a:rPr lang="de-CH" sz="2400" b="1" u="sng" dirty="0" err="1">
                <a:solidFill>
                  <a:schemeClr val="accent6">
                    <a:lumMod val="50000"/>
                  </a:schemeClr>
                </a:solidFill>
              </a:rPr>
              <a:t>as</a:t>
            </a:r>
            <a:r>
              <a:rPr lang="de-CH" sz="2400" b="1" u="sng" dirty="0">
                <a:solidFill>
                  <a:schemeClr val="accent6">
                    <a:lumMod val="50000"/>
                  </a:schemeClr>
                </a:solidFill>
              </a:rPr>
              <a:t> </a:t>
            </a:r>
            <a:r>
              <a:rPr lang="de-CH" sz="2400" b="1" u="sng" dirty="0" err="1">
                <a:solidFill>
                  <a:schemeClr val="accent6">
                    <a:lumMod val="50000"/>
                  </a:schemeClr>
                </a:solidFill>
              </a:rPr>
              <a:t>well</a:t>
            </a:r>
            <a:r>
              <a:rPr lang="de-CH" sz="2400" b="1" u="sng" dirty="0">
                <a:solidFill>
                  <a:schemeClr val="accent6">
                    <a:lumMod val="50000"/>
                  </a:schemeClr>
                </a:solidFill>
              </a:rPr>
              <a:t> </a:t>
            </a:r>
            <a:r>
              <a:rPr lang="de-CH" sz="2400" b="1" u="sng" dirty="0" err="1">
                <a:solidFill>
                  <a:schemeClr val="accent6">
                    <a:lumMod val="50000"/>
                  </a:schemeClr>
                </a:solidFill>
              </a:rPr>
              <a:t>as</a:t>
            </a:r>
            <a:r>
              <a:rPr lang="de-CH" sz="2400" b="1" u="sng" dirty="0">
                <a:solidFill>
                  <a:schemeClr val="accent6">
                    <a:lumMod val="50000"/>
                  </a:schemeClr>
                </a:solidFill>
              </a:rPr>
              <a:t> </a:t>
            </a:r>
            <a:r>
              <a:rPr lang="de-CH" sz="2400" b="1" u="sng" dirty="0" err="1">
                <a:solidFill>
                  <a:schemeClr val="accent6">
                    <a:lumMod val="50000"/>
                  </a:schemeClr>
                </a:solidFill>
              </a:rPr>
              <a:t>cerebrum</a:t>
            </a:r>
            <a:r>
              <a:rPr lang="de-CH" sz="2400" b="1" u="sng" dirty="0">
                <a:solidFill>
                  <a:schemeClr val="accent6">
                    <a:lumMod val="50000"/>
                  </a:schemeClr>
                </a:solidFill>
              </a:rPr>
              <a:t> and </a:t>
            </a:r>
            <a:r>
              <a:rPr lang="de-CH" sz="2400" b="1" u="sng" dirty="0" err="1">
                <a:solidFill>
                  <a:schemeClr val="accent6">
                    <a:lumMod val="50000"/>
                  </a:schemeClr>
                </a:solidFill>
              </a:rPr>
              <a:t>brainstem</a:t>
            </a:r>
            <a:r>
              <a:rPr lang="de-CH" sz="2400" b="1" u="sng" dirty="0">
                <a:solidFill>
                  <a:schemeClr val="accent6">
                    <a:lumMod val="50000"/>
                  </a:schemeClr>
                </a:solidFill>
              </a:rPr>
              <a:t>.</a:t>
            </a:r>
          </a:p>
          <a:p>
            <a:pPr algn="just"/>
            <a:r>
              <a:rPr lang="de-CH" sz="2100" b="1" dirty="0" err="1">
                <a:solidFill>
                  <a:schemeClr val="accent6">
                    <a:lumMod val="50000"/>
                  </a:schemeClr>
                </a:solidFill>
              </a:rPr>
              <a:t>It</a:t>
            </a:r>
            <a:r>
              <a:rPr lang="de-CH" sz="2100" b="1" dirty="0">
                <a:solidFill>
                  <a:schemeClr val="accent6">
                    <a:lumMod val="50000"/>
                  </a:schemeClr>
                </a:solidFill>
              </a:rPr>
              <a:t> </a:t>
            </a:r>
            <a:r>
              <a:rPr lang="de-CH" sz="2100" b="1" dirty="0" err="1">
                <a:solidFill>
                  <a:schemeClr val="accent6">
                    <a:lumMod val="50000"/>
                  </a:schemeClr>
                </a:solidFill>
              </a:rPr>
              <a:t>is</a:t>
            </a:r>
            <a:r>
              <a:rPr lang="de-CH" sz="2100" b="1" dirty="0">
                <a:solidFill>
                  <a:schemeClr val="accent6">
                    <a:lumMod val="50000"/>
                  </a:schemeClr>
                </a:solidFill>
              </a:rPr>
              <a:t> </a:t>
            </a:r>
            <a:r>
              <a:rPr lang="de-CH" sz="2100" b="1" dirty="0" err="1">
                <a:solidFill>
                  <a:schemeClr val="accent6">
                    <a:lumMod val="50000"/>
                  </a:schemeClr>
                </a:solidFill>
              </a:rPr>
              <a:t>responsible</a:t>
            </a:r>
            <a:r>
              <a:rPr lang="de-CH" sz="2100" b="1" dirty="0">
                <a:solidFill>
                  <a:schemeClr val="accent6">
                    <a:lumMod val="50000"/>
                  </a:schemeClr>
                </a:solidFill>
              </a:rPr>
              <a:t> </a:t>
            </a:r>
            <a:r>
              <a:rPr lang="de-CH" sz="2100" b="1" dirty="0" err="1">
                <a:solidFill>
                  <a:schemeClr val="accent6">
                    <a:lumMod val="50000"/>
                  </a:schemeClr>
                </a:solidFill>
              </a:rPr>
              <a:t>for</a:t>
            </a:r>
            <a:r>
              <a:rPr lang="de-CH" sz="2100" b="1" dirty="0">
                <a:solidFill>
                  <a:schemeClr val="accent6">
                    <a:lumMod val="50000"/>
                  </a:schemeClr>
                </a:solidFill>
              </a:rPr>
              <a:t> </a:t>
            </a:r>
            <a:r>
              <a:rPr lang="de-CH" sz="2100" b="1" dirty="0" err="1">
                <a:solidFill>
                  <a:schemeClr val="accent6">
                    <a:lumMod val="50000"/>
                  </a:schemeClr>
                </a:solidFill>
              </a:rPr>
              <a:t>integrating</a:t>
            </a:r>
            <a:r>
              <a:rPr lang="de-CH" sz="2100" b="1" dirty="0">
                <a:solidFill>
                  <a:schemeClr val="accent6">
                    <a:lumMod val="50000"/>
                  </a:schemeClr>
                </a:solidFill>
              </a:rPr>
              <a:t> </a:t>
            </a:r>
            <a:r>
              <a:rPr lang="de-CH" sz="2100" b="1" dirty="0" err="1">
                <a:solidFill>
                  <a:schemeClr val="accent6">
                    <a:lumMod val="50000"/>
                  </a:schemeClr>
                </a:solidFill>
              </a:rPr>
              <a:t>these</a:t>
            </a:r>
            <a:r>
              <a:rPr lang="de-CH" sz="2100" b="1" dirty="0">
                <a:solidFill>
                  <a:schemeClr val="accent6">
                    <a:lumMod val="50000"/>
                  </a:schemeClr>
                </a:solidFill>
              </a:rPr>
              <a:t> </a:t>
            </a:r>
            <a:r>
              <a:rPr lang="de-CH" sz="2100" b="1" dirty="0" err="1">
                <a:solidFill>
                  <a:schemeClr val="accent6">
                    <a:lumMod val="50000"/>
                  </a:schemeClr>
                </a:solidFill>
              </a:rPr>
              <a:t>inputs</a:t>
            </a:r>
            <a:r>
              <a:rPr lang="de-CH" sz="2100" b="1" dirty="0">
                <a:solidFill>
                  <a:schemeClr val="accent6">
                    <a:lumMod val="50000"/>
                  </a:schemeClr>
                </a:solidFill>
              </a:rPr>
              <a:t> </a:t>
            </a:r>
            <a:r>
              <a:rPr lang="de-CH" sz="2100" b="1" dirty="0" err="1">
                <a:solidFill>
                  <a:schemeClr val="accent6">
                    <a:lumMod val="50000"/>
                  </a:schemeClr>
                </a:solidFill>
              </a:rPr>
              <a:t>to</a:t>
            </a:r>
            <a:r>
              <a:rPr lang="de-CH" sz="2100" b="1" dirty="0">
                <a:solidFill>
                  <a:schemeClr val="accent6">
                    <a:lumMod val="50000"/>
                  </a:schemeClr>
                </a:solidFill>
              </a:rPr>
              <a:t> </a:t>
            </a:r>
            <a:r>
              <a:rPr lang="de-CH" sz="2100" b="1" dirty="0" err="1">
                <a:solidFill>
                  <a:schemeClr val="accent6">
                    <a:lumMod val="50000"/>
                  </a:schemeClr>
                </a:solidFill>
              </a:rPr>
              <a:t>ensure</a:t>
            </a:r>
            <a:r>
              <a:rPr lang="de-CH" sz="2100" b="1" dirty="0">
                <a:solidFill>
                  <a:schemeClr val="accent6">
                    <a:lumMod val="50000"/>
                  </a:schemeClr>
                </a:solidFill>
              </a:rPr>
              <a:t> </a:t>
            </a:r>
            <a:r>
              <a:rPr lang="de-CH" sz="2400" b="1" u="sng" dirty="0" err="1">
                <a:solidFill>
                  <a:schemeClr val="accent6">
                    <a:lumMod val="50000"/>
                  </a:schemeClr>
                </a:solidFill>
              </a:rPr>
              <a:t>coordination</a:t>
            </a:r>
            <a:r>
              <a:rPr lang="de-CH" sz="2400" b="1" u="sng" dirty="0">
                <a:solidFill>
                  <a:schemeClr val="accent6">
                    <a:lumMod val="50000"/>
                  </a:schemeClr>
                </a:solidFill>
              </a:rPr>
              <a:t> </a:t>
            </a:r>
            <a:r>
              <a:rPr lang="de-CH" sz="2400" b="1" u="sng" dirty="0" err="1">
                <a:solidFill>
                  <a:schemeClr val="accent6">
                    <a:lumMod val="50000"/>
                  </a:schemeClr>
                </a:solidFill>
              </a:rPr>
              <a:t>of</a:t>
            </a:r>
            <a:r>
              <a:rPr lang="de-CH" sz="2400" b="1" u="sng" dirty="0">
                <a:solidFill>
                  <a:schemeClr val="accent6">
                    <a:lumMod val="50000"/>
                  </a:schemeClr>
                </a:solidFill>
              </a:rPr>
              <a:t> </a:t>
            </a:r>
            <a:r>
              <a:rPr lang="de-CH" sz="2400" b="1" u="sng" dirty="0" err="1">
                <a:solidFill>
                  <a:schemeClr val="accent6">
                    <a:lumMod val="50000"/>
                  </a:schemeClr>
                </a:solidFill>
              </a:rPr>
              <a:t>movement</a:t>
            </a:r>
            <a:r>
              <a:rPr lang="de-CH" sz="2400" b="1" u="sng" dirty="0">
                <a:solidFill>
                  <a:schemeClr val="accent6">
                    <a:lumMod val="50000"/>
                  </a:schemeClr>
                </a:solidFill>
              </a:rPr>
              <a:t>, </a:t>
            </a:r>
            <a:r>
              <a:rPr lang="de-CH" sz="2400" b="1" u="sng" dirty="0" err="1">
                <a:solidFill>
                  <a:schemeClr val="accent6">
                    <a:lumMod val="50000"/>
                  </a:schemeClr>
                </a:solidFill>
              </a:rPr>
              <a:t>balance</a:t>
            </a:r>
            <a:r>
              <a:rPr lang="de-CH" sz="2400" b="1" u="sng" dirty="0">
                <a:solidFill>
                  <a:schemeClr val="accent6">
                    <a:lumMod val="50000"/>
                  </a:schemeClr>
                </a:solidFill>
              </a:rPr>
              <a:t> and </a:t>
            </a:r>
            <a:r>
              <a:rPr lang="de-CH" sz="2400" b="1" u="sng" dirty="0" err="1">
                <a:solidFill>
                  <a:schemeClr val="accent6">
                    <a:lumMod val="50000"/>
                  </a:schemeClr>
                </a:solidFill>
              </a:rPr>
              <a:t>posture</a:t>
            </a:r>
            <a:r>
              <a:rPr lang="de-CH" sz="2400" b="1" u="sng" dirty="0">
                <a:solidFill>
                  <a:schemeClr val="accent6">
                    <a:lumMod val="50000"/>
                  </a:schemeClr>
                </a:solidFill>
              </a:rPr>
              <a:t>, </a:t>
            </a:r>
            <a:r>
              <a:rPr lang="de-CH" sz="2400" b="1" u="sng" dirty="0" err="1">
                <a:solidFill>
                  <a:schemeClr val="accent6">
                    <a:lumMod val="50000"/>
                  </a:schemeClr>
                </a:solidFill>
              </a:rPr>
              <a:t>as</a:t>
            </a:r>
            <a:r>
              <a:rPr lang="de-CH" sz="2400" b="1" u="sng" dirty="0">
                <a:solidFill>
                  <a:schemeClr val="accent6">
                    <a:lumMod val="50000"/>
                  </a:schemeClr>
                </a:solidFill>
              </a:rPr>
              <a:t> </a:t>
            </a:r>
            <a:r>
              <a:rPr lang="de-CH" sz="2400" b="1" u="sng" dirty="0" err="1">
                <a:solidFill>
                  <a:schemeClr val="accent6">
                    <a:lumMod val="50000"/>
                  </a:schemeClr>
                </a:solidFill>
              </a:rPr>
              <a:t>well</a:t>
            </a:r>
            <a:r>
              <a:rPr lang="de-CH" sz="2400" b="1" u="sng" dirty="0">
                <a:solidFill>
                  <a:schemeClr val="accent6">
                    <a:lumMod val="50000"/>
                  </a:schemeClr>
                </a:solidFill>
              </a:rPr>
              <a:t> </a:t>
            </a:r>
            <a:r>
              <a:rPr lang="de-CH" sz="2400" b="1" u="sng" dirty="0" err="1">
                <a:solidFill>
                  <a:schemeClr val="accent6">
                    <a:lumMod val="50000"/>
                  </a:schemeClr>
                </a:solidFill>
              </a:rPr>
              <a:t>as</a:t>
            </a:r>
            <a:r>
              <a:rPr lang="de-CH" sz="2400" b="1" u="sng" dirty="0">
                <a:solidFill>
                  <a:schemeClr val="accent6">
                    <a:lumMod val="50000"/>
                  </a:schemeClr>
                </a:solidFill>
              </a:rPr>
              <a:t> </a:t>
            </a:r>
            <a:r>
              <a:rPr lang="de-CH" sz="2400" b="1" u="sng" dirty="0" err="1">
                <a:solidFill>
                  <a:schemeClr val="accent6">
                    <a:lumMod val="50000"/>
                  </a:schemeClr>
                </a:solidFill>
              </a:rPr>
              <a:t>motor</a:t>
            </a:r>
            <a:r>
              <a:rPr lang="de-CH" sz="2400" b="1" u="sng" dirty="0">
                <a:solidFill>
                  <a:schemeClr val="accent6">
                    <a:lumMod val="50000"/>
                  </a:schemeClr>
                </a:solidFill>
              </a:rPr>
              <a:t> </a:t>
            </a:r>
            <a:r>
              <a:rPr lang="de-CH" sz="2400" b="1" u="sng" dirty="0" err="1">
                <a:solidFill>
                  <a:schemeClr val="accent6">
                    <a:lumMod val="50000"/>
                  </a:schemeClr>
                </a:solidFill>
              </a:rPr>
              <a:t>learning</a:t>
            </a:r>
            <a:r>
              <a:rPr lang="de-CH" sz="2400" b="1" u="sng" dirty="0">
                <a:solidFill>
                  <a:schemeClr val="accent6">
                    <a:lumMod val="50000"/>
                  </a:schemeClr>
                </a:solidFill>
              </a:rPr>
              <a:t>.</a:t>
            </a:r>
            <a:endParaRPr lang="el-GR" sz="2400" b="1" u="sng" dirty="0">
              <a:solidFill>
                <a:schemeClr val="accent6">
                  <a:lumMod val="50000"/>
                </a:schemeClr>
              </a:solidFill>
            </a:endParaRPr>
          </a:p>
        </p:txBody>
      </p:sp>
      <p:pic>
        <p:nvPicPr>
          <p:cNvPr id="62466" name="Picture 2" descr="Anatomy of the cerebellum - Superior view">
            <a:extLst>
              <a:ext uri="{FF2B5EF4-FFF2-40B4-BE49-F238E27FC236}">
                <a16:creationId xmlns:a16="http://schemas.microsoft.com/office/drawing/2014/main" id="{A0E52DB5-7754-374C-1856-2A034BBDD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957" y="79021"/>
            <a:ext cx="4730044" cy="2878667"/>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Anatomy of the cerebellum - Anterior view">
            <a:extLst>
              <a:ext uri="{FF2B5EF4-FFF2-40B4-BE49-F238E27FC236}">
                <a16:creationId xmlns:a16="http://schemas.microsoft.com/office/drawing/2014/main" id="{7F377F2F-8CDA-EBC8-BE8B-6F6989A61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956" y="3429000"/>
            <a:ext cx="4730045" cy="324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1507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7EA5C6-B22F-AD2A-2EC2-9854D7C2E6AC}"/>
              </a:ext>
            </a:extLst>
          </p:cNvPr>
          <p:cNvSpPr>
            <a:spLocks noGrp="1"/>
          </p:cNvSpPr>
          <p:nvPr>
            <p:ph type="title"/>
          </p:nvPr>
        </p:nvSpPr>
        <p:spPr>
          <a:xfrm>
            <a:off x="773723" y="0"/>
            <a:ext cx="11254153" cy="1500554"/>
          </a:xfrm>
        </p:spPr>
        <p:txBody>
          <a:bodyPr>
            <a:normAutofit/>
          </a:bodyPr>
          <a:lstStyle/>
          <a:p>
            <a:pPr algn="ctr"/>
            <a:r>
              <a:rPr lang="de-CH" sz="2400" b="1" dirty="0">
                <a:solidFill>
                  <a:schemeClr val="accent6">
                    <a:lumMod val="50000"/>
                  </a:schemeClr>
                </a:solidFill>
              </a:rPr>
              <a:t>Facial nerve, </a:t>
            </a:r>
            <a:r>
              <a:rPr lang="de-CH" sz="2400" b="1" dirty="0" err="1">
                <a:solidFill>
                  <a:schemeClr val="accent6">
                    <a:lumMod val="50000"/>
                  </a:schemeClr>
                </a:solidFill>
              </a:rPr>
              <a:t>motor</a:t>
            </a:r>
            <a:r>
              <a:rPr lang="de-CH" sz="2400" b="1" dirty="0">
                <a:solidFill>
                  <a:schemeClr val="accent6">
                    <a:lumMod val="50000"/>
                  </a:schemeClr>
                </a:solidFill>
              </a:rPr>
              <a:t> root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facial</a:t>
            </a:r>
            <a:r>
              <a:rPr lang="de-CH" sz="2400" b="1" dirty="0">
                <a:solidFill>
                  <a:schemeClr val="accent6">
                    <a:lumMod val="50000"/>
                  </a:schemeClr>
                </a:solidFill>
              </a:rPr>
              <a:t> nerve, </a:t>
            </a:r>
            <a:r>
              <a:rPr lang="de-CH" sz="2400" b="1" dirty="0" err="1">
                <a:solidFill>
                  <a:schemeClr val="accent6">
                    <a:lumMod val="50000"/>
                  </a:schemeClr>
                </a:solidFill>
              </a:rPr>
              <a:t>sensory</a:t>
            </a:r>
            <a:r>
              <a:rPr lang="de-CH" sz="2400" b="1" dirty="0">
                <a:solidFill>
                  <a:schemeClr val="accent6">
                    <a:lumMod val="50000"/>
                  </a:schemeClr>
                </a:solidFill>
              </a:rPr>
              <a:t> root, </a:t>
            </a:r>
            <a:r>
              <a:rPr lang="de-CH" sz="2400" b="1" dirty="0" err="1">
                <a:solidFill>
                  <a:schemeClr val="accent6">
                    <a:lumMod val="50000"/>
                  </a:schemeClr>
                </a:solidFill>
              </a:rPr>
              <a:t>geniculate</a:t>
            </a:r>
            <a:r>
              <a:rPr lang="de-CH" sz="2400" b="1" dirty="0">
                <a:solidFill>
                  <a:schemeClr val="accent6">
                    <a:lumMod val="50000"/>
                  </a:schemeClr>
                </a:solidFill>
              </a:rPr>
              <a:t> </a:t>
            </a:r>
            <a:r>
              <a:rPr lang="de-CH" sz="2400" b="1" dirty="0" err="1">
                <a:solidFill>
                  <a:schemeClr val="accent6">
                    <a:lumMod val="50000"/>
                  </a:schemeClr>
                </a:solidFill>
              </a:rPr>
              <a:t>ganglion</a:t>
            </a:r>
            <a:r>
              <a:rPr lang="de-CH" sz="2400" b="1" dirty="0">
                <a:solidFill>
                  <a:schemeClr val="accent6">
                    <a:lumMod val="50000"/>
                  </a:schemeClr>
                </a:solidFill>
              </a:rPr>
              <a:t>,, </a:t>
            </a:r>
            <a:r>
              <a:rPr lang="de-CH" sz="2400" b="1" dirty="0" err="1">
                <a:solidFill>
                  <a:schemeClr val="accent6">
                    <a:lumMod val="50000"/>
                  </a:schemeClr>
                </a:solidFill>
              </a:rPr>
              <a:t>greater</a:t>
            </a:r>
            <a:r>
              <a:rPr lang="de-CH" sz="2400" b="1" dirty="0">
                <a:solidFill>
                  <a:schemeClr val="accent6">
                    <a:lumMod val="50000"/>
                  </a:schemeClr>
                </a:solidFill>
              </a:rPr>
              <a:t> </a:t>
            </a:r>
            <a:r>
              <a:rPr lang="de-CH" sz="2400" b="1" dirty="0" err="1">
                <a:solidFill>
                  <a:schemeClr val="accent6">
                    <a:lumMod val="50000"/>
                  </a:schemeClr>
                </a:solidFill>
              </a:rPr>
              <a:t>petrosal</a:t>
            </a:r>
            <a:r>
              <a:rPr lang="de-CH" sz="2400" b="1" dirty="0">
                <a:solidFill>
                  <a:schemeClr val="accent6">
                    <a:lumMod val="50000"/>
                  </a:schemeClr>
                </a:solidFill>
              </a:rPr>
              <a:t> nerve, </a:t>
            </a:r>
            <a:r>
              <a:rPr lang="de-CH" sz="2400" b="1" dirty="0" err="1">
                <a:solidFill>
                  <a:schemeClr val="accent6">
                    <a:lumMod val="50000"/>
                  </a:schemeClr>
                </a:solidFill>
              </a:rPr>
              <a:t>pterygopalatine</a:t>
            </a:r>
            <a:r>
              <a:rPr lang="de-CH" sz="2400" b="1" dirty="0">
                <a:solidFill>
                  <a:schemeClr val="accent6">
                    <a:lumMod val="50000"/>
                  </a:schemeClr>
                </a:solidFill>
              </a:rPr>
              <a:t> </a:t>
            </a:r>
            <a:r>
              <a:rPr lang="de-CH" sz="2400" b="1" dirty="0" err="1">
                <a:solidFill>
                  <a:schemeClr val="accent6">
                    <a:lumMod val="50000"/>
                  </a:schemeClr>
                </a:solidFill>
              </a:rPr>
              <a:t>ganglion</a:t>
            </a:r>
            <a:r>
              <a:rPr lang="de-CH" sz="2400" b="1" dirty="0">
                <a:solidFill>
                  <a:schemeClr val="accent6">
                    <a:lumMod val="50000"/>
                  </a:schemeClr>
                </a:solidFill>
              </a:rPr>
              <a:t>, </a:t>
            </a:r>
            <a:r>
              <a:rPr lang="de-CH" sz="2400" b="1" dirty="0" err="1">
                <a:solidFill>
                  <a:schemeClr val="accent6">
                    <a:lumMod val="50000"/>
                  </a:schemeClr>
                </a:solidFill>
              </a:rPr>
              <a:t>chorda</a:t>
            </a:r>
            <a:r>
              <a:rPr lang="de-CH" sz="2400" b="1" dirty="0">
                <a:solidFill>
                  <a:schemeClr val="accent6">
                    <a:lumMod val="50000"/>
                  </a:schemeClr>
                </a:solidFill>
              </a:rPr>
              <a:t> </a:t>
            </a:r>
            <a:r>
              <a:rPr lang="de-CH" sz="2400" b="1" dirty="0" err="1">
                <a:solidFill>
                  <a:schemeClr val="accent6">
                    <a:lumMod val="50000"/>
                  </a:schemeClr>
                </a:solidFill>
              </a:rPr>
              <a:t>tympani</a:t>
            </a:r>
            <a:r>
              <a:rPr lang="de-CH" sz="2400" b="1" dirty="0">
                <a:solidFill>
                  <a:schemeClr val="accent6">
                    <a:lumMod val="50000"/>
                  </a:schemeClr>
                </a:solidFill>
              </a:rPr>
              <a:t>, submandibular </a:t>
            </a:r>
            <a:r>
              <a:rPr lang="de-CH" sz="2400" b="1" dirty="0" err="1">
                <a:solidFill>
                  <a:schemeClr val="accent6">
                    <a:lumMod val="50000"/>
                  </a:schemeClr>
                </a:solidFill>
              </a:rPr>
              <a:t>ganglion</a:t>
            </a:r>
            <a:endParaRPr lang="el-GR" sz="2400" b="1" dirty="0">
              <a:solidFill>
                <a:schemeClr val="accent6">
                  <a:lumMod val="50000"/>
                </a:schemeClr>
              </a:solidFill>
            </a:endParaRPr>
          </a:p>
        </p:txBody>
      </p:sp>
      <p:pic>
        <p:nvPicPr>
          <p:cNvPr id="34818" name="Picture 2" descr="Motor root of facial nerve (Radix motoria nervi facialis); Image: Paul Kim">
            <a:extLst>
              <a:ext uri="{FF2B5EF4-FFF2-40B4-BE49-F238E27FC236}">
                <a16:creationId xmlns:a16="http://schemas.microsoft.com/office/drawing/2014/main" id="{C51785A3-11CD-7F41-A8EA-D3FBC42F0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972" y="908538"/>
            <a:ext cx="2773972" cy="3223846"/>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Facial nerve (Nervus facialis); Image: Paul Kim">
            <a:extLst>
              <a:ext uri="{FF2B5EF4-FFF2-40B4-BE49-F238E27FC236}">
                <a16:creationId xmlns:a16="http://schemas.microsoft.com/office/drawing/2014/main" id="{A6D1963C-13BC-9970-2037-7E1ADE6D188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08538"/>
            <a:ext cx="2773972" cy="3223846"/>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Sensory root of facial nerve (Radix sensoria nervi facialis); Image: Paul Kim">
            <a:extLst>
              <a:ext uri="{FF2B5EF4-FFF2-40B4-BE49-F238E27FC236}">
                <a16:creationId xmlns:a16="http://schemas.microsoft.com/office/drawing/2014/main" id="{021926D2-FE9D-30B2-529D-DC5B8B853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944" y="934915"/>
            <a:ext cx="3226779" cy="3223846"/>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Geniculate ganglion (Ganglion geniculi); Image: Paul Kim">
            <a:extLst>
              <a:ext uri="{FF2B5EF4-FFF2-40B4-BE49-F238E27FC236}">
                <a16:creationId xmlns:a16="http://schemas.microsoft.com/office/drawing/2014/main" id="{7E43748B-05BB-DAC0-3805-E0F73FE511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4723" y="908539"/>
            <a:ext cx="3317630" cy="3223845"/>
          </a:xfrm>
          <a:prstGeom prst="rect">
            <a:avLst/>
          </a:prstGeom>
          <a:noFill/>
          <a:extLst>
            <a:ext uri="{909E8E84-426E-40DD-AFC4-6F175D3DCCD1}">
              <a14:hiddenFill xmlns:a14="http://schemas.microsoft.com/office/drawing/2010/main">
                <a:solidFill>
                  <a:srgbClr val="FFFFFF"/>
                </a:solidFill>
              </a14:hiddenFill>
            </a:ext>
          </a:extLst>
        </p:spPr>
      </p:pic>
      <p:pic>
        <p:nvPicPr>
          <p:cNvPr id="34826" name="Picture 10" descr="Greater petrosal nerve (Nervus petrosus major); Image: Paul Kim">
            <a:extLst>
              <a:ext uri="{FF2B5EF4-FFF2-40B4-BE49-F238E27FC236}">
                <a16:creationId xmlns:a16="http://schemas.microsoft.com/office/drawing/2014/main" id="{8B77937E-6C12-73C0-36DC-B7A02B99DE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32384"/>
            <a:ext cx="3141785" cy="2725616"/>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descr="Pterygopalatine ganglion (Ganglion pterygopalatinum); Image: Paul Kim">
            <a:extLst>
              <a:ext uri="{FF2B5EF4-FFF2-40B4-BE49-F238E27FC236}">
                <a16:creationId xmlns:a16="http://schemas.microsoft.com/office/drawing/2014/main" id="{4774F261-47C1-F14F-BF57-670356BFAD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785" y="4132384"/>
            <a:ext cx="2497016" cy="2725616"/>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Chorda tympani; Image: Paul Kim">
            <a:extLst>
              <a:ext uri="{FF2B5EF4-FFF2-40B4-BE49-F238E27FC236}">
                <a16:creationId xmlns:a16="http://schemas.microsoft.com/office/drawing/2014/main" id="{1E8830B8-A606-5367-BF11-8FA6882C73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132384"/>
            <a:ext cx="3135923" cy="2725616"/>
          </a:xfrm>
          <a:prstGeom prst="rect">
            <a:avLst/>
          </a:prstGeom>
          <a:noFill/>
          <a:extLst>
            <a:ext uri="{909E8E84-426E-40DD-AFC4-6F175D3DCCD1}">
              <a14:hiddenFill xmlns:a14="http://schemas.microsoft.com/office/drawing/2010/main">
                <a:solidFill>
                  <a:srgbClr val="FFFFFF"/>
                </a:solidFill>
              </a14:hiddenFill>
            </a:ext>
          </a:extLst>
        </p:spPr>
      </p:pic>
      <p:pic>
        <p:nvPicPr>
          <p:cNvPr id="34832" name="Picture 16" descr="Submandibular ganglion (Ganglion submandibulare); Image: Paul Kim">
            <a:extLst>
              <a:ext uri="{FF2B5EF4-FFF2-40B4-BE49-F238E27FC236}">
                <a16:creationId xmlns:a16="http://schemas.microsoft.com/office/drawing/2014/main" id="{C0432F4E-110E-D3E3-15B7-C4C5D4CECD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01097" y="4119196"/>
            <a:ext cx="3317631" cy="272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7090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48A925-9C59-72F2-3158-AEC67FDA5833}"/>
              </a:ext>
            </a:extLst>
          </p:cNvPr>
          <p:cNvSpPr>
            <a:spLocks noGrp="1"/>
          </p:cNvSpPr>
          <p:nvPr>
            <p:ph type="title"/>
          </p:nvPr>
        </p:nvSpPr>
        <p:spPr>
          <a:xfrm>
            <a:off x="598311" y="0"/>
            <a:ext cx="11552224" cy="808892"/>
          </a:xfrm>
        </p:spPr>
        <p:txBody>
          <a:bodyPr>
            <a:normAutofit/>
          </a:bodyPr>
          <a:lstStyle/>
          <a:p>
            <a:pPr algn="ctr"/>
            <a:r>
              <a:rPr lang="de-CH" sz="2400" b="1" dirty="0" err="1">
                <a:solidFill>
                  <a:schemeClr val="accent6">
                    <a:lumMod val="50000"/>
                  </a:schemeClr>
                </a:solidFill>
              </a:rPr>
              <a:t>Posterior</a:t>
            </a:r>
            <a:r>
              <a:rPr lang="de-CH" sz="2400" b="1" dirty="0">
                <a:solidFill>
                  <a:schemeClr val="accent6">
                    <a:lumMod val="50000"/>
                  </a:schemeClr>
                </a:solidFill>
              </a:rPr>
              <a:t> </a:t>
            </a:r>
            <a:r>
              <a:rPr lang="de-CH" sz="2400" b="1" dirty="0" err="1">
                <a:solidFill>
                  <a:schemeClr val="accent6">
                    <a:lumMod val="50000"/>
                  </a:schemeClr>
                </a:solidFill>
              </a:rPr>
              <a:t>auricular</a:t>
            </a:r>
            <a:r>
              <a:rPr lang="de-CH" sz="2400" b="1" dirty="0">
                <a:solidFill>
                  <a:schemeClr val="accent6">
                    <a:lumMod val="50000"/>
                  </a:schemeClr>
                </a:solidFill>
              </a:rPr>
              <a:t> nerve, temporal </a:t>
            </a:r>
            <a:r>
              <a:rPr lang="de-CH" sz="2400" b="1" dirty="0" err="1">
                <a:solidFill>
                  <a:schemeClr val="accent6">
                    <a:lumMod val="50000"/>
                  </a:schemeClr>
                </a:solidFill>
              </a:rPr>
              <a:t>branches</a:t>
            </a:r>
            <a:r>
              <a:rPr lang="de-CH" sz="2400" b="1" dirty="0">
                <a:solidFill>
                  <a:schemeClr val="accent6">
                    <a:lumMod val="50000"/>
                  </a:schemeClr>
                </a:solidFill>
              </a:rPr>
              <a:t>, </a:t>
            </a:r>
            <a:r>
              <a:rPr lang="de-CH" sz="2400" b="1" dirty="0" err="1">
                <a:solidFill>
                  <a:schemeClr val="accent6">
                    <a:lumMod val="50000"/>
                  </a:schemeClr>
                </a:solidFill>
              </a:rPr>
              <a:t>zygomatic</a:t>
            </a:r>
            <a:r>
              <a:rPr lang="de-CH" sz="2400" b="1" dirty="0">
                <a:solidFill>
                  <a:schemeClr val="accent6">
                    <a:lumMod val="50000"/>
                  </a:schemeClr>
                </a:solidFill>
              </a:rPr>
              <a:t> </a:t>
            </a:r>
            <a:r>
              <a:rPr lang="de-CH" sz="2400" b="1" dirty="0" err="1">
                <a:solidFill>
                  <a:schemeClr val="accent6">
                    <a:lumMod val="50000"/>
                  </a:schemeClr>
                </a:solidFill>
              </a:rPr>
              <a:t>branches</a:t>
            </a:r>
            <a:r>
              <a:rPr lang="de-CH" sz="2400" b="1" dirty="0">
                <a:solidFill>
                  <a:schemeClr val="accent6">
                    <a:lumMod val="50000"/>
                  </a:schemeClr>
                </a:solidFill>
              </a:rPr>
              <a:t>, </a:t>
            </a:r>
            <a:r>
              <a:rPr lang="de-CH" sz="2400" b="1" dirty="0" err="1">
                <a:solidFill>
                  <a:schemeClr val="accent6">
                    <a:lumMod val="50000"/>
                  </a:schemeClr>
                </a:solidFill>
              </a:rPr>
              <a:t>buccal</a:t>
            </a:r>
            <a:r>
              <a:rPr lang="de-CH" sz="2400" b="1" dirty="0">
                <a:solidFill>
                  <a:schemeClr val="accent6">
                    <a:lumMod val="50000"/>
                  </a:schemeClr>
                </a:solidFill>
              </a:rPr>
              <a:t> </a:t>
            </a:r>
            <a:r>
              <a:rPr lang="de-CH" sz="2400" b="1" dirty="0" err="1">
                <a:solidFill>
                  <a:schemeClr val="accent6">
                    <a:lumMod val="50000"/>
                  </a:schemeClr>
                </a:solidFill>
              </a:rPr>
              <a:t>branches</a:t>
            </a:r>
            <a:r>
              <a:rPr lang="de-CH" sz="2400" b="1" dirty="0">
                <a:solidFill>
                  <a:schemeClr val="accent6">
                    <a:lumMod val="50000"/>
                  </a:schemeClr>
                </a:solidFill>
              </a:rPr>
              <a:t>, marginal mandibular </a:t>
            </a:r>
            <a:r>
              <a:rPr lang="de-CH" sz="2400" b="1" dirty="0" err="1">
                <a:solidFill>
                  <a:schemeClr val="accent6">
                    <a:lumMod val="50000"/>
                  </a:schemeClr>
                </a:solidFill>
              </a:rPr>
              <a:t>branch</a:t>
            </a:r>
            <a:r>
              <a:rPr lang="de-CH" sz="2400" b="1" dirty="0">
                <a:solidFill>
                  <a:schemeClr val="accent6">
                    <a:lumMod val="50000"/>
                  </a:schemeClr>
                </a:solidFill>
              </a:rPr>
              <a:t>, </a:t>
            </a:r>
            <a:r>
              <a:rPr lang="de-CH" sz="2400" b="1" dirty="0" err="1">
                <a:solidFill>
                  <a:schemeClr val="accent6">
                    <a:lumMod val="50000"/>
                  </a:schemeClr>
                </a:solidFill>
              </a:rPr>
              <a:t>cervical</a:t>
            </a:r>
            <a:r>
              <a:rPr lang="de-CH" sz="2400" b="1" dirty="0">
                <a:solidFill>
                  <a:schemeClr val="accent6">
                    <a:lumMod val="50000"/>
                  </a:schemeClr>
                </a:solidFill>
              </a:rPr>
              <a:t> </a:t>
            </a:r>
            <a:r>
              <a:rPr lang="de-CH" sz="2400" b="1" dirty="0" err="1">
                <a:solidFill>
                  <a:schemeClr val="accent6">
                    <a:lumMod val="50000"/>
                  </a:schemeClr>
                </a:solidFill>
              </a:rPr>
              <a:t>branch</a:t>
            </a:r>
            <a:r>
              <a:rPr lang="de-CH" sz="2400" b="1" dirty="0">
                <a:solidFill>
                  <a:schemeClr val="accent6">
                    <a:lumMod val="50000"/>
                  </a:schemeClr>
                </a:solidFill>
              </a:rPr>
              <a:t>, </a:t>
            </a:r>
            <a:r>
              <a:rPr lang="de-CH" sz="2400" b="1" dirty="0" err="1">
                <a:solidFill>
                  <a:schemeClr val="accent6">
                    <a:lumMod val="50000"/>
                  </a:schemeClr>
                </a:solidFill>
              </a:rPr>
              <a:t>digastric</a:t>
            </a:r>
            <a:r>
              <a:rPr lang="de-CH" sz="2400" b="1" dirty="0">
                <a:solidFill>
                  <a:schemeClr val="accent6">
                    <a:lumMod val="50000"/>
                  </a:schemeClr>
                </a:solidFill>
              </a:rPr>
              <a:t> </a:t>
            </a:r>
            <a:r>
              <a:rPr lang="de-CH" sz="2400" b="1" dirty="0" err="1">
                <a:solidFill>
                  <a:schemeClr val="accent6">
                    <a:lumMod val="50000"/>
                  </a:schemeClr>
                </a:solidFill>
              </a:rPr>
              <a:t>branch</a:t>
            </a:r>
            <a:r>
              <a:rPr lang="de-CH" sz="2400" b="1" dirty="0">
                <a:solidFill>
                  <a:schemeClr val="accent6">
                    <a:lumMod val="50000"/>
                  </a:schemeClr>
                </a:solidFill>
              </a:rPr>
              <a:t>, </a:t>
            </a:r>
            <a:r>
              <a:rPr lang="de-CH" sz="2400" b="1" dirty="0" err="1">
                <a:solidFill>
                  <a:schemeClr val="accent6">
                    <a:lumMod val="50000"/>
                  </a:schemeClr>
                </a:solidFill>
              </a:rPr>
              <a:t>stylohyoid</a:t>
            </a:r>
            <a:r>
              <a:rPr lang="de-CH" sz="2400" b="1" dirty="0">
                <a:solidFill>
                  <a:schemeClr val="accent6">
                    <a:lumMod val="50000"/>
                  </a:schemeClr>
                </a:solidFill>
              </a:rPr>
              <a:t> </a:t>
            </a:r>
            <a:r>
              <a:rPr lang="de-CH" sz="2400" b="1" dirty="0" err="1">
                <a:solidFill>
                  <a:schemeClr val="accent6">
                    <a:lumMod val="50000"/>
                  </a:schemeClr>
                </a:solidFill>
              </a:rPr>
              <a:t>branch</a:t>
            </a:r>
            <a:r>
              <a:rPr lang="de-CH" sz="2400" b="1" dirty="0">
                <a:solidFill>
                  <a:schemeClr val="accent6">
                    <a:lumMod val="50000"/>
                  </a:schemeClr>
                </a:solidFill>
              </a:rPr>
              <a:t>.</a:t>
            </a:r>
            <a:endParaRPr lang="el-GR" sz="2400" b="1" dirty="0">
              <a:solidFill>
                <a:schemeClr val="accent6">
                  <a:lumMod val="50000"/>
                </a:schemeClr>
              </a:solidFill>
            </a:endParaRPr>
          </a:p>
        </p:txBody>
      </p:sp>
      <p:pic>
        <p:nvPicPr>
          <p:cNvPr id="35842" name="Picture 2" descr="Posterior auricular nerve (Nervus auricularis posterior); Image: Paul Kim">
            <a:extLst>
              <a:ext uri="{FF2B5EF4-FFF2-40B4-BE49-F238E27FC236}">
                <a16:creationId xmlns:a16="http://schemas.microsoft.com/office/drawing/2014/main" id="{9D978D58-E390-1176-B67B-F172A87DD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8538"/>
            <a:ext cx="2856310" cy="2737338"/>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Temporal branches of facial nerve (Rami temporales nervi facialis); Image: Paul Kim">
            <a:extLst>
              <a:ext uri="{FF2B5EF4-FFF2-40B4-BE49-F238E27FC236}">
                <a16:creationId xmlns:a16="http://schemas.microsoft.com/office/drawing/2014/main" id="{3C9D5134-AAA8-31D4-59FE-728F6D098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339" y="917331"/>
            <a:ext cx="2857827" cy="2737338"/>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Zygomatic branches of facial nerve (Rami zygomatici nervi facialis); Image: Paul Kim">
            <a:extLst>
              <a:ext uri="{FF2B5EF4-FFF2-40B4-BE49-F238E27FC236}">
                <a16:creationId xmlns:a16="http://schemas.microsoft.com/office/drawing/2014/main" id="{D0ACA031-CEDC-ADED-BCA8-CCC042A77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17331"/>
            <a:ext cx="2841219" cy="2737337"/>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Buccal branches of facial nerve (Rami buccales nervi facialis); Image: Paul Kim">
            <a:extLst>
              <a:ext uri="{FF2B5EF4-FFF2-40B4-BE49-F238E27FC236}">
                <a16:creationId xmlns:a16="http://schemas.microsoft.com/office/drawing/2014/main" id="{0943A50D-883D-313B-8D34-3F04A1988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917331"/>
            <a:ext cx="3006535" cy="2737337"/>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Marginal mandibular branch of facial nerve (Ramus marginalis mandibulae nervi facialis); Image: Paul Kim">
            <a:extLst>
              <a:ext uri="{FF2B5EF4-FFF2-40B4-BE49-F238E27FC236}">
                <a16:creationId xmlns:a16="http://schemas.microsoft.com/office/drawing/2014/main" id="{CCC6C181-C054-4B65-C1B7-98BB6B29C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10" y="3849511"/>
            <a:ext cx="2856310" cy="2889955"/>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Cervical branch of facial nerve (Ramus cervicis nervi facialis); Image: Paul Kim">
            <a:extLst>
              <a:ext uri="{FF2B5EF4-FFF2-40B4-BE49-F238E27FC236}">
                <a16:creationId xmlns:a16="http://schemas.microsoft.com/office/drawing/2014/main" id="{D353C289-AA76-B995-BA9A-F71E0531C5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3338" y="3858302"/>
            <a:ext cx="2856311" cy="2999697"/>
          </a:xfrm>
          <a:prstGeom prst="rect">
            <a:avLst/>
          </a:prstGeom>
          <a:noFill/>
          <a:extLst>
            <a:ext uri="{909E8E84-426E-40DD-AFC4-6F175D3DCCD1}">
              <a14:hiddenFill xmlns:a14="http://schemas.microsoft.com/office/drawing/2010/main">
                <a:solidFill>
                  <a:srgbClr val="FFFFFF"/>
                </a:solidFill>
              </a14:hiddenFill>
            </a:ext>
          </a:extLst>
        </p:spPr>
      </p:pic>
      <p:pic>
        <p:nvPicPr>
          <p:cNvPr id="35854" name="Picture 14" descr="Digastric branch of facial nerve (Ramus digastricus nervi facialis); Image: Paul Kim">
            <a:extLst>
              <a:ext uri="{FF2B5EF4-FFF2-40B4-BE49-F238E27FC236}">
                <a16:creationId xmlns:a16="http://schemas.microsoft.com/office/drawing/2014/main" id="{1BD4F719-3C07-04B6-ED2E-7F73E59BF80D}"/>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6096000" y="3858302"/>
            <a:ext cx="2856311" cy="2999697"/>
          </a:xfrm>
          <a:prstGeom prst="rect">
            <a:avLst/>
          </a:prstGeom>
          <a:noFill/>
          <a:extLst>
            <a:ext uri="{909E8E84-426E-40DD-AFC4-6F175D3DCCD1}">
              <a14:hiddenFill xmlns:a14="http://schemas.microsoft.com/office/drawing/2010/main">
                <a:solidFill>
                  <a:srgbClr val="FFFFFF"/>
                </a:solidFill>
              </a14:hiddenFill>
            </a:ext>
          </a:extLst>
        </p:spPr>
      </p:pic>
      <p:pic>
        <p:nvPicPr>
          <p:cNvPr id="35856" name="Picture 16" descr="Stylohyoid branch of facial nerve (Ramus stylohyoideus nervi facialis); Image: Paul Kim">
            <a:extLst>
              <a:ext uri="{FF2B5EF4-FFF2-40B4-BE49-F238E27FC236}">
                <a16:creationId xmlns:a16="http://schemas.microsoft.com/office/drawing/2014/main" id="{2170AE5B-D64C-3EAB-3081-4596F53B93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0811" y="3849511"/>
            <a:ext cx="3112911" cy="299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52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F1BDB7-184D-73E9-6C8A-658F37D333CC}"/>
              </a:ext>
            </a:extLst>
          </p:cNvPr>
          <p:cNvSpPr>
            <a:spLocks noGrp="1"/>
          </p:cNvSpPr>
          <p:nvPr>
            <p:ph type="title"/>
          </p:nvPr>
        </p:nvSpPr>
        <p:spPr>
          <a:xfrm>
            <a:off x="2285260" y="226764"/>
            <a:ext cx="7471299" cy="909453"/>
          </a:xfrm>
        </p:spPr>
        <p:txBody>
          <a:bodyPr>
            <a:normAutofit/>
          </a:bodyPr>
          <a:lstStyle/>
          <a:p>
            <a:pPr algn="ctr"/>
            <a:r>
              <a:rPr kumimoji="0" lang="en-US" sz="3200" b="1" i="0" u="none" strike="noStrike" kern="1200" cap="none" spc="0" normalizeH="0" baseline="0" noProof="0" dirty="0">
                <a:ln/>
                <a:solidFill>
                  <a:srgbClr val="FF8427"/>
                </a:solidFill>
                <a:effectLst/>
                <a:uLnTx/>
                <a:uFillTx/>
                <a:latin typeface="Calibri" panose="020F0502020204030204"/>
              </a:rPr>
              <a:t>Facial Nerve Lesions</a:t>
            </a:r>
            <a:endParaRPr lang="el-GR" sz="3200" dirty="0"/>
          </a:p>
        </p:txBody>
      </p:sp>
      <p:sp>
        <p:nvSpPr>
          <p:cNvPr id="3" name="Θέση περιεχομένου 2">
            <a:extLst>
              <a:ext uri="{FF2B5EF4-FFF2-40B4-BE49-F238E27FC236}">
                <a16:creationId xmlns:a16="http://schemas.microsoft.com/office/drawing/2014/main" id="{0879FFEF-2BD7-0EF5-5590-01502DB6D866}"/>
              </a:ext>
            </a:extLst>
          </p:cNvPr>
          <p:cNvSpPr>
            <a:spLocks noGrp="1"/>
          </p:cNvSpPr>
          <p:nvPr>
            <p:ph sz="half" idx="1"/>
          </p:nvPr>
        </p:nvSpPr>
        <p:spPr>
          <a:xfrm>
            <a:off x="787153" y="4292136"/>
            <a:ext cx="10942470" cy="2369955"/>
          </a:xfrm>
        </p:spPr>
        <p:txBody>
          <a:bodyPr>
            <a:normAutofit/>
          </a:bodyPr>
          <a:lstStyle/>
          <a:p>
            <a:r>
              <a:rPr lang="en" sz="2400" b="1" dirty="0"/>
              <a:t>Lesion near the origin or geniculate ganglion/between geniculate ganglion and chorda tympani </a:t>
            </a:r>
            <a:r>
              <a:rPr lang="en" sz="2400" dirty="0"/>
              <a:t>-&gt; Loss of motor, gustatory and autonomic functions + motor paralysis of upper and lower facial muscles on the ipsilateral side</a:t>
            </a:r>
          </a:p>
          <a:p>
            <a:r>
              <a:rPr lang="en" sz="2400" b="1" dirty="0"/>
              <a:t>Central lesion </a:t>
            </a:r>
            <a:r>
              <a:rPr lang="en" sz="2400" dirty="0"/>
              <a:t>-&gt; paralysis of lower limb muscles on the opposite side</a:t>
            </a:r>
          </a:p>
          <a:p>
            <a:r>
              <a:rPr lang="en" sz="2400" b="1" dirty="0"/>
              <a:t>Bell's palsy: </a:t>
            </a:r>
            <a:r>
              <a:rPr lang="en" sz="2400" dirty="0"/>
              <a:t>unilateral facial paralysis due to damage to the facial nerve</a:t>
            </a:r>
            <a:endParaRPr lang="el-GR" sz="2400" dirty="0"/>
          </a:p>
        </p:txBody>
      </p:sp>
      <p:sp>
        <p:nvSpPr>
          <p:cNvPr id="4" name="Θέση περιεχομένου 3">
            <a:extLst>
              <a:ext uri="{FF2B5EF4-FFF2-40B4-BE49-F238E27FC236}">
                <a16:creationId xmlns:a16="http://schemas.microsoft.com/office/drawing/2014/main" id="{D7643BAE-0180-9E2C-75EE-317813EDC1BB}"/>
              </a:ext>
            </a:extLst>
          </p:cNvPr>
          <p:cNvSpPr>
            <a:spLocks noGrp="1"/>
          </p:cNvSpPr>
          <p:nvPr>
            <p:ph sz="half" idx="2"/>
          </p:nvPr>
        </p:nvSpPr>
        <p:spPr>
          <a:xfrm>
            <a:off x="787153" y="1024678"/>
            <a:ext cx="10759735" cy="1233996"/>
          </a:xfrm>
        </p:spPr>
        <p:txBody>
          <a:bodyPr>
            <a:normAutofit/>
          </a:bodyPr>
          <a:lstStyle/>
          <a:p>
            <a:r>
              <a:rPr lang="en" sz="2400" b="1" dirty="0"/>
              <a:t>Causes: </a:t>
            </a:r>
            <a:r>
              <a:rPr lang="en" sz="2400" dirty="0"/>
              <a:t>viral neuritis, knife wounds, gunshot, cuts, birth injuries, intracranial tumors, aneurysms, meningitis, herpes virus.</a:t>
            </a:r>
            <a:endParaRPr lang="el-GR" dirty="0"/>
          </a:p>
        </p:txBody>
      </p:sp>
      <p:sp>
        <p:nvSpPr>
          <p:cNvPr id="5" name="TextBox 4">
            <a:extLst>
              <a:ext uri="{FF2B5EF4-FFF2-40B4-BE49-F238E27FC236}">
                <a16:creationId xmlns:a16="http://schemas.microsoft.com/office/drawing/2014/main" id="{8E5A82E5-362B-59E6-AFF2-CE2B25F6D7EC}"/>
              </a:ext>
            </a:extLst>
          </p:cNvPr>
          <p:cNvSpPr txBox="1"/>
          <p:nvPr/>
        </p:nvSpPr>
        <p:spPr>
          <a:xfrm>
            <a:off x="769398" y="1763926"/>
            <a:ext cx="10653203" cy="2308324"/>
          </a:xfrm>
          <a:prstGeom prst="rect">
            <a:avLst/>
          </a:prstGeom>
          <a:noFill/>
        </p:spPr>
        <p:txBody>
          <a:bodyPr wrap="square" rtlCol="0">
            <a:spAutoFit/>
          </a:bodyPr>
          <a:lstStyle/>
          <a:p>
            <a:pPr marL="285750" indent="-285750">
              <a:buFont typeface="Arial" panose="020B0604020202020204" pitchFamily="34" charset="0"/>
              <a:buChar char="•"/>
            </a:pPr>
            <a:r>
              <a:rPr lang="en" sz="2400" b="1" dirty="0"/>
              <a:t>Contusion-ecchymosis of the parotid region </a:t>
            </a:r>
            <a:r>
              <a:rPr lang="en" sz="2400" dirty="0"/>
              <a:t>-&gt; paralysis of facial muscles (the eye remains open, the corner of the mouth drops, the skin of the forehead does not wrinkle)</a:t>
            </a:r>
          </a:p>
          <a:p>
            <a:pPr marL="285750" indent="-285750">
              <a:buFont typeface="Arial" panose="020B0604020202020204" pitchFamily="34" charset="0"/>
              <a:buChar char="•"/>
            </a:pPr>
            <a:r>
              <a:rPr lang="en" sz="2400" b="1" dirty="0"/>
              <a:t>Temporal bone fracture </a:t>
            </a:r>
            <a:r>
              <a:rPr lang="en" sz="2400" dirty="0"/>
              <a:t>-&gt; corneal dryness, loss of taste in the anterior 2 thirds of the tongue</a:t>
            </a:r>
          </a:p>
          <a:p>
            <a:pPr marL="285750" indent="-285750">
              <a:buFont typeface="Arial" panose="020B0604020202020204" pitchFamily="34" charset="0"/>
              <a:buChar char="•"/>
            </a:pPr>
            <a:r>
              <a:rPr lang="en" sz="2400" b="1" dirty="0"/>
              <a:t>Intracranial hematoma </a:t>
            </a:r>
            <a:r>
              <a:rPr lang="en" sz="2400" dirty="0"/>
              <a:t>-&gt; forehead skin wrinkling</a:t>
            </a:r>
            <a:endParaRPr lang="el-GR" dirty="0"/>
          </a:p>
        </p:txBody>
      </p:sp>
    </p:spTree>
    <p:extLst>
      <p:ext uri="{BB962C8B-B14F-4D97-AF65-F5344CB8AC3E}">
        <p14:creationId xmlns:p14="http://schemas.microsoft.com/office/powerpoint/2010/main" val="6282261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5966BC75-DF7E-8FFC-8FCB-FC784C39767A}"/>
              </a:ext>
            </a:extLst>
          </p:cNvPr>
          <p:cNvGraphicFramePr>
            <a:graphicFrameLocks noGrp="1"/>
          </p:cNvGraphicFramePr>
          <p:nvPr>
            <p:extLst>
              <p:ext uri="{D42A27DB-BD31-4B8C-83A1-F6EECF244321}">
                <p14:modId xmlns:p14="http://schemas.microsoft.com/office/powerpoint/2010/main" val="4267762644"/>
              </p:ext>
            </p:extLst>
          </p:nvPr>
        </p:nvGraphicFramePr>
        <p:xfrm>
          <a:off x="187569" y="82062"/>
          <a:ext cx="11714871" cy="6892223"/>
        </p:xfrm>
        <a:graphic>
          <a:graphicData uri="http://schemas.openxmlformats.org/drawingml/2006/table">
            <a:tbl>
              <a:tblPr/>
              <a:tblGrid>
                <a:gridCol w="2532185">
                  <a:extLst>
                    <a:ext uri="{9D8B030D-6E8A-4147-A177-3AD203B41FA5}">
                      <a16:colId xmlns:a16="http://schemas.microsoft.com/office/drawing/2014/main" val="3555167295"/>
                    </a:ext>
                  </a:extLst>
                </a:gridCol>
                <a:gridCol w="9182686">
                  <a:extLst>
                    <a:ext uri="{9D8B030D-6E8A-4147-A177-3AD203B41FA5}">
                      <a16:colId xmlns:a16="http://schemas.microsoft.com/office/drawing/2014/main" val="393538642"/>
                    </a:ext>
                  </a:extLst>
                </a:gridCol>
              </a:tblGrid>
              <a:tr h="330245">
                <a:tc gridSpan="2">
                  <a:txBody>
                    <a:bodyPr/>
                    <a:lstStyle/>
                    <a:p>
                      <a:pPr>
                        <a:buNone/>
                      </a:pPr>
                      <a:r>
                        <a:rPr lang="de-CH" sz="2000" b="1" dirty="0">
                          <a:solidFill>
                            <a:schemeClr val="accent6">
                              <a:lumMod val="50000"/>
                            </a:schemeClr>
                          </a:solidFill>
                        </a:rPr>
                        <a:t>Key </a:t>
                      </a:r>
                      <a:r>
                        <a:rPr lang="de-CH" sz="2000" b="1" dirty="0" err="1">
                          <a:solidFill>
                            <a:schemeClr val="accent6">
                              <a:lumMod val="50000"/>
                            </a:schemeClr>
                          </a:solidFill>
                        </a:rPr>
                        <a:t>points</a:t>
                      </a:r>
                      <a:r>
                        <a:rPr lang="de-CH" sz="2000" b="1" dirty="0">
                          <a:solidFill>
                            <a:schemeClr val="accent6">
                              <a:lumMod val="50000"/>
                            </a:schemeClr>
                          </a:solidFill>
                        </a:rPr>
                        <a:t> </a:t>
                      </a:r>
                      <a:r>
                        <a:rPr lang="de-CH" sz="2000" b="1" dirty="0" err="1">
                          <a:solidFill>
                            <a:schemeClr val="accent6">
                              <a:lumMod val="50000"/>
                            </a:schemeClr>
                          </a:solidFill>
                        </a:rPr>
                        <a:t>about</a:t>
                      </a:r>
                      <a:r>
                        <a:rPr lang="de-CH" sz="2000" b="1" dirty="0">
                          <a:solidFill>
                            <a:schemeClr val="accent6">
                              <a:lumMod val="50000"/>
                            </a:schemeClr>
                          </a:solidFill>
                        </a:rPr>
                        <a:t> </a:t>
                      </a:r>
                      <a:r>
                        <a:rPr lang="de-CH" sz="2000" b="1" dirty="0" err="1">
                          <a:solidFill>
                            <a:schemeClr val="accent6">
                              <a:lumMod val="50000"/>
                            </a:schemeClr>
                          </a:solidFill>
                        </a:rPr>
                        <a:t>the</a:t>
                      </a:r>
                      <a:r>
                        <a:rPr lang="de-CH" sz="2000" b="1" dirty="0">
                          <a:solidFill>
                            <a:schemeClr val="accent6">
                              <a:lumMod val="50000"/>
                            </a:schemeClr>
                          </a:solidFill>
                        </a:rPr>
                        <a:t> </a:t>
                      </a:r>
                      <a:r>
                        <a:rPr lang="de-CH" sz="2000" b="1" dirty="0" err="1">
                          <a:solidFill>
                            <a:schemeClr val="accent6">
                              <a:lumMod val="50000"/>
                            </a:schemeClr>
                          </a:solidFill>
                        </a:rPr>
                        <a:t>facial</a:t>
                      </a:r>
                      <a:r>
                        <a:rPr lang="de-CH" sz="2000" b="1" dirty="0">
                          <a:solidFill>
                            <a:schemeClr val="accent6">
                              <a:lumMod val="50000"/>
                            </a:schemeClr>
                          </a:solidFill>
                        </a:rPr>
                        <a:t> nerve</a:t>
                      </a:r>
                    </a:p>
                  </a:txBody>
                  <a:tcPr marL="32782" marR="32782" marT="16391" marB="16391" anchor="ctr">
                    <a:solidFill>
                      <a:srgbClr val="F7F7F7"/>
                    </a:solidFill>
                  </a:tcPr>
                </a:tc>
                <a:tc hMerge="1">
                  <a:txBody>
                    <a:bodyPr/>
                    <a:lstStyle/>
                    <a:p>
                      <a:endParaRPr lang="el-GR"/>
                    </a:p>
                  </a:txBody>
                  <a:tcPr/>
                </a:tc>
                <a:extLst>
                  <a:ext uri="{0D108BD9-81ED-4DB2-BD59-A6C34878D82A}">
                    <a16:rowId xmlns:a16="http://schemas.microsoft.com/office/drawing/2014/main" val="484081923"/>
                  </a:ext>
                </a:extLst>
              </a:tr>
              <a:tr h="2452222">
                <a:tc>
                  <a:txBody>
                    <a:bodyPr/>
                    <a:lstStyle/>
                    <a:p>
                      <a:pPr fontAlgn="t">
                        <a:buNone/>
                      </a:pPr>
                      <a:r>
                        <a:rPr lang="de-CH" sz="2000" b="1" dirty="0" err="1">
                          <a:solidFill>
                            <a:schemeClr val="accent6">
                              <a:lumMod val="50000"/>
                            </a:schemeClr>
                          </a:solidFill>
                          <a:effectLst/>
                          <a:latin typeface="PlutoSansMedium"/>
                        </a:rPr>
                        <a:t>Structure</a:t>
                      </a:r>
                      <a:r>
                        <a:rPr lang="de-CH" sz="2000" b="1" dirty="0">
                          <a:solidFill>
                            <a:schemeClr val="accent6">
                              <a:lumMod val="50000"/>
                            </a:schemeClr>
                          </a:solidFill>
                          <a:effectLst/>
                          <a:latin typeface="PlutoSansMedium"/>
                        </a:rPr>
                        <a:t> and </a:t>
                      </a:r>
                      <a:r>
                        <a:rPr lang="de-CH" sz="2000" b="1" dirty="0" err="1">
                          <a:solidFill>
                            <a:schemeClr val="accent6">
                              <a:lumMod val="50000"/>
                            </a:schemeClr>
                          </a:solidFill>
                          <a:effectLst/>
                          <a:latin typeface="PlutoSansMedium"/>
                        </a:rPr>
                        <a:t>features</a:t>
                      </a:r>
                      <a:endParaRPr lang="de-CH" sz="2000" b="1" dirty="0">
                        <a:solidFill>
                          <a:schemeClr val="accent6">
                            <a:lumMod val="50000"/>
                          </a:schemeClr>
                        </a:solidFill>
                        <a:effectLst/>
                        <a:latin typeface="PlutoSansMedium"/>
                      </a:endParaRPr>
                    </a:p>
                  </a:txBody>
                  <a:tcPr marL="51221" marR="51221" marT="34148" marB="3414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000" b="1">
                          <a:solidFill>
                            <a:srgbClr val="495354"/>
                          </a:solidFill>
                          <a:effectLst/>
                          <a:latin typeface="PlutoSansMedium"/>
                        </a:rPr>
                        <a:t>Fibers: </a:t>
                      </a:r>
                      <a:r>
                        <a:rPr lang="de-CH" sz="2000" b="1">
                          <a:solidFill>
                            <a:srgbClr val="495354"/>
                          </a:solidFill>
                          <a:effectLst/>
                        </a:rPr>
                        <a:t>General somatic afferent (GSA), special visceral afferent (SVA), general visceral efferent (GVE), special visceral efferent (SVE, branchiomotor)</a:t>
                      </a:r>
                      <a:br>
                        <a:rPr lang="de-CH" sz="2000" b="1">
                          <a:solidFill>
                            <a:srgbClr val="495354"/>
                          </a:solidFill>
                          <a:effectLst/>
                          <a:latin typeface="PlutoSansMedium"/>
                        </a:rPr>
                      </a:br>
                      <a:r>
                        <a:rPr lang="de-CH" sz="2000" b="1">
                          <a:solidFill>
                            <a:srgbClr val="495354"/>
                          </a:solidFill>
                          <a:effectLst/>
                          <a:latin typeface="PlutoSansMedium"/>
                        </a:rPr>
                        <a:t>Origin:</a:t>
                      </a:r>
                      <a:r>
                        <a:rPr lang="de-CH" sz="2000" b="1">
                          <a:solidFill>
                            <a:srgbClr val="495354"/>
                          </a:solidFill>
                          <a:effectLst/>
                        </a:rPr>
                        <a:t> Cerebellopontine angle (Motor and sensory (intermediate nerve) roots)</a:t>
                      </a:r>
                      <a:br>
                        <a:rPr lang="de-CH" sz="2000" b="1">
                          <a:solidFill>
                            <a:srgbClr val="495354"/>
                          </a:solidFill>
                          <a:effectLst/>
                          <a:latin typeface="PlutoSansMedium"/>
                        </a:rPr>
                      </a:br>
                      <a:r>
                        <a:rPr lang="de-CH" sz="2000" b="1">
                          <a:solidFill>
                            <a:srgbClr val="495354"/>
                          </a:solidFill>
                          <a:effectLst/>
                          <a:latin typeface="PlutoSansMedium"/>
                        </a:rPr>
                        <a:t>Exits skull:</a:t>
                      </a:r>
                      <a:r>
                        <a:rPr lang="de-CH" sz="2000" b="1">
                          <a:solidFill>
                            <a:srgbClr val="495354"/>
                          </a:solidFill>
                          <a:effectLst/>
                        </a:rPr>
                        <a:t> Stylomastoid foramen</a:t>
                      </a:r>
                      <a:br>
                        <a:rPr lang="de-CH" sz="2000" b="1">
                          <a:solidFill>
                            <a:srgbClr val="495354"/>
                          </a:solidFill>
                          <a:effectLst/>
                          <a:latin typeface="PlutoSansMedium"/>
                        </a:rPr>
                      </a:br>
                      <a:r>
                        <a:rPr lang="de-CH" sz="2000" b="1">
                          <a:solidFill>
                            <a:srgbClr val="495354"/>
                          </a:solidFill>
                          <a:effectLst/>
                          <a:latin typeface="PlutoSansMedium"/>
                        </a:rPr>
                        <a:t>Associated nuclei: </a:t>
                      </a:r>
                      <a:r>
                        <a:rPr lang="de-CH" sz="2000" b="1">
                          <a:solidFill>
                            <a:srgbClr val="495354"/>
                          </a:solidFill>
                          <a:effectLst/>
                        </a:rPr>
                        <a:t>Motor nucleus of facial nerve, superior salivatory nucleus, nucleus of solitary tract </a:t>
                      </a:r>
                      <a:br>
                        <a:rPr lang="de-CH" sz="2000" b="1">
                          <a:solidFill>
                            <a:srgbClr val="495354"/>
                          </a:solidFill>
                          <a:effectLst/>
                          <a:latin typeface="PlutoSansMedium"/>
                        </a:rPr>
                      </a:br>
                      <a:r>
                        <a:rPr lang="de-CH" sz="2000" b="1">
                          <a:solidFill>
                            <a:srgbClr val="495354"/>
                          </a:solidFill>
                          <a:effectLst/>
                          <a:latin typeface="PlutoSansMedium"/>
                        </a:rPr>
                        <a:t>Associated ganglia:</a:t>
                      </a:r>
                      <a:r>
                        <a:rPr lang="de-CH" sz="2000" b="1">
                          <a:solidFill>
                            <a:srgbClr val="495354"/>
                          </a:solidFill>
                          <a:effectLst/>
                        </a:rPr>
                        <a:t> Geniculate ganglion (pterygopalatine ganglion, otic ganglion, submandibular ganglion)</a:t>
                      </a:r>
                    </a:p>
                  </a:txBody>
                  <a:tcPr marL="51221" marR="51221" marT="34148" marB="3414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637147255"/>
                  </a:ext>
                </a:extLst>
              </a:tr>
              <a:tr h="2452222">
                <a:tc>
                  <a:txBody>
                    <a:bodyPr/>
                    <a:lstStyle/>
                    <a:p>
                      <a:pPr fontAlgn="t">
                        <a:buNone/>
                      </a:pPr>
                      <a:r>
                        <a:rPr lang="de-CH" sz="2000" b="1">
                          <a:solidFill>
                            <a:schemeClr val="accent6">
                              <a:lumMod val="50000"/>
                            </a:schemeClr>
                          </a:solidFill>
                          <a:effectLst/>
                          <a:latin typeface="PlutoSansMedium"/>
                        </a:rPr>
                        <a:t>Parts &amp; branches</a:t>
                      </a:r>
                    </a:p>
                  </a:txBody>
                  <a:tcPr marL="51221" marR="51221" marT="34148" marB="3414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000" b="1">
                          <a:solidFill>
                            <a:srgbClr val="495354"/>
                          </a:solidFill>
                          <a:effectLst/>
                          <a:latin typeface="PlutoSansMedium"/>
                        </a:rPr>
                        <a:t>Intracranial:</a:t>
                      </a:r>
                      <a:r>
                        <a:rPr lang="de-CH" sz="2000" b="1">
                          <a:solidFill>
                            <a:srgbClr val="495354"/>
                          </a:solidFill>
                          <a:effectLst/>
                        </a:rPr>
                        <a:t> Origin → internal acoustic meatus</a:t>
                      </a:r>
                      <a:br>
                        <a:rPr lang="de-CH" sz="2000" b="1">
                          <a:solidFill>
                            <a:srgbClr val="495354"/>
                          </a:solidFill>
                          <a:effectLst/>
                        </a:rPr>
                      </a:br>
                      <a:r>
                        <a:rPr lang="de-CH" sz="2000" b="1">
                          <a:solidFill>
                            <a:srgbClr val="495354"/>
                          </a:solidFill>
                          <a:effectLst/>
                        </a:rPr>
                        <a:t>(no branches)</a:t>
                      </a:r>
                      <a:br>
                        <a:rPr lang="de-CH" sz="2000" b="1">
                          <a:solidFill>
                            <a:srgbClr val="495354"/>
                          </a:solidFill>
                          <a:effectLst/>
                          <a:latin typeface="PlutoSansMedium"/>
                        </a:rPr>
                      </a:br>
                      <a:r>
                        <a:rPr lang="de-CH" sz="2000" b="1">
                          <a:solidFill>
                            <a:srgbClr val="495354"/>
                          </a:solidFill>
                          <a:effectLst/>
                          <a:latin typeface="PlutoSansMedium"/>
                        </a:rPr>
                        <a:t>Intratemporal:</a:t>
                      </a:r>
                      <a:r>
                        <a:rPr lang="de-CH" sz="2000" b="1">
                          <a:solidFill>
                            <a:srgbClr val="495354"/>
                          </a:solidFill>
                          <a:effectLst/>
                        </a:rPr>
                        <a:t> Internal acoustic meatus → stylomastoid foramen</a:t>
                      </a:r>
                      <a:br>
                        <a:rPr lang="de-CH" sz="2000" b="1">
                          <a:solidFill>
                            <a:srgbClr val="495354"/>
                          </a:solidFill>
                          <a:effectLst/>
                        </a:rPr>
                      </a:br>
                      <a:r>
                        <a:rPr lang="de-CH" sz="2000" b="1">
                          <a:solidFill>
                            <a:srgbClr val="495354"/>
                          </a:solidFill>
                          <a:effectLst/>
                        </a:rPr>
                        <a:t>Greater petrosal nerve, nerve to stapedius, chorda tympani</a:t>
                      </a:r>
                      <a:br>
                        <a:rPr lang="de-CH" sz="2000" b="1">
                          <a:solidFill>
                            <a:srgbClr val="495354"/>
                          </a:solidFill>
                          <a:effectLst/>
                          <a:latin typeface="PlutoSansMedium"/>
                        </a:rPr>
                      </a:br>
                      <a:r>
                        <a:rPr lang="de-CH" sz="2000" b="1">
                          <a:solidFill>
                            <a:srgbClr val="495354"/>
                          </a:solidFill>
                          <a:effectLst/>
                          <a:latin typeface="PlutoSansMedium"/>
                        </a:rPr>
                        <a:t>Extracranial:</a:t>
                      </a:r>
                      <a:r>
                        <a:rPr lang="de-CH" sz="2000" b="1">
                          <a:solidFill>
                            <a:srgbClr val="495354"/>
                          </a:solidFill>
                          <a:effectLst/>
                        </a:rPr>
                        <a:t> After stylomastoid foramen</a:t>
                      </a:r>
                      <a:br>
                        <a:rPr lang="de-CH" sz="2000" b="1">
                          <a:solidFill>
                            <a:srgbClr val="495354"/>
                          </a:solidFill>
                          <a:effectLst/>
                        </a:rPr>
                      </a:br>
                      <a:r>
                        <a:rPr lang="de-CH" sz="2000" b="1">
                          <a:solidFill>
                            <a:srgbClr val="495354"/>
                          </a:solidFill>
                          <a:effectLst/>
                        </a:rPr>
                        <a:t>Posterior auricular nerve, digastric branch, stylohyoid branch</a:t>
                      </a:r>
                      <a:br>
                        <a:rPr lang="de-CH" sz="2000" b="1">
                          <a:solidFill>
                            <a:srgbClr val="495354"/>
                          </a:solidFill>
                          <a:effectLst/>
                        </a:rPr>
                      </a:br>
                      <a:r>
                        <a:rPr lang="de-CH" sz="2000" b="1">
                          <a:solidFill>
                            <a:srgbClr val="495354"/>
                          </a:solidFill>
                          <a:effectLst/>
                        </a:rPr>
                        <a:t>Parotid plexus: temporal branch, zygomatic branch, buccal branch, marginal mandibular branch, cervical branch</a:t>
                      </a:r>
                    </a:p>
                  </a:txBody>
                  <a:tcPr marL="51221" marR="51221" marT="34148" marB="3414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284656964"/>
                  </a:ext>
                </a:extLst>
              </a:tr>
              <a:tr h="1541249">
                <a:tc>
                  <a:txBody>
                    <a:bodyPr/>
                    <a:lstStyle/>
                    <a:p>
                      <a:pPr fontAlgn="t">
                        <a:buNone/>
                      </a:pPr>
                      <a:r>
                        <a:rPr lang="de-CH" sz="2000" b="1" dirty="0" err="1">
                          <a:solidFill>
                            <a:schemeClr val="accent6">
                              <a:lumMod val="50000"/>
                            </a:schemeClr>
                          </a:solidFill>
                          <a:effectLst/>
                          <a:latin typeface="PlutoSansMedium"/>
                        </a:rPr>
                        <a:t>Functions</a:t>
                      </a:r>
                      <a:endParaRPr lang="de-CH" sz="2000" b="1" dirty="0">
                        <a:solidFill>
                          <a:schemeClr val="accent6">
                            <a:lumMod val="50000"/>
                          </a:schemeClr>
                        </a:solidFill>
                        <a:effectLst/>
                        <a:latin typeface="PlutoSansMedium"/>
                      </a:endParaRPr>
                    </a:p>
                  </a:txBody>
                  <a:tcPr marL="51221" marR="51221" marT="34148" marB="3414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000" b="1" dirty="0">
                          <a:solidFill>
                            <a:srgbClr val="495354"/>
                          </a:solidFill>
                          <a:effectLst/>
                          <a:latin typeface="PlutoSansMedium"/>
                        </a:rPr>
                        <a:t>Main: </a:t>
                      </a:r>
                      <a:r>
                        <a:rPr lang="de-CH" sz="2000" b="1" dirty="0">
                          <a:solidFill>
                            <a:srgbClr val="495354"/>
                          </a:solidFill>
                          <a:effectLst/>
                        </a:rPr>
                        <a:t>Motor </a:t>
                      </a:r>
                      <a:r>
                        <a:rPr lang="de-CH" sz="2000" b="1" dirty="0" err="1">
                          <a:solidFill>
                            <a:srgbClr val="495354"/>
                          </a:solidFill>
                          <a:effectLst/>
                        </a:rPr>
                        <a:t>innervation</a:t>
                      </a:r>
                      <a:r>
                        <a:rPr lang="de-CH" sz="2000" b="1" dirty="0">
                          <a:solidFill>
                            <a:srgbClr val="495354"/>
                          </a:solidFill>
                          <a:effectLst/>
                        </a:rPr>
                        <a:t> </a:t>
                      </a:r>
                      <a:r>
                        <a:rPr lang="de-CH" sz="2000" b="1" dirty="0" err="1">
                          <a:solidFill>
                            <a:srgbClr val="495354"/>
                          </a:solidFill>
                          <a:effectLst/>
                        </a:rPr>
                        <a:t>to</a:t>
                      </a:r>
                      <a:r>
                        <a:rPr lang="de-CH" sz="2000" b="1" dirty="0">
                          <a:solidFill>
                            <a:srgbClr val="495354"/>
                          </a:solidFill>
                          <a:effectLst/>
                        </a:rPr>
                        <a:t> </a:t>
                      </a:r>
                      <a:r>
                        <a:rPr lang="de-CH" sz="2000" b="1" dirty="0" err="1">
                          <a:solidFill>
                            <a:srgbClr val="495354"/>
                          </a:solidFill>
                          <a:effectLst/>
                        </a:rPr>
                        <a:t>muscles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facial</a:t>
                      </a:r>
                      <a:r>
                        <a:rPr lang="de-CH" sz="2000" b="1" dirty="0">
                          <a:solidFill>
                            <a:srgbClr val="495354"/>
                          </a:solidFill>
                          <a:effectLst/>
                        </a:rPr>
                        <a:t> </a:t>
                      </a:r>
                      <a:r>
                        <a:rPr lang="de-CH" sz="2000" b="1" dirty="0" err="1">
                          <a:solidFill>
                            <a:srgbClr val="495354"/>
                          </a:solidFill>
                          <a:effectLst/>
                        </a:rPr>
                        <a:t>expression</a:t>
                      </a:r>
                      <a:r>
                        <a:rPr lang="de-CH" sz="2000" b="1" dirty="0">
                          <a:solidFill>
                            <a:srgbClr val="495354"/>
                          </a:solidFill>
                          <a:effectLst/>
                        </a:rPr>
                        <a:t> (SVE)</a:t>
                      </a:r>
                      <a:br>
                        <a:rPr lang="de-CH" sz="2000" b="1" dirty="0">
                          <a:solidFill>
                            <a:srgbClr val="495354"/>
                          </a:solidFill>
                          <a:effectLst/>
                          <a:latin typeface="PlutoSansMedium"/>
                        </a:rPr>
                      </a:br>
                      <a:r>
                        <a:rPr lang="de-CH" sz="2000" b="1" dirty="0" err="1">
                          <a:solidFill>
                            <a:srgbClr val="495354"/>
                          </a:solidFill>
                          <a:effectLst/>
                          <a:latin typeface="PlutoSansMedium"/>
                        </a:rPr>
                        <a:t>Others</a:t>
                      </a:r>
                      <a:r>
                        <a:rPr lang="de-CH" sz="2000" b="1" dirty="0">
                          <a:solidFill>
                            <a:srgbClr val="495354"/>
                          </a:solidFill>
                          <a:effectLst/>
                          <a:latin typeface="PlutoSansMedium"/>
                        </a:rPr>
                        <a:t>:</a:t>
                      </a:r>
                      <a:r>
                        <a:rPr lang="de-CH" sz="2000" b="1" dirty="0">
                          <a:solidFill>
                            <a:srgbClr val="495354"/>
                          </a:solidFill>
                          <a:effectLst/>
                        </a:rPr>
                        <a:t> Taste </a:t>
                      </a:r>
                      <a:r>
                        <a:rPr lang="de-CH" sz="2000" b="1" dirty="0" err="1">
                          <a:solidFill>
                            <a:srgbClr val="495354"/>
                          </a:solidFill>
                          <a:effectLst/>
                        </a:rPr>
                        <a:t>innervation</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anterior </a:t>
                      </a:r>
                      <a:r>
                        <a:rPr lang="de-CH" sz="2000" b="1" dirty="0" err="1">
                          <a:solidFill>
                            <a:srgbClr val="495354"/>
                          </a:solidFill>
                          <a:effectLst/>
                        </a:rPr>
                        <a:t>two-thirds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tongue</a:t>
                      </a:r>
                      <a:r>
                        <a:rPr lang="de-CH" sz="2000" b="1" dirty="0">
                          <a:solidFill>
                            <a:srgbClr val="495354"/>
                          </a:solidFill>
                          <a:effectLst/>
                        </a:rPr>
                        <a:t> and </a:t>
                      </a:r>
                      <a:r>
                        <a:rPr lang="de-CH" sz="2000" b="1" dirty="0" err="1">
                          <a:solidFill>
                            <a:srgbClr val="495354"/>
                          </a:solidFill>
                          <a:effectLst/>
                        </a:rPr>
                        <a:t>palate</a:t>
                      </a:r>
                      <a:r>
                        <a:rPr lang="de-CH" sz="2000" b="1" dirty="0">
                          <a:solidFill>
                            <a:srgbClr val="495354"/>
                          </a:solidFill>
                          <a:effectLst/>
                        </a:rPr>
                        <a:t> (SVA), </a:t>
                      </a:r>
                      <a:r>
                        <a:rPr lang="de-CH" sz="2000" b="1" dirty="0" err="1">
                          <a:solidFill>
                            <a:srgbClr val="495354"/>
                          </a:solidFill>
                          <a:effectLst/>
                        </a:rPr>
                        <a:t>parasympathetic</a:t>
                      </a:r>
                      <a:r>
                        <a:rPr lang="de-CH" sz="2000" b="1" dirty="0">
                          <a:solidFill>
                            <a:srgbClr val="495354"/>
                          </a:solidFill>
                          <a:effectLst/>
                        </a:rPr>
                        <a:t> </a:t>
                      </a:r>
                      <a:r>
                        <a:rPr lang="de-CH" sz="2000" b="1" dirty="0" err="1">
                          <a:solidFill>
                            <a:srgbClr val="495354"/>
                          </a:solidFill>
                          <a:effectLst/>
                        </a:rPr>
                        <a:t>innervation</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lacrimal</a:t>
                      </a:r>
                      <a:r>
                        <a:rPr lang="de-CH" sz="2000" b="1" dirty="0">
                          <a:solidFill>
                            <a:srgbClr val="495354"/>
                          </a:solidFill>
                          <a:effectLst/>
                        </a:rPr>
                        <a:t>, nasal, </a:t>
                      </a:r>
                      <a:r>
                        <a:rPr lang="de-CH" sz="2000" b="1" dirty="0" err="1">
                          <a:solidFill>
                            <a:srgbClr val="495354"/>
                          </a:solidFill>
                          <a:effectLst/>
                        </a:rPr>
                        <a:t>palatine</a:t>
                      </a:r>
                      <a:r>
                        <a:rPr lang="de-CH" sz="2000" b="1" dirty="0">
                          <a:solidFill>
                            <a:srgbClr val="495354"/>
                          </a:solidFill>
                          <a:effectLst/>
                        </a:rPr>
                        <a:t> and </a:t>
                      </a:r>
                      <a:r>
                        <a:rPr lang="de-CH" sz="2000" b="1" dirty="0" err="1">
                          <a:solidFill>
                            <a:srgbClr val="495354"/>
                          </a:solidFill>
                          <a:effectLst/>
                        </a:rPr>
                        <a:t>salivary</a:t>
                      </a:r>
                      <a:r>
                        <a:rPr lang="de-CH" sz="2000" b="1" dirty="0">
                          <a:solidFill>
                            <a:srgbClr val="495354"/>
                          </a:solidFill>
                          <a:effectLst/>
                        </a:rPr>
                        <a:t> </a:t>
                      </a:r>
                      <a:r>
                        <a:rPr lang="de-CH" sz="2000" b="1" dirty="0" err="1">
                          <a:solidFill>
                            <a:srgbClr val="495354"/>
                          </a:solidFill>
                          <a:effectLst/>
                        </a:rPr>
                        <a:t>glands</a:t>
                      </a:r>
                      <a:r>
                        <a:rPr lang="de-CH" sz="2000" b="1" dirty="0">
                          <a:solidFill>
                            <a:srgbClr val="495354"/>
                          </a:solidFill>
                          <a:effectLst/>
                        </a:rPr>
                        <a:t> (</a:t>
                      </a:r>
                      <a:r>
                        <a:rPr lang="de-CH" sz="2000" b="1" dirty="0" err="1">
                          <a:solidFill>
                            <a:srgbClr val="495354"/>
                          </a:solidFill>
                          <a:effectLst/>
                        </a:rPr>
                        <a:t>except</a:t>
                      </a:r>
                      <a:r>
                        <a:rPr lang="de-CH" sz="2000" b="1" dirty="0">
                          <a:solidFill>
                            <a:srgbClr val="495354"/>
                          </a:solidFill>
                          <a:effectLst/>
                        </a:rPr>
                        <a:t> </a:t>
                      </a:r>
                      <a:r>
                        <a:rPr lang="de-CH" sz="2000" b="1" dirty="0" err="1">
                          <a:solidFill>
                            <a:srgbClr val="495354"/>
                          </a:solidFill>
                          <a:effectLst/>
                        </a:rPr>
                        <a:t>parotid</a:t>
                      </a:r>
                      <a:r>
                        <a:rPr lang="de-CH" sz="2000" b="1" dirty="0">
                          <a:solidFill>
                            <a:srgbClr val="495354"/>
                          </a:solidFill>
                          <a:effectLst/>
                        </a:rPr>
                        <a:t>) (GVE), </a:t>
                      </a:r>
                      <a:r>
                        <a:rPr lang="de-CH" sz="2000" b="1" dirty="0" err="1">
                          <a:solidFill>
                            <a:srgbClr val="495354"/>
                          </a:solidFill>
                          <a:effectLst/>
                        </a:rPr>
                        <a:t>sensation</a:t>
                      </a:r>
                      <a:r>
                        <a:rPr lang="de-CH" sz="2000" b="1" dirty="0">
                          <a:solidFill>
                            <a:srgbClr val="495354"/>
                          </a:solidFill>
                          <a:effectLst/>
                        </a:rPr>
                        <a:t> </a:t>
                      </a:r>
                      <a:r>
                        <a:rPr lang="de-CH" sz="2000" b="1" dirty="0" err="1">
                          <a:solidFill>
                            <a:srgbClr val="495354"/>
                          </a:solidFill>
                          <a:effectLst/>
                        </a:rPr>
                        <a:t>to</a:t>
                      </a:r>
                      <a:r>
                        <a:rPr lang="de-CH" sz="2000" b="1" dirty="0">
                          <a:solidFill>
                            <a:srgbClr val="495354"/>
                          </a:solidFill>
                          <a:effectLst/>
                        </a:rPr>
                        <a:t> </a:t>
                      </a:r>
                      <a:r>
                        <a:rPr lang="de-CH" sz="2000" b="1" dirty="0" err="1">
                          <a:solidFill>
                            <a:srgbClr val="495354"/>
                          </a:solidFill>
                          <a:effectLst/>
                        </a:rPr>
                        <a:t>parts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auricle</a:t>
                      </a:r>
                      <a:r>
                        <a:rPr lang="de-CH" sz="2000" b="1" dirty="0">
                          <a:solidFill>
                            <a:srgbClr val="495354"/>
                          </a:solidFill>
                          <a:effectLst/>
                        </a:rPr>
                        <a:t> and </a:t>
                      </a:r>
                      <a:r>
                        <a:rPr lang="de-CH" sz="2000" b="1" dirty="0" err="1">
                          <a:solidFill>
                            <a:srgbClr val="495354"/>
                          </a:solidFill>
                          <a:effectLst/>
                        </a:rPr>
                        <a:t>retroauricular</a:t>
                      </a:r>
                      <a:r>
                        <a:rPr lang="de-CH" sz="2000" b="1" dirty="0">
                          <a:solidFill>
                            <a:srgbClr val="495354"/>
                          </a:solidFill>
                          <a:effectLst/>
                        </a:rPr>
                        <a:t> </a:t>
                      </a:r>
                      <a:r>
                        <a:rPr lang="de-CH" sz="2000" b="1" dirty="0" err="1">
                          <a:solidFill>
                            <a:srgbClr val="495354"/>
                          </a:solidFill>
                          <a:effectLst/>
                        </a:rPr>
                        <a:t>region</a:t>
                      </a:r>
                      <a:r>
                        <a:rPr lang="de-CH" sz="2000" b="1" dirty="0">
                          <a:solidFill>
                            <a:srgbClr val="495354"/>
                          </a:solidFill>
                          <a:effectLst/>
                        </a:rPr>
                        <a:t> (GSA)</a:t>
                      </a:r>
                    </a:p>
                  </a:txBody>
                  <a:tcPr marL="51221" marR="51221" marT="34148" marB="3414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973233414"/>
                  </a:ext>
                </a:extLst>
              </a:tr>
            </a:tbl>
          </a:graphicData>
        </a:graphic>
      </p:graphicFrame>
    </p:spTree>
    <p:extLst>
      <p:ext uri="{BB962C8B-B14F-4D97-AF65-F5344CB8AC3E}">
        <p14:creationId xmlns:p14="http://schemas.microsoft.com/office/powerpoint/2010/main" val="6320730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1D0011-F273-D693-4754-2A52182B85D4}"/>
              </a:ext>
            </a:extLst>
          </p:cNvPr>
          <p:cNvSpPr>
            <a:spLocks noGrp="1"/>
          </p:cNvSpPr>
          <p:nvPr>
            <p:ph type="title"/>
          </p:nvPr>
        </p:nvSpPr>
        <p:spPr>
          <a:xfrm>
            <a:off x="1832845" y="190690"/>
            <a:ext cx="8323555" cy="1064180"/>
          </a:xfrm>
        </p:spPr>
        <p:txBody>
          <a:bodyPr/>
          <a:lstStyle/>
          <a:p>
            <a:r>
              <a:rPr kumimoji="0" lang="en-US" sz="4800" b="0" i="0" u="none" strike="noStrike" kern="1200" cap="none" spc="0" normalizeH="0" baseline="0" noProof="0" dirty="0">
                <a:ln>
                  <a:noFill/>
                </a:ln>
                <a:solidFill>
                  <a:srgbClr val="FF0000"/>
                </a:solidFill>
                <a:effectLst/>
                <a:uLnTx/>
                <a:uFillTx/>
                <a:latin typeface="Calibri" panose="020F0502020204030204"/>
                <a:ea typeface="+mn-ea"/>
                <a:cs typeface="+mn-cs"/>
              </a:rPr>
              <a:t>VIII. Vestibulocochlear Nerve</a:t>
            </a:r>
            <a:endParaRPr lang="el-GR" dirty="0"/>
          </a:p>
        </p:txBody>
      </p:sp>
      <p:sp>
        <p:nvSpPr>
          <p:cNvPr id="6" name="TextBox 5">
            <a:extLst>
              <a:ext uri="{FF2B5EF4-FFF2-40B4-BE49-F238E27FC236}">
                <a16:creationId xmlns:a16="http://schemas.microsoft.com/office/drawing/2014/main" id="{68ADB27C-BE8F-E172-449E-028BB01177E7}"/>
              </a:ext>
            </a:extLst>
          </p:cNvPr>
          <p:cNvSpPr txBox="1"/>
          <p:nvPr/>
        </p:nvSpPr>
        <p:spPr>
          <a:xfrm>
            <a:off x="351778" y="4376692"/>
            <a:ext cx="2979198" cy="174024"/>
          </a:xfrm>
          <a:prstGeom prst="rect">
            <a:avLst/>
          </a:prstGeom>
          <a:solidFill>
            <a:schemeClr val="bg1"/>
          </a:solidFill>
        </p:spPr>
        <p:txBody>
          <a:bodyPr wrap="square" rtlCol="0">
            <a:spAutoFit/>
          </a:bodyPr>
          <a:lstStyle/>
          <a:p>
            <a:endParaRPr lang="el-GR" dirty="0"/>
          </a:p>
        </p:txBody>
      </p:sp>
      <p:grpSp>
        <p:nvGrpSpPr>
          <p:cNvPr id="3" name="Group 1">
            <a:extLst>
              <a:ext uri="{FF2B5EF4-FFF2-40B4-BE49-F238E27FC236}">
                <a16:creationId xmlns:a16="http://schemas.microsoft.com/office/drawing/2014/main" id="{527A0C7C-75F9-A8A9-B485-AB087E89EEEB}"/>
              </a:ext>
            </a:extLst>
          </p:cNvPr>
          <p:cNvGrpSpPr/>
          <p:nvPr/>
        </p:nvGrpSpPr>
        <p:grpSpPr>
          <a:xfrm>
            <a:off x="525276" y="1134203"/>
            <a:ext cx="11141447" cy="5273456"/>
            <a:chOff x="1274412" y="2410150"/>
            <a:chExt cx="10191447" cy="4288884"/>
          </a:xfrm>
        </p:grpSpPr>
        <p:pic>
          <p:nvPicPr>
            <p:cNvPr id="5" name="Εικόνα 4">
              <a:extLst>
                <a:ext uri="{FF2B5EF4-FFF2-40B4-BE49-F238E27FC236}">
                  <a16:creationId xmlns:a16="http://schemas.microsoft.com/office/drawing/2014/main" id="{7127ABB4-0CC2-EA28-C94E-73E688F35CCC}"/>
                </a:ext>
              </a:extLst>
            </p:cNvPr>
            <p:cNvPicPr>
              <a:picLocks noChangeAspect="1"/>
            </p:cNvPicPr>
            <p:nvPr/>
          </p:nvPicPr>
          <p:blipFill>
            <a:blip r:embed="rId2"/>
            <a:stretch>
              <a:fillRect/>
            </a:stretch>
          </p:blipFill>
          <p:spPr>
            <a:xfrm>
              <a:off x="4295518" y="2410150"/>
              <a:ext cx="3600964" cy="4288884"/>
            </a:xfrm>
            <a:prstGeom prst="rect">
              <a:avLst/>
            </a:prstGeom>
          </p:spPr>
        </p:pic>
        <p:cxnSp>
          <p:nvCxnSpPr>
            <p:cNvPr id="8" name="Ευθεία γραμμή σύνδεσης 7">
              <a:extLst>
                <a:ext uri="{FF2B5EF4-FFF2-40B4-BE49-F238E27FC236}">
                  <a16:creationId xmlns:a16="http://schemas.microsoft.com/office/drawing/2014/main" id="{3CF87D49-2D53-7F7A-C476-9974B8B82E98}"/>
                </a:ext>
              </a:extLst>
            </p:cNvPr>
            <p:cNvCxnSpPr/>
            <p:nvPr/>
          </p:nvCxnSpPr>
          <p:spPr>
            <a:xfrm>
              <a:off x="6285470" y="3196281"/>
              <a:ext cx="1367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FC87479B-C9AD-F699-11CF-B861BA90353D}"/>
                </a:ext>
              </a:extLst>
            </p:cNvPr>
            <p:cNvCxnSpPr/>
            <p:nvPr/>
          </p:nvCxnSpPr>
          <p:spPr>
            <a:xfrm flipH="1">
              <a:off x="3871784" y="3805881"/>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7EBA67D5-F9B6-E167-3140-E9F90379AFC9}"/>
                </a:ext>
              </a:extLst>
            </p:cNvPr>
            <p:cNvCxnSpPr/>
            <p:nvPr/>
          </p:nvCxnSpPr>
          <p:spPr>
            <a:xfrm>
              <a:off x="6400800" y="4135395"/>
              <a:ext cx="1664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D374E2C2-D810-FA7D-5192-4644EE714607}"/>
                </a:ext>
              </a:extLst>
            </p:cNvPr>
            <p:cNvCxnSpPr/>
            <p:nvPr/>
          </p:nvCxnSpPr>
          <p:spPr>
            <a:xfrm flipH="1">
              <a:off x="3871784" y="4347882"/>
              <a:ext cx="1902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FD5688E6-B477-BA59-21AD-86CCAC5BA42B}"/>
                </a:ext>
              </a:extLst>
            </p:cNvPr>
            <p:cNvCxnSpPr/>
            <p:nvPr/>
          </p:nvCxnSpPr>
          <p:spPr>
            <a:xfrm>
              <a:off x="7091082" y="4419600"/>
              <a:ext cx="14612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7A54ECC3-E0A9-DF5D-3414-5BBC1DE47111}"/>
                </a:ext>
              </a:extLst>
            </p:cNvPr>
            <p:cNvCxnSpPr/>
            <p:nvPr/>
          </p:nvCxnSpPr>
          <p:spPr>
            <a:xfrm flipH="1">
              <a:off x="3729318" y="4814047"/>
              <a:ext cx="20454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4A461C6E-0C0F-7A13-55E8-FF3627CC37DC}"/>
                </a:ext>
              </a:extLst>
            </p:cNvPr>
            <p:cNvCxnSpPr/>
            <p:nvPr/>
          </p:nvCxnSpPr>
          <p:spPr>
            <a:xfrm>
              <a:off x="6669741" y="484990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B506CABE-3014-629D-1761-46FEAA6FAF4A}"/>
                </a:ext>
              </a:extLst>
            </p:cNvPr>
            <p:cNvCxnSpPr/>
            <p:nvPr/>
          </p:nvCxnSpPr>
          <p:spPr>
            <a:xfrm flipH="1">
              <a:off x="3379694" y="5011271"/>
              <a:ext cx="21694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a:extLst>
                <a:ext uri="{FF2B5EF4-FFF2-40B4-BE49-F238E27FC236}">
                  <a16:creationId xmlns:a16="http://schemas.microsoft.com/office/drawing/2014/main" id="{8C5F2E8F-D23A-A51B-9A12-07737E0ACE5B}"/>
                </a:ext>
              </a:extLst>
            </p:cNvPr>
            <p:cNvCxnSpPr/>
            <p:nvPr/>
          </p:nvCxnSpPr>
          <p:spPr>
            <a:xfrm>
              <a:off x="6669741" y="5136776"/>
              <a:ext cx="20170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9BE09609-9069-1B42-D1DC-0BB11DB296E4}"/>
                </a:ext>
              </a:extLst>
            </p:cNvPr>
            <p:cNvCxnSpPr/>
            <p:nvPr/>
          </p:nvCxnSpPr>
          <p:spPr>
            <a:xfrm flipH="1">
              <a:off x="3263153" y="5244353"/>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AF5C066F-D2F7-D8A9-4145-568EDDCFFA7A}"/>
                </a:ext>
              </a:extLst>
            </p:cNvPr>
            <p:cNvCxnSpPr/>
            <p:nvPr/>
          </p:nvCxnSpPr>
          <p:spPr>
            <a:xfrm>
              <a:off x="6400800" y="5244353"/>
              <a:ext cx="32507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id="{23BB5C8C-C804-81CF-14E5-ACC2418AF61A}"/>
                </a:ext>
              </a:extLst>
            </p:cNvPr>
            <p:cNvCxnSpPr/>
            <p:nvPr/>
          </p:nvCxnSpPr>
          <p:spPr>
            <a:xfrm flipH="1">
              <a:off x="3567953" y="5593976"/>
              <a:ext cx="2206771"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CBFC22-A8AD-D7B7-9FEE-AA3F7AABB8C6}"/>
                </a:ext>
              </a:extLst>
            </p:cNvPr>
            <p:cNvSpPr txBox="1"/>
            <p:nvPr/>
          </p:nvSpPr>
          <p:spPr>
            <a:xfrm>
              <a:off x="8624047" y="4250324"/>
              <a:ext cx="1461247" cy="275345"/>
            </a:xfrm>
            <a:prstGeom prst="rect">
              <a:avLst/>
            </a:prstGeom>
            <a:noFill/>
          </p:spPr>
          <p:txBody>
            <a:bodyPr wrap="square" rtlCol="0">
              <a:spAutoFit/>
            </a:bodyPr>
            <a:lstStyle/>
            <a:p>
              <a:r>
                <a:rPr lang="en-US" sz="1600" dirty="0"/>
                <a:t>V. Trigeminal n.</a:t>
              </a:r>
              <a:endParaRPr lang="el-GR" sz="1600" dirty="0"/>
            </a:p>
          </p:txBody>
        </p:sp>
        <p:sp>
          <p:nvSpPr>
            <p:cNvPr id="21" name="TextBox 20">
              <a:extLst>
                <a:ext uri="{FF2B5EF4-FFF2-40B4-BE49-F238E27FC236}">
                  <a16:creationId xmlns:a16="http://schemas.microsoft.com/office/drawing/2014/main" id="{8D2F5DF6-3A3C-70B6-A95E-D5F7690FC447}"/>
                </a:ext>
              </a:extLst>
            </p:cNvPr>
            <p:cNvSpPr txBox="1"/>
            <p:nvPr/>
          </p:nvSpPr>
          <p:spPr>
            <a:xfrm>
              <a:off x="2470488" y="3619364"/>
              <a:ext cx="1461247" cy="275345"/>
            </a:xfrm>
            <a:prstGeom prst="rect">
              <a:avLst/>
            </a:prstGeom>
            <a:noFill/>
          </p:spPr>
          <p:txBody>
            <a:bodyPr wrap="square" rtlCol="0">
              <a:spAutoFit/>
            </a:bodyPr>
            <a:lstStyle/>
            <a:p>
              <a:r>
                <a:rPr lang="el-GR" sz="1600" dirty="0"/>
                <a:t>ΙΙ. </a:t>
              </a:r>
              <a:r>
                <a:rPr lang="en-US" sz="1600" dirty="0"/>
                <a:t>Optic n.</a:t>
              </a:r>
              <a:endParaRPr lang="el-GR" sz="1600" dirty="0"/>
            </a:p>
          </p:txBody>
        </p:sp>
        <p:sp>
          <p:nvSpPr>
            <p:cNvPr id="22" name="TextBox 21">
              <a:extLst>
                <a:ext uri="{FF2B5EF4-FFF2-40B4-BE49-F238E27FC236}">
                  <a16:creationId xmlns:a16="http://schemas.microsoft.com/office/drawing/2014/main" id="{3841493D-91CF-6131-A2C0-BFDD70431052}"/>
                </a:ext>
              </a:extLst>
            </p:cNvPr>
            <p:cNvSpPr txBox="1"/>
            <p:nvPr/>
          </p:nvSpPr>
          <p:spPr>
            <a:xfrm>
              <a:off x="8064843" y="3963454"/>
              <a:ext cx="2105283" cy="275345"/>
            </a:xfrm>
            <a:prstGeom prst="rect">
              <a:avLst/>
            </a:prstGeom>
            <a:noFill/>
          </p:spPr>
          <p:txBody>
            <a:bodyPr wrap="square" rtlCol="0">
              <a:spAutoFit/>
            </a:bodyPr>
            <a:lstStyle/>
            <a:p>
              <a:r>
                <a:rPr lang="el-GR" sz="1600" dirty="0"/>
                <a:t>ΙΙΙ. </a:t>
              </a:r>
              <a:r>
                <a:rPr lang="en-US" sz="1600" dirty="0"/>
                <a:t>Oculomotor n.</a:t>
              </a:r>
              <a:endParaRPr lang="el-GR" sz="1600" dirty="0"/>
            </a:p>
          </p:txBody>
        </p:sp>
        <p:sp>
          <p:nvSpPr>
            <p:cNvPr id="23" name="TextBox 22">
              <a:extLst>
                <a:ext uri="{FF2B5EF4-FFF2-40B4-BE49-F238E27FC236}">
                  <a16:creationId xmlns:a16="http://schemas.microsoft.com/office/drawing/2014/main" id="{11A25842-6DCC-9FCC-BF19-2A74D6AE5C26}"/>
                </a:ext>
              </a:extLst>
            </p:cNvPr>
            <p:cNvSpPr txBox="1"/>
            <p:nvPr/>
          </p:nvSpPr>
          <p:spPr>
            <a:xfrm>
              <a:off x="2551170" y="4178605"/>
              <a:ext cx="1461247" cy="275345"/>
            </a:xfrm>
            <a:prstGeom prst="rect">
              <a:avLst/>
            </a:prstGeom>
            <a:noFill/>
          </p:spPr>
          <p:txBody>
            <a:bodyPr wrap="square" rtlCol="0">
              <a:spAutoFit/>
            </a:bodyPr>
            <a:lstStyle/>
            <a:p>
              <a:r>
                <a:rPr lang="el-GR" sz="1600" dirty="0"/>
                <a:t>Ι</a:t>
              </a:r>
              <a:r>
                <a:rPr lang="en-US" sz="1600" dirty="0"/>
                <a:t>V. Trochlear n.</a:t>
              </a:r>
              <a:endParaRPr lang="el-GR" sz="1600" dirty="0"/>
            </a:p>
          </p:txBody>
        </p:sp>
        <p:sp>
          <p:nvSpPr>
            <p:cNvPr id="24" name="TextBox 23">
              <a:extLst>
                <a:ext uri="{FF2B5EF4-FFF2-40B4-BE49-F238E27FC236}">
                  <a16:creationId xmlns:a16="http://schemas.microsoft.com/office/drawing/2014/main" id="{3072FDCD-D9CB-16BE-0A0D-0A1ADA8E45B1}"/>
                </a:ext>
              </a:extLst>
            </p:cNvPr>
            <p:cNvSpPr txBox="1"/>
            <p:nvPr/>
          </p:nvSpPr>
          <p:spPr>
            <a:xfrm>
              <a:off x="2522482" y="4572012"/>
              <a:ext cx="1461247" cy="275345"/>
            </a:xfrm>
            <a:prstGeom prst="rect">
              <a:avLst/>
            </a:prstGeom>
            <a:noFill/>
          </p:spPr>
          <p:txBody>
            <a:bodyPr wrap="square" rtlCol="0">
              <a:spAutoFit/>
            </a:bodyPr>
            <a:lstStyle/>
            <a:p>
              <a:r>
                <a:rPr lang="en-US" sz="1600" dirty="0"/>
                <a:t>VI. Abducens n.</a:t>
              </a:r>
              <a:endParaRPr lang="el-GR" sz="1600" dirty="0"/>
            </a:p>
          </p:txBody>
        </p:sp>
        <p:sp>
          <p:nvSpPr>
            <p:cNvPr id="25" name="TextBox 24">
              <a:extLst>
                <a:ext uri="{FF2B5EF4-FFF2-40B4-BE49-F238E27FC236}">
                  <a16:creationId xmlns:a16="http://schemas.microsoft.com/office/drawing/2014/main" id="{863C3266-89F3-98A9-8E61-5EB9519EBBD2}"/>
                </a:ext>
              </a:extLst>
            </p:cNvPr>
            <p:cNvSpPr txBox="1"/>
            <p:nvPr/>
          </p:nvSpPr>
          <p:spPr>
            <a:xfrm>
              <a:off x="7678270" y="3027005"/>
              <a:ext cx="1461247" cy="275345"/>
            </a:xfrm>
            <a:prstGeom prst="rect">
              <a:avLst/>
            </a:prstGeom>
            <a:noFill/>
          </p:spPr>
          <p:txBody>
            <a:bodyPr wrap="square" rtlCol="0">
              <a:spAutoFit/>
            </a:bodyPr>
            <a:lstStyle/>
            <a:p>
              <a:r>
                <a:rPr lang="el-GR" sz="1600" dirty="0"/>
                <a:t>Ι. </a:t>
              </a:r>
              <a:r>
                <a:rPr lang="en-US" sz="1600" dirty="0"/>
                <a:t>Olfactory n.</a:t>
              </a:r>
              <a:endParaRPr lang="el-GR" sz="1600" dirty="0"/>
            </a:p>
          </p:txBody>
        </p:sp>
        <p:sp>
          <p:nvSpPr>
            <p:cNvPr id="26" name="TextBox 25">
              <a:extLst>
                <a:ext uri="{FF2B5EF4-FFF2-40B4-BE49-F238E27FC236}">
                  <a16:creationId xmlns:a16="http://schemas.microsoft.com/office/drawing/2014/main" id="{F0178416-307B-AD44-9080-57C2F5713D6C}"/>
                </a:ext>
              </a:extLst>
            </p:cNvPr>
            <p:cNvSpPr txBox="1"/>
            <p:nvPr/>
          </p:nvSpPr>
          <p:spPr>
            <a:xfrm>
              <a:off x="8664055" y="4609233"/>
              <a:ext cx="1461247" cy="275345"/>
            </a:xfrm>
            <a:prstGeom prst="rect">
              <a:avLst/>
            </a:prstGeom>
            <a:noFill/>
          </p:spPr>
          <p:txBody>
            <a:bodyPr wrap="square" rtlCol="0">
              <a:spAutoFit/>
            </a:bodyPr>
            <a:lstStyle/>
            <a:p>
              <a:r>
                <a:rPr lang="en-US" sz="1600" dirty="0"/>
                <a:t>VII. Facial n.</a:t>
              </a:r>
              <a:r>
                <a:rPr lang="el-GR" sz="1600" dirty="0"/>
                <a:t> </a:t>
              </a:r>
            </a:p>
          </p:txBody>
        </p:sp>
        <p:sp>
          <p:nvSpPr>
            <p:cNvPr id="27" name="TextBox 26">
              <a:extLst>
                <a:ext uri="{FF2B5EF4-FFF2-40B4-BE49-F238E27FC236}">
                  <a16:creationId xmlns:a16="http://schemas.microsoft.com/office/drawing/2014/main" id="{73A5CB0B-E9DA-0ED2-7B33-D75106787CE0}"/>
                </a:ext>
              </a:extLst>
            </p:cNvPr>
            <p:cNvSpPr txBox="1"/>
            <p:nvPr/>
          </p:nvSpPr>
          <p:spPr>
            <a:xfrm>
              <a:off x="1279446" y="4841994"/>
              <a:ext cx="2337441" cy="275345"/>
            </a:xfrm>
            <a:prstGeom prst="rect">
              <a:avLst/>
            </a:prstGeom>
            <a:noFill/>
          </p:spPr>
          <p:txBody>
            <a:bodyPr wrap="square" rtlCol="0">
              <a:spAutoFit/>
            </a:bodyPr>
            <a:lstStyle/>
            <a:p>
              <a:r>
                <a:rPr lang="en-US" sz="1600" b="1" dirty="0"/>
                <a:t>VIII. Vestibulocochlear n.</a:t>
              </a:r>
              <a:endParaRPr lang="el-GR" sz="1600" b="1" dirty="0"/>
            </a:p>
          </p:txBody>
        </p:sp>
        <p:sp>
          <p:nvSpPr>
            <p:cNvPr id="28" name="TextBox 27">
              <a:extLst>
                <a:ext uri="{FF2B5EF4-FFF2-40B4-BE49-F238E27FC236}">
                  <a16:creationId xmlns:a16="http://schemas.microsoft.com/office/drawing/2014/main" id="{F758636D-C431-D948-D185-8B571483FBFE}"/>
                </a:ext>
              </a:extLst>
            </p:cNvPr>
            <p:cNvSpPr txBox="1"/>
            <p:nvPr/>
          </p:nvSpPr>
          <p:spPr>
            <a:xfrm>
              <a:off x="8686801" y="4892863"/>
              <a:ext cx="2374223" cy="275345"/>
            </a:xfrm>
            <a:prstGeom prst="rect">
              <a:avLst/>
            </a:prstGeom>
            <a:noFill/>
          </p:spPr>
          <p:txBody>
            <a:bodyPr wrap="square" rtlCol="0">
              <a:spAutoFit/>
            </a:bodyPr>
            <a:lstStyle/>
            <a:p>
              <a:r>
                <a:rPr lang="el-GR" sz="1600" dirty="0"/>
                <a:t>ΙΧ. </a:t>
              </a:r>
              <a:r>
                <a:rPr lang="en-US" sz="1600" dirty="0"/>
                <a:t>Glossopharyngeal n.</a:t>
              </a:r>
              <a:endParaRPr lang="el-GR" sz="1600" dirty="0"/>
            </a:p>
          </p:txBody>
        </p:sp>
        <p:sp>
          <p:nvSpPr>
            <p:cNvPr id="29" name="TextBox 28">
              <a:extLst>
                <a:ext uri="{FF2B5EF4-FFF2-40B4-BE49-F238E27FC236}">
                  <a16:creationId xmlns:a16="http://schemas.microsoft.com/office/drawing/2014/main" id="{7E0CA897-3DBA-792C-2C6C-3C4489B805D4}"/>
                </a:ext>
              </a:extLst>
            </p:cNvPr>
            <p:cNvSpPr txBox="1"/>
            <p:nvPr/>
          </p:nvSpPr>
          <p:spPr>
            <a:xfrm>
              <a:off x="1274412" y="5095909"/>
              <a:ext cx="2169459" cy="275345"/>
            </a:xfrm>
            <a:prstGeom prst="rect">
              <a:avLst/>
            </a:prstGeom>
            <a:noFill/>
          </p:spPr>
          <p:txBody>
            <a:bodyPr wrap="square" rtlCol="0">
              <a:spAutoFit/>
            </a:bodyPr>
            <a:lstStyle/>
            <a:p>
              <a:r>
                <a:rPr lang="el-GR" sz="1600" dirty="0"/>
                <a:t>Χ. </a:t>
              </a:r>
              <a:r>
                <a:rPr lang="en-US" sz="1600" dirty="0" err="1"/>
                <a:t>Vagus</a:t>
              </a:r>
              <a:r>
                <a:rPr lang="en-US" sz="1600" dirty="0"/>
                <a:t> n.</a:t>
              </a:r>
              <a:endParaRPr lang="el-GR" sz="1600" dirty="0"/>
            </a:p>
          </p:txBody>
        </p:sp>
        <p:sp>
          <p:nvSpPr>
            <p:cNvPr id="30" name="TextBox 29">
              <a:extLst>
                <a:ext uri="{FF2B5EF4-FFF2-40B4-BE49-F238E27FC236}">
                  <a16:creationId xmlns:a16="http://schemas.microsoft.com/office/drawing/2014/main" id="{BEFE10F9-4C83-B5E3-1587-FB8765E5DE47}"/>
                </a:ext>
              </a:extLst>
            </p:cNvPr>
            <p:cNvSpPr txBox="1"/>
            <p:nvPr/>
          </p:nvSpPr>
          <p:spPr>
            <a:xfrm>
              <a:off x="1395881" y="5519101"/>
              <a:ext cx="2253200" cy="275345"/>
            </a:xfrm>
            <a:prstGeom prst="rect">
              <a:avLst/>
            </a:prstGeom>
            <a:noFill/>
          </p:spPr>
          <p:txBody>
            <a:bodyPr wrap="square" rtlCol="0">
              <a:spAutoFit/>
            </a:bodyPr>
            <a:lstStyle/>
            <a:p>
              <a:r>
                <a:rPr lang="el-GR" sz="1600" dirty="0"/>
                <a:t>ΧΙ. </a:t>
              </a:r>
              <a:r>
                <a:rPr lang="en-US" sz="1600" dirty="0"/>
                <a:t>Accessory n.</a:t>
              </a:r>
              <a:endParaRPr lang="el-GR" sz="1600" dirty="0"/>
            </a:p>
          </p:txBody>
        </p:sp>
        <p:sp>
          <p:nvSpPr>
            <p:cNvPr id="31" name="TextBox 30">
              <a:extLst>
                <a:ext uri="{FF2B5EF4-FFF2-40B4-BE49-F238E27FC236}">
                  <a16:creationId xmlns:a16="http://schemas.microsoft.com/office/drawing/2014/main" id="{7CC73153-A232-11D8-232F-F2B4805C5AD9}"/>
                </a:ext>
              </a:extLst>
            </p:cNvPr>
            <p:cNvSpPr txBox="1"/>
            <p:nvPr/>
          </p:nvSpPr>
          <p:spPr>
            <a:xfrm>
              <a:off x="9711283" y="5149204"/>
              <a:ext cx="1754576" cy="275345"/>
            </a:xfrm>
            <a:prstGeom prst="rect">
              <a:avLst/>
            </a:prstGeom>
            <a:noFill/>
          </p:spPr>
          <p:txBody>
            <a:bodyPr wrap="square" rtlCol="0">
              <a:spAutoFit/>
            </a:bodyPr>
            <a:lstStyle/>
            <a:p>
              <a:r>
                <a:rPr lang="el-GR" sz="1600" dirty="0"/>
                <a:t>ΧΙΙ. </a:t>
              </a:r>
              <a:r>
                <a:rPr lang="en-US" sz="1600" dirty="0"/>
                <a:t>Hypoglossal n.</a:t>
              </a:r>
              <a:endParaRPr lang="el-GR" sz="1600" dirty="0"/>
            </a:p>
          </p:txBody>
        </p:sp>
      </p:grpSp>
    </p:spTree>
    <p:extLst>
      <p:ext uri="{BB962C8B-B14F-4D97-AF65-F5344CB8AC3E}">
        <p14:creationId xmlns:p14="http://schemas.microsoft.com/office/powerpoint/2010/main" val="13548353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59409B-34FE-6D91-C319-7AC94793DDDA}"/>
              </a:ext>
            </a:extLst>
          </p:cNvPr>
          <p:cNvSpPr>
            <a:spLocks noGrp="1"/>
          </p:cNvSpPr>
          <p:nvPr>
            <p:ph type="title"/>
          </p:nvPr>
        </p:nvSpPr>
        <p:spPr>
          <a:xfrm>
            <a:off x="812799" y="101600"/>
            <a:ext cx="11266311" cy="1241778"/>
          </a:xfrm>
        </p:spPr>
        <p:txBody>
          <a:bodyPr>
            <a:normAutofit/>
          </a:bodyPr>
          <a:lstStyle/>
          <a:p>
            <a:pPr algn="ctr"/>
            <a:r>
              <a:rPr lang="de-CH" sz="4000" b="1" dirty="0" err="1">
                <a:solidFill>
                  <a:schemeClr val="accent6">
                    <a:lumMod val="50000"/>
                  </a:schemeClr>
                </a:solidFill>
              </a:rPr>
              <a:t>Vestibulocochlear</a:t>
            </a:r>
            <a:r>
              <a:rPr lang="de-CH" sz="4000" b="1" dirty="0">
                <a:solidFill>
                  <a:schemeClr val="accent6">
                    <a:lumMod val="50000"/>
                  </a:schemeClr>
                </a:solidFill>
              </a:rPr>
              <a:t> nerve - </a:t>
            </a:r>
            <a:r>
              <a:rPr lang="de-CH" sz="4000" b="1" dirty="0" err="1">
                <a:solidFill>
                  <a:schemeClr val="accent6">
                    <a:lumMod val="50000"/>
                  </a:schemeClr>
                </a:solidFill>
              </a:rPr>
              <a:t>Divisions</a:t>
            </a:r>
            <a:endParaRPr lang="el-GR" sz="40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AA1A7CCF-E640-483C-DA2A-1E7E2BF4A14E}"/>
              </a:ext>
            </a:extLst>
          </p:cNvPr>
          <p:cNvSpPr>
            <a:spLocks noGrp="1"/>
          </p:cNvSpPr>
          <p:nvPr>
            <p:ph idx="1"/>
          </p:nvPr>
        </p:nvSpPr>
        <p:spPr>
          <a:xfrm>
            <a:off x="248356" y="1343379"/>
            <a:ext cx="11684000" cy="5294488"/>
          </a:xfrm>
        </p:spPr>
        <p:txBody>
          <a:bodyPr/>
          <a:lstStyle/>
          <a:p>
            <a:pPr algn="just"/>
            <a:r>
              <a:rPr lang="de-CH" sz="2800" dirty="0"/>
              <a:t>The </a:t>
            </a:r>
            <a:r>
              <a:rPr lang="de-CH" sz="2800" dirty="0" err="1"/>
              <a:t>vestibulocochlear</a:t>
            </a:r>
            <a:r>
              <a:rPr lang="de-CH" sz="2800" dirty="0"/>
              <a:t> nerve, also </a:t>
            </a:r>
            <a:r>
              <a:rPr lang="de-CH" sz="2800" dirty="0" err="1"/>
              <a:t>known</a:t>
            </a:r>
            <a:r>
              <a:rPr lang="de-CH" sz="2800" dirty="0"/>
              <a:t> </a:t>
            </a:r>
            <a:r>
              <a:rPr lang="de-CH" sz="2800" dirty="0" err="1"/>
              <a:t>as</a:t>
            </a:r>
            <a:r>
              <a:rPr lang="de-CH" sz="2800" dirty="0"/>
              <a:t> </a:t>
            </a:r>
            <a:r>
              <a:rPr lang="de-CH" sz="2800" dirty="0" err="1"/>
              <a:t>the</a:t>
            </a:r>
            <a:r>
              <a:rPr lang="de-CH" sz="2800" dirty="0"/>
              <a:t> 8th cranial nerve (CN VIII) </a:t>
            </a:r>
            <a:r>
              <a:rPr lang="de-CH" sz="2800" dirty="0" err="1"/>
              <a:t>is</a:t>
            </a:r>
            <a:r>
              <a:rPr lang="de-CH" sz="2800" dirty="0"/>
              <a:t> a </a:t>
            </a:r>
            <a:r>
              <a:rPr lang="de-CH" sz="2800" dirty="0" err="1"/>
              <a:t>sensory</a:t>
            </a:r>
            <a:r>
              <a:rPr lang="de-CH" sz="2800" dirty="0"/>
              <a:t> nerve </a:t>
            </a:r>
            <a:r>
              <a:rPr lang="de-CH" sz="2800" dirty="0" err="1"/>
              <a:t>that</a:t>
            </a:r>
            <a:r>
              <a:rPr lang="de-CH" sz="2800" dirty="0"/>
              <a:t> </a:t>
            </a:r>
            <a:r>
              <a:rPr lang="de-CH" sz="2800" dirty="0" err="1"/>
              <a:t>consists</a:t>
            </a:r>
            <a:r>
              <a:rPr lang="de-CH" sz="2800" dirty="0"/>
              <a:t> </a:t>
            </a:r>
            <a:r>
              <a:rPr lang="de-CH" sz="2800" dirty="0" err="1"/>
              <a:t>of</a:t>
            </a:r>
            <a:r>
              <a:rPr lang="de-CH" sz="2800" dirty="0"/>
              <a:t> </a:t>
            </a:r>
            <a:r>
              <a:rPr lang="de-CH" sz="2800" dirty="0" err="1"/>
              <a:t>two</a:t>
            </a:r>
            <a:r>
              <a:rPr lang="de-CH" sz="2800" dirty="0"/>
              <a:t> </a:t>
            </a:r>
            <a:r>
              <a:rPr lang="de-CH" sz="2800" dirty="0" err="1"/>
              <a:t>divisions</a:t>
            </a:r>
            <a:r>
              <a:rPr lang="de-CH" sz="2800" dirty="0"/>
              <a:t>: </a:t>
            </a:r>
            <a:r>
              <a:rPr lang="de-CH" sz="2800" dirty="0" err="1"/>
              <a:t>the</a:t>
            </a:r>
            <a:r>
              <a:rPr lang="de-CH" sz="2800" dirty="0"/>
              <a:t> vestibular and cochlear </a:t>
            </a:r>
            <a:r>
              <a:rPr lang="de-CH" sz="2800" dirty="0" err="1"/>
              <a:t>nerves</a:t>
            </a:r>
            <a:r>
              <a:rPr lang="de-CH" sz="2800" dirty="0"/>
              <a:t>. The </a:t>
            </a:r>
            <a:r>
              <a:rPr lang="de-CH" sz="2800" dirty="0" err="1"/>
              <a:t>function</a:t>
            </a:r>
            <a:r>
              <a:rPr lang="de-CH" sz="2800" dirty="0"/>
              <a:t> </a:t>
            </a:r>
            <a:r>
              <a:rPr lang="de-CH" sz="2800" dirty="0" err="1"/>
              <a:t>of</a:t>
            </a:r>
            <a:r>
              <a:rPr lang="de-CH" sz="2800" dirty="0"/>
              <a:t> </a:t>
            </a:r>
            <a:r>
              <a:rPr lang="de-CH" sz="2800" dirty="0" err="1"/>
              <a:t>the</a:t>
            </a:r>
            <a:r>
              <a:rPr lang="de-CH" sz="2800" dirty="0"/>
              <a:t> </a:t>
            </a:r>
            <a:r>
              <a:rPr lang="de-CH" sz="2800" dirty="0" err="1"/>
              <a:t>vestibulocochlear</a:t>
            </a:r>
            <a:r>
              <a:rPr lang="de-CH" sz="2800" dirty="0"/>
              <a:t> nerve </a:t>
            </a:r>
            <a:r>
              <a:rPr lang="de-CH" sz="2800" dirty="0" err="1"/>
              <a:t>is</a:t>
            </a:r>
            <a:r>
              <a:rPr lang="de-CH" sz="2800" dirty="0"/>
              <a:t> </a:t>
            </a:r>
            <a:r>
              <a:rPr lang="de-CH" sz="2800" dirty="0" err="1"/>
              <a:t>to</a:t>
            </a:r>
            <a:r>
              <a:rPr lang="de-CH" sz="2800" dirty="0"/>
              <a:t> </a:t>
            </a:r>
            <a:r>
              <a:rPr lang="de-CH" sz="2800" dirty="0" err="1"/>
              <a:t>provide</a:t>
            </a:r>
            <a:r>
              <a:rPr lang="de-CH" sz="2800" dirty="0"/>
              <a:t> </a:t>
            </a:r>
            <a:r>
              <a:rPr lang="de-CH" sz="2800" dirty="0" err="1"/>
              <a:t>special</a:t>
            </a:r>
            <a:r>
              <a:rPr lang="de-CH" sz="2800" dirty="0"/>
              <a:t> </a:t>
            </a:r>
            <a:r>
              <a:rPr lang="de-CH" sz="2800" dirty="0" err="1"/>
              <a:t>somatic</a:t>
            </a:r>
            <a:r>
              <a:rPr lang="de-CH" sz="2800" dirty="0"/>
              <a:t> afferent (SSA) </a:t>
            </a:r>
            <a:r>
              <a:rPr lang="de-CH" sz="2800" b="1" dirty="0" err="1">
                <a:solidFill>
                  <a:schemeClr val="accent6">
                    <a:lumMod val="50000"/>
                  </a:schemeClr>
                </a:solidFill>
              </a:rPr>
              <a:t>innervation</a:t>
            </a:r>
            <a:r>
              <a:rPr lang="de-CH" sz="2800" b="1" dirty="0">
                <a:solidFill>
                  <a:schemeClr val="accent6">
                    <a:lumMod val="50000"/>
                  </a:schemeClr>
                </a:solidFill>
              </a:rPr>
              <a:t>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the</a:t>
            </a:r>
            <a:r>
              <a:rPr lang="de-CH" sz="2800" b="1" dirty="0">
                <a:solidFill>
                  <a:schemeClr val="accent6">
                    <a:lumMod val="50000"/>
                  </a:schemeClr>
                </a:solidFill>
              </a:rPr>
              <a:t> internal </a:t>
            </a:r>
            <a:r>
              <a:rPr lang="de-CH" sz="2800" b="1" dirty="0" err="1">
                <a:solidFill>
                  <a:schemeClr val="accent6">
                    <a:lumMod val="50000"/>
                  </a:schemeClr>
                </a:solidFill>
              </a:rPr>
              <a:t>ear</a:t>
            </a:r>
            <a:r>
              <a:rPr lang="de-CH" sz="2800" b="1" dirty="0">
                <a:solidFill>
                  <a:schemeClr val="accent6">
                    <a:lumMod val="50000"/>
                  </a:schemeClr>
                </a:solidFill>
              </a:rPr>
              <a:t>, </a:t>
            </a:r>
            <a:r>
              <a:rPr lang="de-CH" sz="2800" dirty="0" err="1"/>
              <a:t>with</a:t>
            </a:r>
            <a:r>
              <a:rPr lang="de-CH" sz="2800" dirty="0"/>
              <a:t> </a:t>
            </a:r>
            <a:r>
              <a:rPr lang="de-CH" sz="2800" dirty="0" err="1"/>
              <a:t>each</a:t>
            </a:r>
            <a:r>
              <a:rPr lang="de-CH" sz="2800" dirty="0"/>
              <a:t> </a:t>
            </a:r>
            <a:r>
              <a:rPr lang="de-CH" sz="2800" dirty="0" err="1"/>
              <a:t>division</a:t>
            </a:r>
            <a:r>
              <a:rPr lang="de-CH" sz="2800" dirty="0"/>
              <a:t> </a:t>
            </a:r>
            <a:r>
              <a:rPr lang="de-CH" sz="2800" dirty="0" err="1"/>
              <a:t>serving</a:t>
            </a:r>
            <a:r>
              <a:rPr lang="de-CH" sz="2800" dirty="0"/>
              <a:t> a </a:t>
            </a:r>
            <a:r>
              <a:rPr lang="de-CH" sz="2800" dirty="0" err="1"/>
              <a:t>specific</a:t>
            </a:r>
            <a:r>
              <a:rPr lang="de-CH" sz="2800" dirty="0"/>
              <a:t> </a:t>
            </a:r>
            <a:r>
              <a:rPr lang="de-CH" sz="2800" dirty="0" err="1"/>
              <a:t>role</a:t>
            </a:r>
            <a:r>
              <a:rPr lang="de-CH" sz="2800" dirty="0"/>
              <a:t>:</a:t>
            </a:r>
          </a:p>
          <a:p>
            <a:pPr algn="just"/>
            <a:r>
              <a:rPr lang="de-CH" sz="2800" b="1" dirty="0">
                <a:solidFill>
                  <a:schemeClr val="accent6">
                    <a:lumMod val="50000"/>
                  </a:schemeClr>
                </a:solidFill>
              </a:rPr>
              <a:t>The vestibular nerve </a:t>
            </a:r>
            <a:r>
              <a:rPr lang="de-CH" sz="2800" dirty="0" err="1"/>
              <a:t>conveys</a:t>
            </a:r>
            <a:r>
              <a:rPr lang="de-CH" sz="2800" dirty="0"/>
              <a:t> </a:t>
            </a:r>
            <a:r>
              <a:rPr lang="de-CH" sz="2800" dirty="0" err="1"/>
              <a:t>information</a:t>
            </a:r>
            <a:r>
              <a:rPr lang="de-CH" sz="2800" dirty="0"/>
              <a:t> </a:t>
            </a:r>
            <a:r>
              <a:rPr lang="de-CH" sz="2800" dirty="0" err="1"/>
              <a:t>from</a:t>
            </a:r>
            <a:r>
              <a:rPr lang="de-CH" sz="2800" dirty="0"/>
              <a:t> </a:t>
            </a:r>
            <a:r>
              <a:rPr lang="de-CH" sz="2800" dirty="0" err="1"/>
              <a:t>the</a:t>
            </a:r>
            <a:r>
              <a:rPr lang="de-CH" sz="2800" dirty="0"/>
              <a:t> vestibular </a:t>
            </a:r>
            <a:r>
              <a:rPr lang="de-CH" sz="2800" dirty="0" err="1"/>
              <a:t>apparatus</a:t>
            </a:r>
            <a:r>
              <a:rPr lang="de-CH" sz="2800" dirty="0"/>
              <a:t> </a:t>
            </a:r>
            <a:r>
              <a:rPr lang="de-CH" sz="2800" dirty="0" err="1"/>
              <a:t>of</a:t>
            </a:r>
            <a:r>
              <a:rPr lang="de-CH" sz="2800" dirty="0"/>
              <a:t> </a:t>
            </a:r>
            <a:r>
              <a:rPr lang="de-CH" sz="2800" dirty="0" err="1"/>
              <a:t>the</a:t>
            </a:r>
            <a:r>
              <a:rPr lang="de-CH" sz="2800" dirty="0"/>
              <a:t> internal </a:t>
            </a:r>
            <a:r>
              <a:rPr lang="de-CH" sz="2800" dirty="0" err="1"/>
              <a:t>ear</a:t>
            </a:r>
            <a:r>
              <a:rPr lang="de-CH" sz="2800" dirty="0"/>
              <a:t> </a:t>
            </a:r>
            <a:r>
              <a:rPr lang="de-CH" sz="2800" dirty="0" err="1"/>
              <a:t>to</a:t>
            </a:r>
            <a:r>
              <a:rPr lang="de-CH" sz="2800" dirty="0"/>
              <a:t> </a:t>
            </a:r>
            <a:r>
              <a:rPr lang="de-CH" sz="2800" dirty="0" err="1"/>
              <a:t>the</a:t>
            </a:r>
            <a:r>
              <a:rPr lang="de-CH" sz="2800" dirty="0"/>
              <a:t> vestibular </a:t>
            </a:r>
            <a:r>
              <a:rPr lang="de-CH" sz="2800" dirty="0" err="1"/>
              <a:t>nuclei</a:t>
            </a:r>
            <a:r>
              <a:rPr lang="de-CH" sz="2800" dirty="0"/>
              <a:t> in </a:t>
            </a:r>
            <a:r>
              <a:rPr lang="de-CH" sz="2800" dirty="0" err="1"/>
              <a:t>the</a:t>
            </a:r>
            <a:r>
              <a:rPr lang="de-CH" sz="2800" dirty="0"/>
              <a:t> </a:t>
            </a:r>
            <a:r>
              <a:rPr lang="de-CH" sz="2800" dirty="0" err="1"/>
              <a:t>pons</a:t>
            </a:r>
            <a:r>
              <a:rPr lang="de-CH" sz="2800" dirty="0"/>
              <a:t> and </a:t>
            </a:r>
            <a:r>
              <a:rPr lang="de-CH" sz="2800" dirty="0" err="1"/>
              <a:t>brainstem</a:t>
            </a:r>
            <a:r>
              <a:rPr lang="de-CH" sz="2800" dirty="0"/>
              <a:t> in </a:t>
            </a:r>
            <a:r>
              <a:rPr lang="de-CH" sz="2800" dirty="0" err="1"/>
              <a:t>order</a:t>
            </a:r>
            <a:r>
              <a:rPr lang="de-CH" sz="2800" dirty="0"/>
              <a:t> </a:t>
            </a:r>
            <a:r>
              <a:rPr lang="de-CH" sz="2800" dirty="0" err="1"/>
              <a:t>to</a:t>
            </a:r>
            <a:r>
              <a:rPr lang="de-CH" sz="2800" dirty="0"/>
              <a:t> </a:t>
            </a:r>
            <a:r>
              <a:rPr lang="de-CH" sz="2800" b="1" dirty="0" err="1">
                <a:solidFill>
                  <a:schemeClr val="accent6">
                    <a:lumMod val="50000"/>
                  </a:schemeClr>
                </a:solidFill>
              </a:rPr>
              <a:t>maintain</a:t>
            </a:r>
            <a:r>
              <a:rPr lang="de-CH" sz="2800" b="1" dirty="0">
                <a:solidFill>
                  <a:schemeClr val="accent6">
                    <a:lumMod val="50000"/>
                  </a:schemeClr>
                </a:solidFill>
              </a:rPr>
              <a:t> </a:t>
            </a:r>
            <a:r>
              <a:rPr lang="de-CH" sz="2800" b="1" dirty="0" err="1">
                <a:solidFill>
                  <a:schemeClr val="accent6">
                    <a:lumMod val="50000"/>
                  </a:schemeClr>
                </a:solidFill>
              </a:rPr>
              <a:t>balance</a:t>
            </a:r>
            <a:r>
              <a:rPr lang="de-CH" sz="2800" b="1" dirty="0">
                <a:solidFill>
                  <a:schemeClr val="accent6">
                    <a:lumMod val="50000"/>
                  </a:schemeClr>
                </a:solidFill>
              </a:rPr>
              <a:t>, </a:t>
            </a:r>
            <a:r>
              <a:rPr lang="de-CH" sz="2800" b="1" dirty="0" err="1">
                <a:solidFill>
                  <a:schemeClr val="accent6">
                    <a:lumMod val="50000"/>
                  </a:schemeClr>
                </a:solidFill>
              </a:rPr>
              <a:t>spatial</a:t>
            </a:r>
            <a:r>
              <a:rPr lang="de-CH" sz="2800" b="1" dirty="0">
                <a:solidFill>
                  <a:schemeClr val="accent6">
                    <a:lumMod val="50000"/>
                  </a:schemeClr>
                </a:solidFill>
              </a:rPr>
              <a:t> </a:t>
            </a:r>
            <a:r>
              <a:rPr lang="de-CH" sz="2800" b="1" dirty="0" err="1">
                <a:solidFill>
                  <a:schemeClr val="accent6">
                    <a:lumMod val="50000"/>
                  </a:schemeClr>
                </a:solidFill>
              </a:rPr>
              <a:t>orientation</a:t>
            </a:r>
            <a:r>
              <a:rPr lang="de-CH" sz="2800" b="1" dirty="0">
                <a:solidFill>
                  <a:schemeClr val="accent6">
                    <a:lumMod val="50000"/>
                  </a:schemeClr>
                </a:solidFill>
              </a:rPr>
              <a:t> and </a:t>
            </a:r>
            <a:r>
              <a:rPr lang="de-CH" sz="2800" b="1" dirty="0" err="1">
                <a:solidFill>
                  <a:schemeClr val="accent6">
                    <a:lumMod val="50000"/>
                  </a:schemeClr>
                </a:solidFill>
              </a:rPr>
              <a:t>coordination</a:t>
            </a:r>
            <a:endParaRPr lang="de-CH" sz="2800" b="1" dirty="0">
              <a:solidFill>
                <a:schemeClr val="accent6">
                  <a:lumMod val="50000"/>
                </a:schemeClr>
              </a:solidFill>
            </a:endParaRPr>
          </a:p>
          <a:p>
            <a:pPr algn="just"/>
            <a:r>
              <a:rPr lang="de-CH" sz="2800" b="1" dirty="0">
                <a:solidFill>
                  <a:schemeClr val="accent6">
                    <a:lumMod val="50000"/>
                  </a:schemeClr>
                </a:solidFill>
              </a:rPr>
              <a:t>The cochlear nerve </a:t>
            </a:r>
            <a:r>
              <a:rPr lang="de-CH" sz="2800" dirty="0" err="1"/>
              <a:t>is</a:t>
            </a:r>
            <a:r>
              <a:rPr lang="de-CH" sz="2800" dirty="0"/>
              <a:t> </a:t>
            </a:r>
            <a:r>
              <a:rPr lang="de-CH" sz="2800" dirty="0" err="1"/>
              <a:t>part</a:t>
            </a:r>
            <a:r>
              <a:rPr lang="de-CH" sz="2800" dirty="0"/>
              <a:t> </a:t>
            </a:r>
            <a:r>
              <a:rPr lang="de-CH" sz="2800" dirty="0" err="1"/>
              <a:t>of</a:t>
            </a:r>
            <a:r>
              <a:rPr lang="de-CH" sz="2800" dirty="0"/>
              <a:t> </a:t>
            </a:r>
            <a:r>
              <a:rPr lang="de-CH" sz="2800" dirty="0" err="1"/>
              <a:t>the</a:t>
            </a:r>
            <a:r>
              <a:rPr lang="de-CH" sz="2800" dirty="0"/>
              <a:t> </a:t>
            </a:r>
            <a:r>
              <a:rPr lang="de-CH" sz="2800" dirty="0" err="1"/>
              <a:t>auditory</a:t>
            </a:r>
            <a:r>
              <a:rPr lang="de-CH" sz="2800" dirty="0"/>
              <a:t> </a:t>
            </a:r>
            <a:r>
              <a:rPr lang="de-CH" sz="2800" dirty="0" err="1"/>
              <a:t>pathway</a:t>
            </a:r>
            <a:r>
              <a:rPr lang="de-CH" sz="2800" dirty="0"/>
              <a:t>, </a:t>
            </a:r>
            <a:r>
              <a:rPr lang="de-CH" sz="2800" dirty="0" err="1"/>
              <a:t>conveying</a:t>
            </a:r>
            <a:r>
              <a:rPr lang="de-CH" sz="2800" dirty="0"/>
              <a:t> </a:t>
            </a:r>
            <a:r>
              <a:rPr lang="de-CH" sz="2800" dirty="0" err="1"/>
              <a:t>auditory</a:t>
            </a:r>
            <a:r>
              <a:rPr lang="de-CH" sz="2800" dirty="0"/>
              <a:t> </a:t>
            </a:r>
            <a:r>
              <a:rPr lang="de-CH" sz="2800" dirty="0" err="1"/>
              <a:t>information</a:t>
            </a:r>
            <a:r>
              <a:rPr lang="de-CH" sz="2800" dirty="0"/>
              <a:t> </a:t>
            </a:r>
            <a:r>
              <a:rPr lang="de-CH" sz="2800" dirty="0" err="1"/>
              <a:t>from</a:t>
            </a:r>
            <a:r>
              <a:rPr lang="de-CH" sz="2800" dirty="0"/>
              <a:t> </a:t>
            </a:r>
            <a:r>
              <a:rPr lang="de-CH" sz="2800" dirty="0" err="1"/>
              <a:t>the</a:t>
            </a:r>
            <a:r>
              <a:rPr lang="de-CH" sz="2800" dirty="0"/>
              <a:t> </a:t>
            </a:r>
            <a:r>
              <a:rPr lang="de-CH" sz="2800" dirty="0" err="1"/>
              <a:t>cochlea</a:t>
            </a:r>
            <a:r>
              <a:rPr lang="de-CH" sz="2800" dirty="0"/>
              <a:t> </a:t>
            </a:r>
            <a:r>
              <a:rPr lang="de-CH" sz="2800" dirty="0" err="1"/>
              <a:t>of</a:t>
            </a:r>
            <a:r>
              <a:rPr lang="de-CH" sz="2800" dirty="0"/>
              <a:t> </a:t>
            </a:r>
            <a:r>
              <a:rPr lang="de-CH" sz="2800" dirty="0" err="1"/>
              <a:t>the</a:t>
            </a:r>
            <a:r>
              <a:rPr lang="de-CH" sz="2800" dirty="0"/>
              <a:t> internal </a:t>
            </a:r>
            <a:r>
              <a:rPr lang="de-CH" sz="2800" dirty="0" err="1"/>
              <a:t>ear</a:t>
            </a:r>
            <a:r>
              <a:rPr lang="de-CH" sz="2800" dirty="0"/>
              <a:t> </a:t>
            </a:r>
            <a:r>
              <a:rPr lang="de-CH" sz="2800" dirty="0" err="1"/>
              <a:t>to</a:t>
            </a:r>
            <a:r>
              <a:rPr lang="de-CH" sz="2800" dirty="0"/>
              <a:t> </a:t>
            </a:r>
            <a:r>
              <a:rPr lang="de-CH" sz="2800" dirty="0" err="1"/>
              <a:t>the</a:t>
            </a:r>
            <a:r>
              <a:rPr lang="de-CH" sz="2800" dirty="0"/>
              <a:t> cochlear </a:t>
            </a:r>
            <a:r>
              <a:rPr lang="de-CH" sz="2800" dirty="0" err="1"/>
              <a:t>nuclei</a:t>
            </a:r>
            <a:r>
              <a:rPr lang="de-CH" sz="2800" dirty="0"/>
              <a:t> in </a:t>
            </a:r>
            <a:r>
              <a:rPr lang="de-CH" sz="2800" dirty="0" err="1"/>
              <a:t>the</a:t>
            </a:r>
            <a:r>
              <a:rPr lang="de-CH" sz="2800" dirty="0"/>
              <a:t> </a:t>
            </a:r>
            <a:r>
              <a:rPr lang="de-CH" sz="2800" dirty="0" err="1"/>
              <a:t>brainstem</a:t>
            </a:r>
            <a:r>
              <a:rPr lang="de-CH" sz="2800" dirty="0"/>
              <a:t> in </a:t>
            </a:r>
            <a:r>
              <a:rPr lang="de-CH" sz="2800" dirty="0" err="1"/>
              <a:t>order</a:t>
            </a:r>
            <a:r>
              <a:rPr lang="de-CH" sz="2800" dirty="0"/>
              <a:t> </a:t>
            </a:r>
            <a:r>
              <a:rPr lang="de-CH" sz="2800" b="1" dirty="0" err="1">
                <a:solidFill>
                  <a:schemeClr val="accent6">
                    <a:lumMod val="50000"/>
                  </a:schemeClr>
                </a:solidFill>
              </a:rPr>
              <a:t>to</a:t>
            </a:r>
            <a:r>
              <a:rPr lang="de-CH" sz="2800" b="1" dirty="0">
                <a:solidFill>
                  <a:schemeClr val="accent6">
                    <a:lumMod val="50000"/>
                  </a:schemeClr>
                </a:solidFill>
              </a:rPr>
              <a:t> </a:t>
            </a:r>
            <a:r>
              <a:rPr lang="de-CH" sz="2800" b="1" dirty="0" err="1">
                <a:solidFill>
                  <a:schemeClr val="accent6">
                    <a:lumMod val="50000"/>
                  </a:schemeClr>
                </a:solidFill>
              </a:rPr>
              <a:t>enable</a:t>
            </a:r>
            <a:r>
              <a:rPr lang="de-CH" sz="2800" b="1" dirty="0">
                <a:solidFill>
                  <a:schemeClr val="accent6">
                    <a:lumMod val="50000"/>
                  </a:schemeClr>
                </a:solidFill>
              </a:rPr>
              <a:t> </a:t>
            </a:r>
            <a:r>
              <a:rPr lang="de-CH" sz="2800" b="1" dirty="0" err="1">
                <a:solidFill>
                  <a:schemeClr val="accent6">
                    <a:lumMod val="50000"/>
                  </a:schemeClr>
                </a:solidFill>
              </a:rPr>
              <a:t>the</a:t>
            </a:r>
            <a:r>
              <a:rPr lang="de-CH" sz="2800" b="1" dirty="0">
                <a:solidFill>
                  <a:schemeClr val="accent6">
                    <a:lumMod val="50000"/>
                  </a:schemeClr>
                </a:solidFill>
              </a:rPr>
              <a:t> sense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hearing</a:t>
            </a:r>
            <a:endParaRPr lang="de-CH" sz="2800" b="1" dirty="0">
              <a:solidFill>
                <a:schemeClr val="accent6">
                  <a:lumMod val="50000"/>
                </a:schemeClr>
              </a:solidFill>
            </a:endParaRPr>
          </a:p>
          <a:p>
            <a:endParaRPr lang="el-GR" dirty="0"/>
          </a:p>
        </p:txBody>
      </p:sp>
    </p:spTree>
    <p:extLst>
      <p:ext uri="{BB962C8B-B14F-4D97-AF65-F5344CB8AC3E}">
        <p14:creationId xmlns:p14="http://schemas.microsoft.com/office/powerpoint/2010/main" val="31600574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A4F137-2178-DF13-71F3-73280D698874}"/>
              </a:ext>
            </a:extLst>
          </p:cNvPr>
          <p:cNvSpPr>
            <a:spLocks noGrp="1"/>
          </p:cNvSpPr>
          <p:nvPr>
            <p:ph type="title"/>
          </p:nvPr>
        </p:nvSpPr>
        <p:spPr>
          <a:xfrm>
            <a:off x="1061156" y="0"/>
            <a:ext cx="6016977" cy="990600"/>
          </a:xfrm>
        </p:spPr>
        <p:txBody>
          <a:bodyPr>
            <a:normAutofit/>
          </a:bodyPr>
          <a:lstStyle/>
          <a:p>
            <a:r>
              <a:rPr lang="de-CH" sz="3600" b="1" dirty="0" err="1">
                <a:solidFill>
                  <a:schemeClr val="accent6">
                    <a:lumMod val="50000"/>
                  </a:schemeClr>
                </a:solidFill>
              </a:rPr>
              <a:t>Vestibulocochlear</a:t>
            </a:r>
            <a:r>
              <a:rPr lang="de-CH" sz="3600" b="1" dirty="0">
                <a:solidFill>
                  <a:schemeClr val="accent6">
                    <a:lumMod val="50000"/>
                  </a:schemeClr>
                </a:solidFill>
              </a:rPr>
              <a:t> nerve</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E6D07E23-0D41-B46B-B2E4-4264C2D350CD}"/>
              </a:ext>
            </a:extLst>
          </p:cNvPr>
          <p:cNvSpPr>
            <a:spLocks noGrp="1"/>
          </p:cNvSpPr>
          <p:nvPr>
            <p:ph idx="1"/>
          </p:nvPr>
        </p:nvSpPr>
        <p:spPr>
          <a:xfrm>
            <a:off x="417689" y="338666"/>
            <a:ext cx="6524978" cy="6344356"/>
          </a:xfrm>
        </p:spPr>
        <p:txBody>
          <a:bodyPr>
            <a:normAutofit fontScale="85000" lnSpcReduction="20000"/>
          </a:bodyPr>
          <a:lstStyle/>
          <a:p>
            <a:pPr marL="0" indent="0">
              <a:buNone/>
            </a:pPr>
            <a:endParaRPr lang="de-CH" dirty="0"/>
          </a:p>
          <a:p>
            <a:pPr algn="just"/>
            <a:r>
              <a:rPr lang="de-CH" dirty="0"/>
              <a:t>The </a:t>
            </a:r>
            <a:r>
              <a:rPr lang="de-CH" dirty="0" err="1"/>
              <a:t>vestibulocochlear</a:t>
            </a:r>
            <a:r>
              <a:rPr lang="de-CH" dirty="0"/>
              <a:t> nerve (CN VIII) </a:t>
            </a:r>
            <a:r>
              <a:rPr lang="de-CH" b="1" dirty="0" err="1">
                <a:solidFill>
                  <a:schemeClr val="accent6">
                    <a:lumMod val="50000"/>
                  </a:schemeClr>
                </a:solidFill>
              </a:rPr>
              <a:t>arises</a:t>
            </a:r>
            <a:r>
              <a:rPr lang="de-CH" b="1" dirty="0">
                <a:solidFill>
                  <a:schemeClr val="accent6">
                    <a:lumMod val="50000"/>
                  </a:schemeClr>
                </a:solidFill>
              </a:rPr>
              <a:t> </a:t>
            </a:r>
            <a:r>
              <a:rPr lang="de-CH" b="1" dirty="0" err="1">
                <a:solidFill>
                  <a:schemeClr val="accent6">
                    <a:lumMod val="50000"/>
                  </a:schemeClr>
                </a:solidFill>
              </a:rPr>
              <a:t>from</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brainstem</a:t>
            </a:r>
            <a:r>
              <a:rPr lang="de-CH" b="1" dirty="0">
                <a:solidFill>
                  <a:schemeClr val="accent6">
                    <a:lumMod val="50000"/>
                  </a:schemeClr>
                </a:solidFill>
              </a:rPr>
              <a:t> </a:t>
            </a:r>
            <a:r>
              <a:rPr lang="de-CH" dirty="0"/>
              <a:t>at </a:t>
            </a:r>
            <a:r>
              <a:rPr lang="de-CH" dirty="0" err="1"/>
              <a:t>the</a:t>
            </a:r>
            <a:r>
              <a:rPr lang="de-CH" dirty="0"/>
              <a:t> </a:t>
            </a:r>
            <a:r>
              <a:rPr lang="de-CH" dirty="0" err="1"/>
              <a:t>pontomedullary</a:t>
            </a:r>
            <a:r>
              <a:rPr lang="de-CH" dirty="0"/>
              <a:t> </a:t>
            </a:r>
            <a:r>
              <a:rPr lang="de-CH" dirty="0" err="1"/>
              <a:t>junction</a:t>
            </a:r>
            <a:r>
              <a:rPr lang="de-CH" dirty="0"/>
              <a:t>/</a:t>
            </a:r>
            <a:r>
              <a:rPr lang="de-CH" dirty="0" err="1"/>
              <a:t>cerebellopontine</a:t>
            </a:r>
            <a:r>
              <a:rPr lang="de-CH" dirty="0"/>
              <a:t> angle. </a:t>
            </a:r>
            <a:r>
              <a:rPr lang="de-CH" dirty="0" err="1"/>
              <a:t>It</a:t>
            </a:r>
            <a:r>
              <a:rPr lang="de-CH" dirty="0"/>
              <a:t> </a:t>
            </a:r>
            <a:r>
              <a:rPr lang="de-CH" b="1" dirty="0" err="1">
                <a:solidFill>
                  <a:schemeClr val="accent6">
                    <a:lumMod val="50000"/>
                  </a:schemeClr>
                </a:solidFill>
              </a:rPr>
              <a:t>exits</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cranium</a:t>
            </a:r>
            <a:r>
              <a:rPr lang="de-CH" b="1" dirty="0">
                <a:solidFill>
                  <a:schemeClr val="accent6">
                    <a:lumMod val="50000"/>
                  </a:schemeClr>
                </a:solidFill>
              </a:rPr>
              <a:t> via </a:t>
            </a:r>
            <a:r>
              <a:rPr lang="de-CH" b="1" dirty="0" err="1">
                <a:solidFill>
                  <a:schemeClr val="accent6">
                    <a:lumMod val="50000"/>
                  </a:schemeClr>
                </a:solidFill>
              </a:rPr>
              <a:t>the</a:t>
            </a:r>
            <a:r>
              <a:rPr lang="de-CH" b="1" dirty="0">
                <a:solidFill>
                  <a:schemeClr val="accent6">
                    <a:lumMod val="50000"/>
                  </a:schemeClr>
                </a:solidFill>
              </a:rPr>
              <a:t> internal </a:t>
            </a:r>
            <a:r>
              <a:rPr lang="de-CH" b="1" dirty="0" err="1">
                <a:solidFill>
                  <a:schemeClr val="accent6">
                    <a:lumMod val="50000"/>
                  </a:schemeClr>
                </a:solidFill>
              </a:rPr>
              <a:t>acoustic</a:t>
            </a:r>
            <a:r>
              <a:rPr lang="de-CH" b="1" dirty="0">
                <a:solidFill>
                  <a:schemeClr val="accent6">
                    <a:lumMod val="50000"/>
                  </a:schemeClr>
                </a:solidFill>
              </a:rPr>
              <a:t> </a:t>
            </a:r>
            <a:r>
              <a:rPr lang="de-CH" b="1" dirty="0" err="1">
                <a:solidFill>
                  <a:schemeClr val="accent6">
                    <a:lumMod val="50000"/>
                  </a:schemeClr>
                </a:solidFill>
              </a:rPr>
              <a:t>meatus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temporal </a:t>
            </a:r>
            <a:r>
              <a:rPr lang="de-CH" b="1" dirty="0" err="1">
                <a:solidFill>
                  <a:schemeClr val="accent6">
                    <a:lumMod val="50000"/>
                  </a:schemeClr>
                </a:solidFill>
              </a:rPr>
              <a:t>bone</a:t>
            </a:r>
            <a:r>
              <a:rPr lang="de-CH" dirty="0"/>
              <a:t>, </a:t>
            </a:r>
            <a:r>
              <a:rPr lang="de-CH" dirty="0" err="1"/>
              <a:t>where</a:t>
            </a:r>
            <a:r>
              <a:rPr lang="de-CH" dirty="0"/>
              <a:t> </a:t>
            </a:r>
            <a:r>
              <a:rPr lang="de-CH" dirty="0" err="1"/>
              <a:t>it</a:t>
            </a:r>
            <a:r>
              <a:rPr lang="de-CH" dirty="0"/>
              <a:t> </a:t>
            </a:r>
            <a:r>
              <a:rPr lang="de-CH" dirty="0" err="1"/>
              <a:t>divides</a:t>
            </a:r>
            <a:r>
              <a:rPr lang="de-CH" dirty="0"/>
              <a:t> </a:t>
            </a:r>
            <a:r>
              <a:rPr lang="de-CH" dirty="0" err="1"/>
              <a:t>into</a:t>
            </a:r>
            <a:r>
              <a:rPr lang="de-CH" dirty="0"/>
              <a:t> </a:t>
            </a:r>
            <a:r>
              <a:rPr lang="de-CH" dirty="0" err="1"/>
              <a:t>the</a:t>
            </a:r>
            <a:r>
              <a:rPr lang="de-CH" dirty="0"/>
              <a:t> vestibular and cochlear </a:t>
            </a:r>
            <a:r>
              <a:rPr lang="de-CH" dirty="0" err="1"/>
              <a:t>nerves</a:t>
            </a:r>
            <a:r>
              <a:rPr lang="de-CH" dirty="0"/>
              <a:t>.</a:t>
            </a:r>
            <a:br>
              <a:rPr lang="de-CH" dirty="0"/>
            </a:br>
            <a:r>
              <a:rPr lang="de-CH" dirty="0"/>
              <a:t>﻿</a:t>
            </a:r>
            <a:br>
              <a:rPr lang="de-CH" dirty="0"/>
            </a:br>
            <a:r>
              <a:rPr lang="de-CH" dirty="0"/>
              <a:t>﻿The vestibular nerve </a:t>
            </a:r>
            <a:r>
              <a:rPr lang="de-CH" dirty="0" err="1"/>
              <a:t>contains</a:t>
            </a:r>
            <a:r>
              <a:rPr lang="de-CH" dirty="0"/>
              <a:t> </a:t>
            </a:r>
            <a:r>
              <a:rPr lang="de-CH" dirty="0" err="1"/>
              <a:t>the</a:t>
            </a:r>
            <a:r>
              <a:rPr lang="de-CH" dirty="0"/>
              <a:t> </a:t>
            </a:r>
            <a:r>
              <a:rPr lang="de-CH" dirty="0" err="1"/>
              <a:t>axons</a:t>
            </a:r>
            <a:r>
              <a:rPr lang="de-CH" dirty="0"/>
              <a:t> </a:t>
            </a:r>
            <a:r>
              <a:rPr lang="de-CH" dirty="0" err="1"/>
              <a:t>of</a:t>
            </a:r>
            <a:r>
              <a:rPr lang="de-CH" dirty="0"/>
              <a:t> </a:t>
            </a:r>
            <a:r>
              <a:rPr lang="de-CH" dirty="0" err="1"/>
              <a:t>neurons</a:t>
            </a:r>
            <a:r>
              <a:rPr lang="de-CH" dirty="0"/>
              <a:t> </a:t>
            </a:r>
            <a:r>
              <a:rPr lang="de-CH" dirty="0" err="1"/>
              <a:t>whose</a:t>
            </a:r>
            <a:r>
              <a:rPr lang="de-CH" dirty="0"/>
              <a:t> </a:t>
            </a:r>
            <a:r>
              <a:rPr lang="de-CH" dirty="0" err="1"/>
              <a:t>cell</a:t>
            </a:r>
            <a:r>
              <a:rPr lang="de-CH" dirty="0"/>
              <a:t> </a:t>
            </a:r>
            <a:r>
              <a:rPr lang="de-CH" dirty="0" err="1"/>
              <a:t>bodies</a:t>
            </a:r>
            <a:r>
              <a:rPr lang="de-CH" dirty="0"/>
              <a:t> </a:t>
            </a:r>
            <a:r>
              <a:rPr lang="de-CH" dirty="0" err="1"/>
              <a:t>are</a:t>
            </a:r>
            <a:r>
              <a:rPr lang="de-CH" dirty="0"/>
              <a:t> </a:t>
            </a:r>
            <a:r>
              <a:rPr lang="de-CH" dirty="0" err="1"/>
              <a:t>found</a:t>
            </a:r>
            <a:r>
              <a:rPr lang="de-CH" dirty="0"/>
              <a:t> in </a:t>
            </a:r>
            <a:r>
              <a:rPr lang="de-CH" dirty="0" err="1"/>
              <a:t>the</a:t>
            </a:r>
            <a:r>
              <a:rPr lang="de-CH" dirty="0"/>
              <a:t> vestibular </a:t>
            </a:r>
            <a:r>
              <a:rPr lang="de-CH" dirty="0" err="1"/>
              <a:t>ganglion</a:t>
            </a:r>
            <a:r>
              <a:rPr lang="de-CH" dirty="0"/>
              <a:t>, </a:t>
            </a:r>
            <a:r>
              <a:rPr lang="de-CH" dirty="0" err="1"/>
              <a:t>found</a:t>
            </a:r>
            <a:r>
              <a:rPr lang="de-CH" dirty="0"/>
              <a:t> at </a:t>
            </a:r>
            <a:r>
              <a:rPr lang="de-CH" dirty="0" err="1"/>
              <a:t>the</a:t>
            </a:r>
            <a:r>
              <a:rPr lang="de-CH" dirty="0"/>
              <a:t> lateral end/</a:t>
            </a:r>
            <a:r>
              <a:rPr lang="de-CH" dirty="0" err="1"/>
              <a:t>fundus</a:t>
            </a:r>
            <a:r>
              <a:rPr lang="de-CH" dirty="0"/>
              <a:t> </a:t>
            </a:r>
            <a:r>
              <a:rPr lang="de-CH" dirty="0" err="1"/>
              <a:t>of</a:t>
            </a:r>
            <a:r>
              <a:rPr lang="de-CH" dirty="0"/>
              <a:t> </a:t>
            </a:r>
            <a:r>
              <a:rPr lang="de-CH" dirty="0" err="1"/>
              <a:t>the</a:t>
            </a:r>
            <a:r>
              <a:rPr lang="de-CH" dirty="0"/>
              <a:t> internal </a:t>
            </a:r>
            <a:r>
              <a:rPr lang="de-CH" dirty="0" err="1"/>
              <a:t>acoustic</a:t>
            </a:r>
            <a:r>
              <a:rPr lang="de-CH" dirty="0"/>
              <a:t> </a:t>
            </a:r>
            <a:r>
              <a:rPr lang="de-CH" dirty="0" err="1"/>
              <a:t>meatus</a:t>
            </a:r>
            <a:r>
              <a:rPr lang="de-CH" dirty="0"/>
              <a:t>. The vestibular </a:t>
            </a:r>
            <a:r>
              <a:rPr lang="de-CH" dirty="0" err="1"/>
              <a:t>ganglion</a:t>
            </a:r>
            <a:r>
              <a:rPr lang="de-CH" dirty="0"/>
              <a:t> </a:t>
            </a:r>
            <a:r>
              <a:rPr lang="de-CH" dirty="0" err="1"/>
              <a:t>consists</a:t>
            </a:r>
            <a:r>
              <a:rPr lang="de-CH" dirty="0"/>
              <a:t> </a:t>
            </a:r>
            <a:r>
              <a:rPr lang="de-CH" dirty="0" err="1"/>
              <a:t>of</a:t>
            </a:r>
            <a:r>
              <a:rPr lang="de-CH" dirty="0"/>
              <a:t> superior and inferior </a:t>
            </a:r>
            <a:r>
              <a:rPr lang="de-CH" dirty="0" err="1"/>
              <a:t>parts</a:t>
            </a:r>
            <a:r>
              <a:rPr lang="de-CH" dirty="0"/>
              <a:t>, </a:t>
            </a:r>
            <a:r>
              <a:rPr lang="de-CH" dirty="0" err="1"/>
              <a:t>from</a:t>
            </a:r>
            <a:r>
              <a:rPr lang="de-CH" dirty="0"/>
              <a:t> </a:t>
            </a:r>
            <a:r>
              <a:rPr lang="de-CH" dirty="0" err="1"/>
              <a:t>which</a:t>
            </a:r>
            <a:r>
              <a:rPr lang="de-CH" dirty="0"/>
              <a:t> </a:t>
            </a:r>
            <a:r>
              <a:rPr lang="de-CH" dirty="0" err="1"/>
              <a:t>the</a:t>
            </a:r>
            <a:r>
              <a:rPr lang="de-CH" dirty="0"/>
              <a:t> superior and inferior </a:t>
            </a:r>
            <a:r>
              <a:rPr lang="de-CH" dirty="0" err="1"/>
              <a:t>branches</a:t>
            </a:r>
            <a:r>
              <a:rPr lang="de-CH" dirty="0"/>
              <a:t> </a:t>
            </a:r>
            <a:r>
              <a:rPr lang="de-CH" dirty="0" err="1"/>
              <a:t>of</a:t>
            </a:r>
            <a:r>
              <a:rPr lang="de-CH" dirty="0"/>
              <a:t> vestibular nerve </a:t>
            </a:r>
            <a:r>
              <a:rPr lang="de-CH" dirty="0" err="1"/>
              <a:t>arise</a:t>
            </a:r>
            <a:r>
              <a:rPr lang="de-CH" dirty="0"/>
              <a:t> and </a:t>
            </a:r>
            <a:r>
              <a:rPr lang="de-CH" dirty="0" err="1"/>
              <a:t>proceed</a:t>
            </a:r>
            <a:r>
              <a:rPr lang="de-CH" dirty="0"/>
              <a:t> </a:t>
            </a:r>
            <a:r>
              <a:rPr lang="de-CH" dirty="0" err="1"/>
              <a:t>to</a:t>
            </a:r>
            <a:r>
              <a:rPr lang="de-CH" dirty="0"/>
              <a:t> </a:t>
            </a:r>
            <a:r>
              <a:rPr lang="de-CH" dirty="0" err="1"/>
              <a:t>innervate</a:t>
            </a:r>
            <a:r>
              <a:rPr lang="de-CH" dirty="0"/>
              <a:t> </a:t>
            </a:r>
            <a:r>
              <a:rPr lang="de-CH" dirty="0" err="1"/>
              <a:t>the</a:t>
            </a:r>
            <a:r>
              <a:rPr lang="de-CH" dirty="0"/>
              <a:t> vestibular </a:t>
            </a:r>
            <a:r>
              <a:rPr lang="de-CH" dirty="0" err="1"/>
              <a:t>apparatus</a:t>
            </a:r>
            <a:r>
              <a:rPr lang="de-CH" dirty="0"/>
              <a:t> (</a:t>
            </a:r>
            <a:r>
              <a:rPr lang="de-CH" dirty="0" err="1"/>
              <a:t>utricle</a:t>
            </a:r>
            <a:r>
              <a:rPr lang="de-CH" dirty="0"/>
              <a:t>, </a:t>
            </a:r>
            <a:r>
              <a:rPr lang="de-CH" dirty="0" err="1"/>
              <a:t>saccule</a:t>
            </a:r>
            <a:r>
              <a:rPr lang="de-CH" dirty="0"/>
              <a:t> and </a:t>
            </a:r>
            <a:r>
              <a:rPr lang="de-CH" dirty="0" err="1"/>
              <a:t>semicircular</a:t>
            </a:r>
            <a:r>
              <a:rPr lang="de-CH" dirty="0"/>
              <a:t> </a:t>
            </a:r>
            <a:r>
              <a:rPr lang="de-CH" dirty="0" err="1"/>
              <a:t>ducts</a:t>
            </a:r>
            <a:r>
              <a:rPr lang="de-CH" dirty="0"/>
              <a:t>). The anterior </a:t>
            </a:r>
            <a:r>
              <a:rPr lang="de-CH" dirty="0" err="1"/>
              <a:t>ampullary</a:t>
            </a:r>
            <a:r>
              <a:rPr lang="de-CH" dirty="0"/>
              <a:t>, lateral </a:t>
            </a:r>
            <a:r>
              <a:rPr lang="de-CH" dirty="0" err="1"/>
              <a:t>ampullary</a:t>
            </a:r>
            <a:r>
              <a:rPr lang="de-CH" dirty="0"/>
              <a:t> and </a:t>
            </a:r>
            <a:r>
              <a:rPr lang="de-CH" dirty="0" err="1"/>
              <a:t>utricular</a:t>
            </a:r>
            <a:r>
              <a:rPr lang="de-CH" dirty="0"/>
              <a:t> </a:t>
            </a:r>
            <a:r>
              <a:rPr lang="de-CH" dirty="0" err="1"/>
              <a:t>nerves</a:t>
            </a:r>
            <a:r>
              <a:rPr lang="de-CH" dirty="0"/>
              <a:t> </a:t>
            </a:r>
            <a:r>
              <a:rPr lang="de-CH" dirty="0" err="1"/>
              <a:t>arise</a:t>
            </a:r>
            <a:r>
              <a:rPr lang="de-CH" dirty="0"/>
              <a:t> </a:t>
            </a:r>
            <a:r>
              <a:rPr lang="de-CH" dirty="0" err="1"/>
              <a:t>from</a:t>
            </a:r>
            <a:r>
              <a:rPr lang="de-CH" dirty="0"/>
              <a:t> </a:t>
            </a:r>
            <a:r>
              <a:rPr lang="de-CH" dirty="0" err="1"/>
              <a:t>the</a:t>
            </a:r>
            <a:r>
              <a:rPr lang="de-CH" dirty="0"/>
              <a:t> superior </a:t>
            </a:r>
            <a:r>
              <a:rPr lang="de-CH" dirty="0" err="1"/>
              <a:t>branch</a:t>
            </a:r>
            <a:r>
              <a:rPr lang="de-CH" dirty="0"/>
              <a:t>, </a:t>
            </a:r>
            <a:r>
              <a:rPr lang="de-CH" dirty="0" err="1"/>
              <a:t>while</a:t>
            </a:r>
            <a:r>
              <a:rPr lang="de-CH" dirty="0"/>
              <a:t> </a:t>
            </a:r>
            <a:r>
              <a:rPr lang="de-CH" dirty="0" err="1"/>
              <a:t>the</a:t>
            </a:r>
            <a:r>
              <a:rPr lang="de-CH" dirty="0"/>
              <a:t> </a:t>
            </a:r>
            <a:r>
              <a:rPr lang="de-CH" dirty="0" err="1"/>
              <a:t>posterior</a:t>
            </a:r>
            <a:r>
              <a:rPr lang="de-CH" dirty="0"/>
              <a:t> </a:t>
            </a:r>
            <a:r>
              <a:rPr lang="de-CH" dirty="0" err="1"/>
              <a:t>ampullary</a:t>
            </a:r>
            <a:r>
              <a:rPr lang="de-CH" dirty="0"/>
              <a:t> and </a:t>
            </a:r>
            <a:r>
              <a:rPr lang="de-CH" dirty="0" err="1"/>
              <a:t>saccular</a:t>
            </a:r>
            <a:r>
              <a:rPr lang="de-CH" dirty="0"/>
              <a:t> </a:t>
            </a:r>
            <a:r>
              <a:rPr lang="de-CH" dirty="0" err="1"/>
              <a:t>nerves</a:t>
            </a:r>
            <a:r>
              <a:rPr lang="de-CH" dirty="0"/>
              <a:t> </a:t>
            </a:r>
            <a:r>
              <a:rPr lang="de-CH" dirty="0" err="1"/>
              <a:t>are</a:t>
            </a:r>
            <a:r>
              <a:rPr lang="de-CH" dirty="0"/>
              <a:t> </a:t>
            </a:r>
            <a:r>
              <a:rPr lang="de-CH" dirty="0" err="1"/>
              <a:t>given</a:t>
            </a:r>
            <a:r>
              <a:rPr lang="de-CH" dirty="0"/>
              <a:t> off </a:t>
            </a:r>
            <a:r>
              <a:rPr lang="de-CH" dirty="0" err="1"/>
              <a:t>from</a:t>
            </a:r>
            <a:r>
              <a:rPr lang="de-CH" dirty="0"/>
              <a:t> </a:t>
            </a:r>
            <a:r>
              <a:rPr lang="de-CH" dirty="0" err="1"/>
              <a:t>the</a:t>
            </a:r>
            <a:r>
              <a:rPr lang="de-CH" dirty="0"/>
              <a:t> inferior </a:t>
            </a:r>
            <a:r>
              <a:rPr lang="de-CH" dirty="0" err="1"/>
              <a:t>component</a:t>
            </a:r>
            <a:r>
              <a:rPr lang="de-CH" dirty="0"/>
              <a:t>. </a:t>
            </a:r>
            <a:r>
              <a:rPr lang="de-CH" b="1" dirty="0">
                <a:solidFill>
                  <a:schemeClr val="accent6">
                    <a:lumMod val="50000"/>
                  </a:schemeClr>
                </a:solidFill>
              </a:rPr>
              <a:t>These </a:t>
            </a:r>
            <a:r>
              <a:rPr lang="de-CH" b="1" dirty="0" err="1">
                <a:solidFill>
                  <a:schemeClr val="accent6">
                    <a:lumMod val="50000"/>
                  </a:schemeClr>
                </a:solidFill>
              </a:rPr>
              <a:t>nerves</a:t>
            </a:r>
            <a:r>
              <a:rPr lang="de-CH" b="1" dirty="0">
                <a:solidFill>
                  <a:schemeClr val="accent6">
                    <a:lumMod val="50000"/>
                  </a:schemeClr>
                </a:solidFill>
              </a:rPr>
              <a:t> </a:t>
            </a:r>
            <a:r>
              <a:rPr lang="de-CH" b="1" dirty="0" err="1">
                <a:solidFill>
                  <a:schemeClr val="accent6">
                    <a:lumMod val="50000"/>
                  </a:schemeClr>
                </a:solidFill>
              </a:rPr>
              <a:t>collect</a:t>
            </a:r>
            <a:r>
              <a:rPr lang="de-CH" b="1" dirty="0">
                <a:solidFill>
                  <a:schemeClr val="accent6">
                    <a:lumMod val="50000"/>
                  </a:schemeClr>
                </a:solidFill>
              </a:rPr>
              <a:t> </a:t>
            </a:r>
            <a:r>
              <a:rPr lang="de-CH" b="1" dirty="0" err="1">
                <a:solidFill>
                  <a:schemeClr val="accent6">
                    <a:lumMod val="50000"/>
                  </a:schemeClr>
                </a:solidFill>
              </a:rPr>
              <a:t>information</a:t>
            </a:r>
            <a:r>
              <a:rPr lang="de-CH" b="1" dirty="0">
                <a:solidFill>
                  <a:schemeClr val="accent6">
                    <a:lumMod val="50000"/>
                  </a:schemeClr>
                </a:solidFill>
              </a:rPr>
              <a:t> </a:t>
            </a:r>
            <a:r>
              <a:rPr lang="de-CH" b="1" dirty="0" err="1">
                <a:solidFill>
                  <a:schemeClr val="accent6">
                    <a:lumMod val="50000"/>
                  </a:schemeClr>
                </a:solidFill>
              </a:rPr>
              <a:t>related</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motion</a:t>
            </a:r>
            <a:r>
              <a:rPr lang="de-CH" b="1" dirty="0">
                <a:solidFill>
                  <a:schemeClr val="accent6">
                    <a:lumMod val="50000"/>
                  </a:schemeClr>
                </a:solidFill>
              </a:rPr>
              <a:t> and </a:t>
            </a:r>
            <a:r>
              <a:rPr lang="de-CH" b="1" dirty="0" err="1">
                <a:solidFill>
                  <a:schemeClr val="accent6">
                    <a:lumMod val="50000"/>
                  </a:schemeClr>
                </a:solidFill>
              </a:rPr>
              <a:t>position</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head</a:t>
            </a:r>
            <a:r>
              <a:rPr lang="de-CH" b="1" dirty="0">
                <a:solidFill>
                  <a:schemeClr val="accent6">
                    <a:lumMod val="50000"/>
                  </a:schemeClr>
                </a:solidFill>
              </a:rPr>
              <a:t> and </a:t>
            </a:r>
            <a:r>
              <a:rPr lang="de-CH" b="1" dirty="0" err="1">
                <a:solidFill>
                  <a:schemeClr val="accent6">
                    <a:lumMod val="50000"/>
                  </a:schemeClr>
                </a:solidFill>
              </a:rPr>
              <a:t>transmit</a:t>
            </a:r>
            <a:r>
              <a:rPr lang="de-CH" b="1" dirty="0">
                <a:solidFill>
                  <a:schemeClr val="accent6">
                    <a:lumMod val="50000"/>
                  </a:schemeClr>
                </a:solidFill>
              </a:rPr>
              <a:t> </a:t>
            </a:r>
            <a:r>
              <a:rPr lang="de-CH" b="1" dirty="0" err="1">
                <a:solidFill>
                  <a:schemeClr val="accent6">
                    <a:lumMod val="50000"/>
                  </a:schemeClr>
                </a:solidFill>
              </a:rPr>
              <a:t>it</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vestibular </a:t>
            </a:r>
            <a:r>
              <a:rPr lang="de-CH" b="1" dirty="0" err="1">
                <a:solidFill>
                  <a:schemeClr val="accent6">
                    <a:lumMod val="50000"/>
                  </a:schemeClr>
                </a:solidFill>
              </a:rPr>
              <a:t>nuclei</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superior, inferior, medial and lateral vestibular </a:t>
            </a:r>
            <a:r>
              <a:rPr lang="de-CH" b="1" dirty="0" err="1">
                <a:solidFill>
                  <a:schemeClr val="accent6">
                    <a:lumMod val="50000"/>
                  </a:schemeClr>
                </a:solidFill>
              </a:rPr>
              <a:t>nuclei</a:t>
            </a:r>
            <a:r>
              <a:rPr lang="de-CH" b="1" dirty="0">
                <a:solidFill>
                  <a:schemeClr val="accent6">
                    <a:lumMod val="50000"/>
                  </a:schemeClr>
                </a:solidFill>
              </a:rPr>
              <a:t>) in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lower</a:t>
            </a:r>
            <a:r>
              <a:rPr lang="de-CH" b="1" dirty="0">
                <a:solidFill>
                  <a:schemeClr val="accent6">
                    <a:lumMod val="50000"/>
                  </a:schemeClr>
                </a:solidFill>
              </a:rPr>
              <a:t> </a:t>
            </a:r>
            <a:r>
              <a:rPr lang="de-CH" b="1" dirty="0" err="1">
                <a:solidFill>
                  <a:schemeClr val="accent6">
                    <a:lumMod val="50000"/>
                  </a:schemeClr>
                </a:solidFill>
              </a:rPr>
              <a:t>pons</a:t>
            </a:r>
            <a:r>
              <a:rPr lang="de-CH" b="1" dirty="0">
                <a:solidFill>
                  <a:schemeClr val="accent6">
                    <a:lumMod val="50000"/>
                  </a:schemeClr>
                </a:solidFill>
              </a:rPr>
              <a:t>/</a:t>
            </a:r>
            <a:r>
              <a:rPr lang="de-CH" b="1" dirty="0" err="1">
                <a:solidFill>
                  <a:schemeClr val="accent6">
                    <a:lumMod val="50000"/>
                  </a:schemeClr>
                </a:solidFill>
              </a:rPr>
              <a:t>upper</a:t>
            </a:r>
            <a:r>
              <a:rPr lang="de-CH" b="1" dirty="0">
                <a:solidFill>
                  <a:schemeClr val="accent6">
                    <a:lumMod val="50000"/>
                  </a:schemeClr>
                </a:solidFill>
              </a:rPr>
              <a:t> </a:t>
            </a:r>
            <a:r>
              <a:rPr lang="de-CH" b="1" dirty="0" err="1">
                <a:solidFill>
                  <a:schemeClr val="accent6">
                    <a:lumMod val="50000"/>
                  </a:schemeClr>
                </a:solidFill>
              </a:rPr>
              <a:t>medulla</a:t>
            </a:r>
            <a:r>
              <a:rPr lang="de-CH" b="1" dirty="0">
                <a:solidFill>
                  <a:schemeClr val="accent6">
                    <a:lumMod val="50000"/>
                  </a:schemeClr>
                </a:solidFill>
              </a:rPr>
              <a:t> </a:t>
            </a:r>
            <a:r>
              <a:rPr lang="de-CH" b="1" dirty="0" err="1">
                <a:solidFill>
                  <a:schemeClr val="accent6">
                    <a:lumMod val="50000"/>
                  </a:schemeClr>
                </a:solidFill>
              </a:rPr>
              <a:t>oblongata</a:t>
            </a:r>
            <a:r>
              <a:rPr lang="de-CH" b="1" dirty="0">
                <a:solidFill>
                  <a:schemeClr val="accent6">
                    <a:lumMod val="50000"/>
                  </a:schemeClr>
                </a:solidFill>
              </a:rPr>
              <a:t> in </a:t>
            </a:r>
            <a:r>
              <a:rPr lang="de-CH" b="1" dirty="0" err="1">
                <a:solidFill>
                  <a:schemeClr val="accent6">
                    <a:lumMod val="50000"/>
                  </a:schemeClr>
                </a:solidFill>
              </a:rPr>
              <a:t>order</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maintain</a:t>
            </a:r>
            <a:r>
              <a:rPr lang="de-CH" b="1" dirty="0">
                <a:solidFill>
                  <a:schemeClr val="accent6">
                    <a:lumMod val="50000"/>
                  </a:schemeClr>
                </a:solidFill>
              </a:rPr>
              <a:t> </a:t>
            </a:r>
            <a:r>
              <a:rPr lang="de-CH" b="1" dirty="0" err="1">
                <a:solidFill>
                  <a:schemeClr val="accent6">
                    <a:lumMod val="50000"/>
                  </a:schemeClr>
                </a:solidFill>
              </a:rPr>
              <a:t>balance</a:t>
            </a:r>
            <a:r>
              <a:rPr lang="de-CH" b="1" dirty="0">
                <a:solidFill>
                  <a:schemeClr val="accent6">
                    <a:lumMod val="50000"/>
                  </a:schemeClr>
                </a:solidFill>
              </a:rPr>
              <a:t> and </a:t>
            </a:r>
            <a:r>
              <a:rPr lang="de-CH" b="1" dirty="0" err="1">
                <a:solidFill>
                  <a:schemeClr val="accent6">
                    <a:lumMod val="50000"/>
                  </a:schemeClr>
                </a:solidFill>
              </a:rPr>
              <a:t>equilibrium</a:t>
            </a:r>
            <a:r>
              <a:rPr lang="de-CH" dirty="0"/>
              <a:t>.</a:t>
            </a:r>
            <a:br>
              <a:rPr lang="de-CH" dirty="0"/>
            </a:br>
            <a:r>
              <a:rPr lang="de-CH" dirty="0"/>
              <a:t>﻿</a:t>
            </a:r>
            <a:br>
              <a:rPr lang="de-CH" dirty="0"/>
            </a:br>
            <a:r>
              <a:rPr lang="de-CH" dirty="0"/>
              <a:t>﻿The cochlear nerve </a:t>
            </a:r>
            <a:r>
              <a:rPr lang="de-CH" dirty="0" err="1"/>
              <a:t>contains</a:t>
            </a:r>
            <a:r>
              <a:rPr lang="de-CH" dirty="0"/>
              <a:t> </a:t>
            </a:r>
            <a:r>
              <a:rPr lang="de-CH" dirty="0" err="1"/>
              <a:t>the</a:t>
            </a:r>
            <a:r>
              <a:rPr lang="de-CH" dirty="0"/>
              <a:t> </a:t>
            </a:r>
            <a:r>
              <a:rPr lang="de-CH" dirty="0" err="1"/>
              <a:t>axons</a:t>
            </a:r>
            <a:r>
              <a:rPr lang="de-CH" dirty="0"/>
              <a:t> </a:t>
            </a:r>
            <a:r>
              <a:rPr lang="de-CH" dirty="0" err="1"/>
              <a:t>of</a:t>
            </a:r>
            <a:r>
              <a:rPr lang="de-CH" dirty="0"/>
              <a:t> </a:t>
            </a:r>
            <a:r>
              <a:rPr lang="de-CH" dirty="0" err="1"/>
              <a:t>neurons</a:t>
            </a:r>
            <a:r>
              <a:rPr lang="de-CH" dirty="0"/>
              <a:t> </a:t>
            </a:r>
            <a:r>
              <a:rPr lang="de-CH" dirty="0" err="1"/>
              <a:t>whose</a:t>
            </a:r>
            <a:r>
              <a:rPr lang="de-CH" dirty="0"/>
              <a:t> </a:t>
            </a:r>
            <a:r>
              <a:rPr lang="de-CH" dirty="0" err="1"/>
              <a:t>cell</a:t>
            </a:r>
            <a:r>
              <a:rPr lang="de-CH" dirty="0"/>
              <a:t> </a:t>
            </a:r>
            <a:r>
              <a:rPr lang="de-CH" dirty="0" err="1"/>
              <a:t>bodies</a:t>
            </a:r>
            <a:r>
              <a:rPr lang="de-CH" dirty="0"/>
              <a:t> </a:t>
            </a:r>
            <a:r>
              <a:rPr lang="de-CH" dirty="0" err="1"/>
              <a:t>are</a:t>
            </a:r>
            <a:r>
              <a:rPr lang="de-CH" dirty="0"/>
              <a:t> </a:t>
            </a:r>
            <a:r>
              <a:rPr lang="de-CH" dirty="0" err="1"/>
              <a:t>located</a:t>
            </a:r>
            <a:r>
              <a:rPr lang="de-CH" dirty="0"/>
              <a:t> in </a:t>
            </a:r>
            <a:r>
              <a:rPr lang="de-CH" dirty="0" err="1"/>
              <a:t>the</a:t>
            </a:r>
            <a:r>
              <a:rPr lang="de-CH" dirty="0"/>
              <a:t> cochlear/spiral </a:t>
            </a:r>
            <a:r>
              <a:rPr lang="de-CH" dirty="0" err="1"/>
              <a:t>ganglion</a:t>
            </a:r>
            <a:r>
              <a:rPr lang="de-CH" dirty="0"/>
              <a:t> </a:t>
            </a:r>
            <a:r>
              <a:rPr lang="de-CH" dirty="0" err="1"/>
              <a:t>that</a:t>
            </a:r>
            <a:r>
              <a:rPr lang="de-CH" dirty="0"/>
              <a:t> lies </a:t>
            </a:r>
            <a:r>
              <a:rPr lang="de-CH" b="1" dirty="0">
                <a:solidFill>
                  <a:schemeClr val="accent6">
                    <a:lumMod val="50000"/>
                  </a:schemeClr>
                </a:solidFill>
              </a:rPr>
              <a:t>in </a:t>
            </a:r>
            <a:r>
              <a:rPr lang="de-CH" b="1" dirty="0" err="1">
                <a:solidFill>
                  <a:schemeClr val="accent6">
                    <a:lumMod val="50000"/>
                  </a:schemeClr>
                </a:solidFill>
              </a:rPr>
              <a:t>the</a:t>
            </a:r>
            <a:r>
              <a:rPr lang="de-CH" b="1" dirty="0">
                <a:solidFill>
                  <a:schemeClr val="accent6">
                    <a:lumMod val="50000"/>
                  </a:schemeClr>
                </a:solidFill>
              </a:rPr>
              <a:t> spiral </a:t>
            </a:r>
            <a:r>
              <a:rPr lang="de-CH" b="1" dirty="0" err="1">
                <a:solidFill>
                  <a:schemeClr val="accent6">
                    <a:lumMod val="50000"/>
                  </a:schemeClr>
                </a:solidFill>
              </a:rPr>
              <a:t>canal</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modiolus</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cochlea</a:t>
            </a:r>
            <a:r>
              <a:rPr lang="de-CH" b="1" dirty="0">
                <a:solidFill>
                  <a:schemeClr val="accent6">
                    <a:lumMod val="50000"/>
                  </a:schemeClr>
                </a:solidFill>
              </a:rPr>
              <a:t>. </a:t>
            </a:r>
            <a:r>
              <a:rPr lang="de-CH" dirty="0" err="1"/>
              <a:t>Peripheral</a:t>
            </a:r>
            <a:r>
              <a:rPr lang="de-CH" dirty="0"/>
              <a:t> </a:t>
            </a:r>
            <a:r>
              <a:rPr lang="de-CH" dirty="0" err="1"/>
              <a:t>processes</a:t>
            </a:r>
            <a:r>
              <a:rPr lang="de-CH" dirty="0"/>
              <a:t> </a:t>
            </a:r>
            <a:r>
              <a:rPr lang="de-CH" dirty="0" err="1"/>
              <a:t>of</a:t>
            </a:r>
            <a:r>
              <a:rPr lang="de-CH" dirty="0"/>
              <a:t> </a:t>
            </a:r>
            <a:r>
              <a:rPr lang="de-CH" dirty="0" err="1"/>
              <a:t>these</a:t>
            </a:r>
            <a:r>
              <a:rPr lang="de-CH" dirty="0"/>
              <a:t> </a:t>
            </a:r>
            <a:r>
              <a:rPr lang="de-CH" dirty="0" err="1"/>
              <a:t>neurons</a:t>
            </a:r>
            <a:r>
              <a:rPr lang="de-CH" dirty="0"/>
              <a:t> send terminal </a:t>
            </a:r>
            <a:r>
              <a:rPr lang="de-CH" dirty="0" err="1"/>
              <a:t>endings</a:t>
            </a:r>
            <a:r>
              <a:rPr lang="de-CH" dirty="0"/>
              <a:t> </a:t>
            </a:r>
            <a:r>
              <a:rPr lang="de-CH" dirty="0" err="1"/>
              <a:t>to</a:t>
            </a:r>
            <a:r>
              <a:rPr lang="de-CH" dirty="0"/>
              <a:t> </a:t>
            </a:r>
            <a:r>
              <a:rPr lang="de-CH" dirty="0" err="1"/>
              <a:t>receptors</a:t>
            </a:r>
            <a:r>
              <a:rPr lang="de-CH" dirty="0"/>
              <a:t> in </a:t>
            </a:r>
            <a:r>
              <a:rPr lang="de-CH" dirty="0" err="1"/>
              <a:t>the</a:t>
            </a:r>
            <a:r>
              <a:rPr lang="de-CH" dirty="0"/>
              <a:t> spiral </a:t>
            </a:r>
            <a:r>
              <a:rPr lang="de-CH" dirty="0" err="1"/>
              <a:t>organ</a:t>
            </a:r>
            <a:r>
              <a:rPr lang="de-CH" dirty="0"/>
              <a:t> (</a:t>
            </a:r>
            <a:r>
              <a:rPr lang="de-CH" dirty="0" err="1"/>
              <a:t>of</a:t>
            </a:r>
            <a:r>
              <a:rPr lang="de-CH" dirty="0"/>
              <a:t> Corti), </a:t>
            </a:r>
            <a:r>
              <a:rPr lang="de-CH" dirty="0" err="1"/>
              <a:t>that</a:t>
            </a:r>
            <a:r>
              <a:rPr lang="de-CH" dirty="0"/>
              <a:t> </a:t>
            </a:r>
            <a:r>
              <a:rPr lang="de-CH" dirty="0" err="1"/>
              <a:t>collect</a:t>
            </a:r>
            <a:r>
              <a:rPr lang="de-CH" dirty="0"/>
              <a:t> </a:t>
            </a:r>
            <a:r>
              <a:rPr lang="de-CH" dirty="0" err="1"/>
              <a:t>auditory</a:t>
            </a:r>
            <a:r>
              <a:rPr lang="de-CH" dirty="0"/>
              <a:t> </a:t>
            </a:r>
            <a:r>
              <a:rPr lang="de-CH" dirty="0" err="1"/>
              <a:t>information</a:t>
            </a:r>
            <a:r>
              <a:rPr lang="de-CH" dirty="0"/>
              <a:t> and </a:t>
            </a:r>
            <a:r>
              <a:rPr lang="de-CH" dirty="0" err="1"/>
              <a:t>transmit</a:t>
            </a:r>
            <a:r>
              <a:rPr lang="de-CH" dirty="0"/>
              <a:t> </a:t>
            </a:r>
            <a:r>
              <a:rPr lang="de-CH" dirty="0" err="1"/>
              <a:t>it</a:t>
            </a:r>
            <a:r>
              <a:rPr lang="de-CH" dirty="0"/>
              <a:t> via </a:t>
            </a:r>
            <a:r>
              <a:rPr lang="de-CH" dirty="0" err="1"/>
              <a:t>the</a:t>
            </a:r>
            <a:r>
              <a:rPr lang="de-CH" dirty="0"/>
              <a:t> cochlear nerve </a:t>
            </a:r>
            <a:r>
              <a:rPr lang="de-CH" dirty="0" err="1"/>
              <a:t>to</a:t>
            </a:r>
            <a:r>
              <a:rPr lang="de-CH" dirty="0"/>
              <a:t> </a:t>
            </a:r>
            <a:r>
              <a:rPr lang="de-CH" dirty="0" err="1"/>
              <a:t>the</a:t>
            </a:r>
            <a:r>
              <a:rPr lang="de-CH" dirty="0"/>
              <a:t> cochlear </a:t>
            </a:r>
            <a:r>
              <a:rPr lang="de-CH" dirty="0" err="1"/>
              <a:t>nuclei</a:t>
            </a:r>
            <a:r>
              <a:rPr lang="de-CH" dirty="0"/>
              <a:t> (anterior and </a:t>
            </a:r>
            <a:r>
              <a:rPr lang="de-CH" dirty="0" err="1"/>
              <a:t>posterior</a:t>
            </a:r>
            <a:r>
              <a:rPr lang="de-CH" dirty="0"/>
              <a:t> cochlear </a:t>
            </a:r>
            <a:r>
              <a:rPr lang="de-CH" dirty="0" err="1"/>
              <a:t>nuclei</a:t>
            </a:r>
            <a:r>
              <a:rPr lang="de-CH" dirty="0"/>
              <a:t>) in </a:t>
            </a:r>
            <a:r>
              <a:rPr lang="de-CH" dirty="0" err="1"/>
              <a:t>the</a:t>
            </a:r>
            <a:r>
              <a:rPr lang="de-CH" dirty="0"/>
              <a:t> </a:t>
            </a:r>
            <a:r>
              <a:rPr lang="de-CH" dirty="0" err="1"/>
              <a:t>brainstem</a:t>
            </a:r>
            <a:r>
              <a:rPr lang="de-CH" dirty="0"/>
              <a:t>, and </a:t>
            </a:r>
            <a:r>
              <a:rPr lang="de-CH" dirty="0" err="1"/>
              <a:t>ultimately</a:t>
            </a:r>
            <a:r>
              <a:rPr lang="de-CH" dirty="0"/>
              <a:t> </a:t>
            </a:r>
            <a:r>
              <a:rPr lang="de-CH" dirty="0" err="1"/>
              <a:t>to</a:t>
            </a:r>
            <a:r>
              <a:rPr lang="de-CH" dirty="0"/>
              <a:t> </a:t>
            </a:r>
            <a:r>
              <a:rPr lang="de-CH" dirty="0" err="1"/>
              <a:t>the</a:t>
            </a:r>
            <a:r>
              <a:rPr lang="de-CH" dirty="0"/>
              <a:t> </a:t>
            </a:r>
            <a:r>
              <a:rPr lang="de-CH" dirty="0" err="1"/>
              <a:t>primary</a:t>
            </a:r>
            <a:r>
              <a:rPr lang="de-CH" dirty="0"/>
              <a:t> </a:t>
            </a:r>
            <a:r>
              <a:rPr lang="de-CH" dirty="0" err="1"/>
              <a:t>auditory</a:t>
            </a:r>
            <a:r>
              <a:rPr lang="de-CH" dirty="0"/>
              <a:t> </a:t>
            </a:r>
            <a:r>
              <a:rPr lang="de-CH" dirty="0" err="1"/>
              <a:t>cortex</a:t>
            </a:r>
            <a:r>
              <a:rPr lang="de-CH" dirty="0"/>
              <a:t> </a:t>
            </a:r>
            <a:r>
              <a:rPr lang="de-CH" dirty="0" err="1"/>
              <a:t>of</a:t>
            </a:r>
            <a:r>
              <a:rPr lang="de-CH" dirty="0"/>
              <a:t> </a:t>
            </a:r>
            <a:r>
              <a:rPr lang="de-CH" dirty="0" err="1"/>
              <a:t>the</a:t>
            </a:r>
            <a:r>
              <a:rPr lang="de-CH" dirty="0"/>
              <a:t> temporal lobe.</a:t>
            </a:r>
          </a:p>
          <a:p>
            <a:endParaRPr lang="el-GR" dirty="0"/>
          </a:p>
        </p:txBody>
      </p:sp>
      <p:pic>
        <p:nvPicPr>
          <p:cNvPr id="36866" name="Picture 2" descr="Course and branches of vestibulocochlear nerve">
            <a:extLst>
              <a:ext uri="{FF2B5EF4-FFF2-40B4-BE49-F238E27FC236}">
                <a16:creationId xmlns:a16="http://schemas.microsoft.com/office/drawing/2014/main" id="{293B2018-E0C3-979C-6407-E44A2EB31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133" y="338666"/>
            <a:ext cx="5032022" cy="651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6122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D975E53-BE6F-3170-EA6E-5DFDF37F5BF6}"/>
              </a:ext>
            </a:extLst>
          </p:cNvPr>
          <p:cNvSpPr>
            <a:spLocks noGrp="1"/>
          </p:cNvSpPr>
          <p:nvPr>
            <p:ph idx="1"/>
          </p:nvPr>
        </p:nvSpPr>
        <p:spPr>
          <a:xfrm>
            <a:off x="238218" y="276470"/>
            <a:ext cx="5158376" cy="6305060"/>
          </a:xfrm>
        </p:spPr>
        <p:txBody>
          <a:bodyPr>
            <a:normAutofit/>
          </a:bodyPr>
          <a:lstStyle/>
          <a:p>
            <a:r>
              <a:rPr kumimoji="0" lang="el-GR" sz="3200" b="1" i="0" u="none" strike="noStrike" kern="1200" cap="none" spc="0" normalizeH="0" baseline="0" noProof="0" dirty="0">
                <a:ln/>
                <a:solidFill>
                  <a:srgbClr val="B64926"/>
                </a:solidFill>
                <a:effectLst/>
                <a:uLnTx/>
                <a:uFillTx/>
                <a:latin typeface="Calibri" panose="020F0502020204030204"/>
                <a:ea typeface="+mj-ea"/>
                <a:cs typeface="+mj-cs"/>
              </a:rPr>
              <a:t> </a:t>
            </a:r>
            <a:r>
              <a:rPr kumimoji="0" lang="en-US" sz="3200" b="1" i="0" u="none" strike="noStrike" kern="1200" cap="none" spc="0" normalizeH="0" baseline="0" noProof="0" dirty="0">
                <a:ln/>
                <a:solidFill>
                  <a:srgbClr val="B64926"/>
                </a:solidFill>
                <a:effectLst/>
                <a:uLnTx/>
                <a:uFillTx/>
                <a:latin typeface="Calibri" panose="020F0502020204030204"/>
                <a:ea typeface="+mj-ea"/>
                <a:cs typeface="+mj-cs"/>
              </a:rPr>
              <a:t>Function</a:t>
            </a:r>
            <a:r>
              <a:rPr kumimoji="0" lang="el-GR" sz="3200" b="1" i="0" u="none" strike="noStrike" kern="1200" cap="none" spc="0" normalizeH="0" baseline="0" noProof="0" dirty="0">
                <a:ln/>
                <a:solidFill>
                  <a:srgbClr val="B64926"/>
                </a:solidFill>
                <a:effectLst/>
                <a:uLnTx/>
                <a:uFillTx/>
                <a:latin typeface="Calibri" panose="020F0502020204030204"/>
                <a:ea typeface="+mj-ea"/>
                <a:cs typeface="+mj-cs"/>
              </a:rPr>
              <a:t>: </a:t>
            </a:r>
            <a:r>
              <a:rPr lang="en" sz="3200" dirty="0"/>
              <a:t>special senses (hearing, balance, and motion)</a:t>
            </a:r>
            <a:endParaRPr kumimoji="0" lang="el-GR" sz="3200" i="0" u="none" strike="noStrike" kern="1200" cap="none" spc="0" normalizeH="0" baseline="0" noProof="0" dirty="0">
              <a:ln/>
              <a:effectLst/>
              <a:uLnTx/>
              <a:uFillTx/>
              <a:latin typeface="Calibri" panose="020F0502020204030204"/>
              <a:ea typeface="+mj-ea"/>
              <a:cs typeface="+mj-cs"/>
            </a:endParaRPr>
          </a:p>
          <a:p>
            <a: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t> </a:t>
            </a:r>
            <a:r>
              <a:rPr kumimoji="0" lang="en-US" sz="2800" b="1" i="0" u="none" strike="noStrike" kern="1200" cap="none" spc="0" normalizeH="0" baseline="0" noProof="0" dirty="0">
                <a:ln/>
                <a:solidFill>
                  <a:srgbClr val="B64926"/>
                </a:solidFill>
                <a:effectLst/>
                <a:uLnTx/>
                <a:uFillTx/>
                <a:latin typeface="Calibri" panose="020F0502020204030204"/>
                <a:ea typeface="+mn-ea"/>
                <a:cs typeface="+mn-cs"/>
              </a:rPr>
              <a:t>Nuclei:</a:t>
            </a:r>
            <a:r>
              <a:rPr kumimoji="0" lang="el-GR" sz="2800" b="1" i="0" u="none" strike="noStrike" kern="1200" cap="none" spc="0" normalizeH="0" baseline="0" noProof="0" dirty="0">
                <a:ln/>
                <a:solidFill>
                  <a:srgbClr val="B64926"/>
                </a:solidFill>
                <a:effectLst/>
                <a:uLnTx/>
                <a:uFillTx/>
                <a:latin typeface="Calibri" panose="020F0502020204030204"/>
                <a:ea typeface="+mn-ea"/>
                <a:cs typeface="+mn-cs"/>
              </a:rPr>
              <a:t> </a:t>
            </a:r>
            <a:r>
              <a:rPr lang="en" dirty="0"/>
              <a:t>Vestibular nuclei → join pons/medulla at the floor of the 4th ventricle. Cochlear nuclei → medulla oblongata.</a:t>
            </a:r>
            <a:endParaRPr lang="el-GR" dirty="0">
              <a:ln/>
              <a:latin typeface="Calibri" panose="020F0502020204030204"/>
            </a:endParaRPr>
          </a:p>
          <a:p>
            <a:r>
              <a:rPr lang="el-GR" b="1" dirty="0">
                <a:ln/>
                <a:solidFill>
                  <a:srgbClr val="B64926"/>
                </a:solidFill>
                <a:latin typeface="Calibri" panose="020F0502020204030204"/>
              </a:rPr>
              <a:t> </a:t>
            </a:r>
            <a:r>
              <a:rPr lang="en-US" b="1" dirty="0">
                <a:ln/>
                <a:solidFill>
                  <a:srgbClr val="B64926"/>
                </a:solidFill>
                <a:latin typeface="Calibri" panose="020F0502020204030204"/>
              </a:rPr>
              <a:t>Emergence: </a:t>
            </a:r>
            <a:r>
              <a:rPr lang="en" dirty="0"/>
              <a:t>junction of pons and medulla</a:t>
            </a:r>
            <a:r>
              <a:rPr lang="en-US" dirty="0">
                <a:ln/>
                <a:latin typeface="Calibri" panose="020F0502020204030204"/>
              </a:rPr>
              <a:t>*</a:t>
            </a:r>
            <a:endParaRPr lang="el-GR" dirty="0">
              <a:ln/>
              <a:latin typeface="Calibri" panose="020F0502020204030204"/>
            </a:endParaRPr>
          </a:p>
          <a:p>
            <a:endParaRPr lang="el-GR" dirty="0">
              <a:ln/>
              <a:latin typeface="Calibri" panose="020F0502020204030204"/>
            </a:endParaRPr>
          </a:p>
        </p:txBody>
      </p:sp>
      <p:sp>
        <p:nvSpPr>
          <p:cNvPr id="5" name="TextBox 4">
            <a:extLst>
              <a:ext uri="{FF2B5EF4-FFF2-40B4-BE49-F238E27FC236}">
                <a16:creationId xmlns:a16="http://schemas.microsoft.com/office/drawing/2014/main" id="{D16A3CD5-C3A7-C5DB-738C-830352B0AD18}"/>
              </a:ext>
            </a:extLst>
          </p:cNvPr>
          <p:cNvSpPr txBox="1"/>
          <p:nvPr/>
        </p:nvSpPr>
        <p:spPr>
          <a:xfrm>
            <a:off x="790222" y="5894614"/>
            <a:ext cx="5999717" cy="923330"/>
          </a:xfrm>
          <a:prstGeom prst="rect">
            <a:avLst/>
          </a:prstGeom>
          <a:noFill/>
        </p:spPr>
        <p:txBody>
          <a:bodyPr wrap="square" rtlCol="0">
            <a:spAutoFit/>
          </a:bodyPr>
          <a:lstStyle/>
          <a:p>
            <a:r>
              <a:rPr lang="en-US" dirty="0"/>
              <a:t>* </a:t>
            </a:r>
            <a:r>
              <a:rPr lang="en" dirty="0"/>
              <a:t>After emergence the nerve separates into vestibular and cochlear components.</a:t>
            </a:r>
          </a:p>
          <a:p>
            <a:endParaRPr lang="el-GR" dirty="0"/>
          </a:p>
        </p:txBody>
      </p:sp>
      <p:pic>
        <p:nvPicPr>
          <p:cNvPr id="6" name="Εικόνα 5">
            <a:extLst>
              <a:ext uri="{FF2B5EF4-FFF2-40B4-BE49-F238E27FC236}">
                <a16:creationId xmlns:a16="http://schemas.microsoft.com/office/drawing/2014/main" id="{622DA250-302B-F12B-0B6C-D85EFB87E7B8}"/>
              </a:ext>
            </a:extLst>
          </p:cNvPr>
          <p:cNvPicPr>
            <a:picLocks noChangeAspect="1"/>
          </p:cNvPicPr>
          <p:nvPr/>
        </p:nvPicPr>
        <p:blipFill>
          <a:blip r:embed="rId2"/>
          <a:stretch>
            <a:fillRect/>
          </a:stretch>
        </p:blipFill>
        <p:spPr>
          <a:xfrm>
            <a:off x="5168606" y="542972"/>
            <a:ext cx="7023394" cy="5351642"/>
          </a:xfrm>
          <a:prstGeom prst="rect">
            <a:avLst/>
          </a:prstGeom>
        </p:spPr>
      </p:pic>
    </p:spTree>
    <p:extLst>
      <p:ext uri="{BB962C8B-B14F-4D97-AF65-F5344CB8AC3E}">
        <p14:creationId xmlns:p14="http://schemas.microsoft.com/office/powerpoint/2010/main" val="2808524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7CFF4A6E-0D3D-148F-3158-CFDAB0027550}"/>
              </a:ext>
            </a:extLst>
          </p:cNvPr>
          <p:cNvSpPr>
            <a:spLocks noGrp="1"/>
          </p:cNvSpPr>
          <p:nvPr>
            <p:ph type="body" idx="1"/>
          </p:nvPr>
        </p:nvSpPr>
        <p:spPr>
          <a:xfrm>
            <a:off x="1591733" y="417689"/>
            <a:ext cx="3573536" cy="395111"/>
          </a:xfrm>
        </p:spPr>
        <p:txBody>
          <a:bodyPr>
            <a:normAutofit fontScale="85000" lnSpcReduction="20000"/>
          </a:bodyPr>
          <a:lstStyle/>
          <a:p>
            <a:r>
              <a:rPr lang="en-US" sz="3200" dirty="0">
                <a:solidFill>
                  <a:schemeClr val="accent4"/>
                </a:solidFill>
              </a:rPr>
              <a:t>Vestibular Nerve</a:t>
            </a:r>
            <a:endParaRPr lang="el-GR" sz="3200" dirty="0">
              <a:solidFill>
                <a:schemeClr val="accent4"/>
              </a:solidFill>
            </a:endParaRPr>
          </a:p>
        </p:txBody>
      </p:sp>
      <p:sp>
        <p:nvSpPr>
          <p:cNvPr id="4" name="Θέση περιεχομένου 3">
            <a:extLst>
              <a:ext uri="{FF2B5EF4-FFF2-40B4-BE49-F238E27FC236}">
                <a16:creationId xmlns:a16="http://schemas.microsoft.com/office/drawing/2014/main" id="{1471EEF8-3B18-1BDD-9FB7-7B85F6D09A48}"/>
              </a:ext>
            </a:extLst>
          </p:cNvPr>
          <p:cNvSpPr>
            <a:spLocks noGrp="1"/>
          </p:cNvSpPr>
          <p:nvPr>
            <p:ph sz="half" idx="2"/>
          </p:nvPr>
        </p:nvSpPr>
        <p:spPr>
          <a:xfrm>
            <a:off x="824089" y="1241779"/>
            <a:ext cx="5463520" cy="4053750"/>
          </a:xfrm>
        </p:spPr>
        <p:txBody>
          <a:bodyPr>
            <a:noAutofit/>
          </a:bodyPr>
          <a:lstStyle/>
          <a:p>
            <a:r>
              <a:rPr lang="en" sz="2800" dirty="0"/>
              <a:t>central processes from vestibular ganglion</a:t>
            </a:r>
          </a:p>
          <a:p>
            <a:r>
              <a:rPr lang="en" sz="2800" dirty="0"/>
              <a:t>peripheral processes to the maculae of utricle and saccule and to the ampullary crests of the semicircular ducts</a:t>
            </a:r>
          </a:p>
          <a:p>
            <a:r>
              <a:rPr lang="en" sz="2800" dirty="0"/>
              <a:t>balance sensory.</a:t>
            </a:r>
          </a:p>
          <a:p>
            <a:pPr lvl="1"/>
            <a:endParaRPr lang="el-GR" sz="2800" dirty="0"/>
          </a:p>
        </p:txBody>
      </p:sp>
      <p:sp>
        <p:nvSpPr>
          <p:cNvPr id="5" name="Θέση κειμένου 4">
            <a:extLst>
              <a:ext uri="{FF2B5EF4-FFF2-40B4-BE49-F238E27FC236}">
                <a16:creationId xmlns:a16="http://schemas.microsoft.com/office/drawing/2014/main" id="{AD434D6C-C160-4DEA-7F95-36165B46E4E5}"/>
              </a:ext>
            </a:extLst>
          </p:cNvPr>
          <p:cNvSpPr>
            <a:spLocks noGrp="1"/>
          </p:cNvSpPr>
          <p:nvPr>
            <p:ph type="body" sz="quarter" idx="3"/>
          </p:nvPr>
        </p:nvSpPr>
        <p:spPr>
          <a:xfrm>
            <a:off x="7721600" y="0"/>
            <a:ext cx="3011504" cy="812800"/>
          </a:xfrm>
        </p:spPr>
        <p:txBody>
          <a:bodyPr>
            <a:normAutofit fontScale="85000" lnSpcReduction="20000"/>
          </a:bodyPr>
          <a:lstStyle/>
          <a:p>
            <a:r>
              <a:rPr lang="en-US" sz="3200" dirty="0">
                <a:solidFill>
                  <a:schemeClr val="accent4"/>
                </a:solidFill>
              </a:rPr>
              <a:t>Cochlear Nerve</a:t>
            </a:r>
            <a:endParaRPr lang="el-GR" sz="3200" dirty="0">
              <a:solidFill>
                <a:schemeClr val="accent4"/>
              </a:solidFill>
            </a:endParaRPr>
          </a:p>
        </p:txBody>
      </p:sp>
      <p:sp>
        <p:nvSpPr>
          <p:cNvPr id="6" name="Θέση περιεχομένου 5">
            <a:extLst>
              <a:ext uri="{FF2B5EF4-FFF2-40B4-BE49-F238E27FC236}">
                <a16:creationId xmlns:a16="http://schemas.microsoft.com/office/drawing/2014/main" id="{D206C0B2-1118-4E8B-3742-64395AF6FA11}"/>
              </a:ext>
            </a:extLst>
          </p:cNvPr>
          <p:cNvSpPr>
            <a:spLocks noGrp="1"/>
          </p:cNvSpPr>
          <p:nvPr>
            <p:ph sz="quarter" idx="4"/>
          </p:nvPr>
        </p:nvSpPr>
        <p:spPr>
          <a:xfrm>
            <a:off x="6626578" y="1128889"/>
            <a:ext cx="5312375" cy="3891431"/>
          </a:xfrm>
        </p:spPr>
        <p:txBody>
          <a:bodyPr>
            <a:normAutofit/>
          </a:bodyPr>
          <a:lstStyle/>
          <a:p>
            <a:r>
              <a:rPr lang="en" sz="2800" dirty="0"/>
              <a:t>Cochlear nerve: central processes from spiral (cochlear) ganglion</a:t>
            </a:r>
          </a:p>
          <a:p>
            <a:r>
              <a:rPr lang="en" sz="2800" dirty="0"/>
              <a:t>peripheral processes to the organ of Corti</a:t>
            </a:r>
          </a:p>
          <a:p>
            <a:r>
              <a:rPr lang="en" sz="2800" dirty="0"/>
              <a:t>hearing sense</a:t>
            </a:r>
            <a:endParaRPr lang="el-GR" sz="2800" dirty="0"/>
          </a:p>
        </p:txBody>
      </p:sp>
    </p:spTree>
    <p:extLst>
      <p:ext uri="{BB962C8B-B14F-4D97-AF65-F5344CB8AC3E}">
        <p14:creationId xmlns:p14="http://schemas.microsoft.com/office/powerpoint/2010/main" val="13184654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E2644E4D-FE8C-98E2-FA6B-12D4461C75E3}"/>
              </a:ext>
            </a:extLst>
          </p:cNvPr>
          <p:cNvGraphicFramePr>
            <a:graphicFrameLocks noGrp="1"/>
          </p:cNvGraphicFramePr>
          <p:nvPr>
            <p:extLst>
              <p:ext uri="{D42A27DB-BD31-4B8C-83A1-F6EECF244321}">
                <p14:modId xmlns:p14="http://schemas.microsoft.com/office/powerpoint/2010/main" val="2095563781"/>
              </p:ext>
            </p:extLst>
          </p:nvPr>
        </p:nvGraphicFramePr>
        <p:xfrm>
          <a:off x="846666" y="259644"/>
          <a:ext cx="11187289" cy="6695405"/>
        </p:xfrm>
        <a:graphic>
          <a:graphicData uri="http://schemas.openxmlformats.org/drawingml/2006/table">
            <a:tbl>
              <a:tblPr/>
              <a:tblGrid>
                <a:gridCol w="2269067">
                  <a:extLst>
                    <a:ext uri="{9D8B030D-6E8A-4147-A177-3AD203B41FA5}">
                      <a16:colId xmlns:a16="http://schemas.microsoft.com/office/drawing/2014/main" val="3278347336"/>
                    </a:ext>
                  </a:extLst>
                </a:gridCol>
                <a:gridCol w="8918222">
                  <a:extLst>
                    <a:ext uri="{9D8B030D-6E8A-4147-A177-3AD203B41FA5}">
                      <a16:colId xmlns:a16="http://schemas.microsoft.com/office/drawing/2014/main" val="1474441131"/>
                    </a:ext>
                  </a:extLst>
                </a:gridCol>
              </a:tblGrid>
              <a:tr h="350827">
                <a:tc gridSpan="2">
                  <a:txBody>
                    <a:bodyPr/>
                    <a:lstStyle/>
                    <a:p>
                      <a:pPr>
                        <a:buNone/>
                      </a:pPr>
                      <a:r>
                        <a:rPr lang="de-CH" sz="2400" b="1" dirty="0">
                          <a:solidFill>
                            <a:schemeClr val="accent6">
                              <a:lumMod val="50000"/>
                            </a:schemeClr>
                          </a:solidFill>
                        </a:rPr>
                        <a:t>Key </a:t>
                      </a:r>
                      <a:r>
                        <a:rPr lang="de-CH" sz="2400" b="1" dirty="0" err="1">
                          <a:solidFill>
                            <a:schemeClr val="accent6">
                              <a:lumMod val="50000"/>
                            </a:schemeClr>
                          </a:solidFill>
                        </a:rPr>
                        <a:t>points</a:t>
                      </a:r>
                      <a:r>
                        <a:rPr lang="de-CH" sz="2400" b="1" dirty="0">
                          <a:solidFill>
                            <a:schemeClr val="accent6">
                              <a:lumMod val="50000"/>
                            </a:schemeClr>
                          </a:solidFill>
                        </a:rPr>
                        <a:t> </a:t>
                      </a:r>
                      <a:r>
                        <a:rPr lang="de-CH" sz="2400" b="1" dirty="0" err="1">
                          <a:solidFill>
                            <a:schemeClr val="accent6">
                              <a:lumMod val="50000"/>
                            </a:schemeClr>
                          </a:solidFill>
                        </a:rPr>
                        <a:t>about</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vestibulocochlear</a:t>
                      </a:r>
                      <a:r>
                        <a:rPr lang="de-CH" sz="2400" b="1" dirty="0">
                          <a:solidFill>
                            <a:schemeClr val="accent6">
                              <a:lumMod val="50000"/>
                            </a:schemeClr>
                          </a:solidFill>
                        </a:rPr>
                        <a:t> nerve (CN VIII)</a:t>
                      </a:r>
                    </a:p>
                  </a:txBody>
                  <a:tcPr marL="43063" marR="43063" marT="21531" marB="21531" anchor="ctr">
                    <a:solidFill>
                      <a:srgbClr val="F7F7F7"/>
                    </a:solidFill>
                  </a:tcPr>
                </a:tc>
                <a:tc hMerge="1">
                  <a:txBody>
                    <a:bodyPr/>
                    <a:lstStyle/>
                    <a:p>
                      <a:endParaRPr lang="el-GR"/>
                    </a:p>
                  </a:txBody>
                  <a:tcPr/>
                </a:tc>
                <a:extLst>
                  <a:ext uri="{0D108BD9-81ED-4DB2-BD59-A6C34878D82A}">
                    <a16:rowId xmlns:a16="http://schemas.microsoft.com/office/drawing/2014/main" val="3615606123"/>
                  </a:ext>
                </a:extLst>
              </a:tr>
              <a:tr h="4062581">
                <a:tc>
                  <a:txBody>
                    <a:bodyPr/>
                    <a:lstStyle/>
                    <a:p>
                      <a:pPr fontAlgn="t">
                        <a:buNone/>
                      </a:pPr>
                      <a:r>
                        <a:rPr lang="de-CH" sz="2400" b="1">
                          <a:solidFill>
                            <a:schemeClr val="accent6">
                              <a:lumMod val="50000"/>
                            </a:schemeClr>
                          </a:solidFill>
                          <a:effectLst/>
                          <a:latin typeface="PlutoSansMedium"/>
                        </a:rPr>
                        <a:t>Structure and features</a:t>
                      </a:r>
                    </a:p>
                  </a:txBody>
                  <a:tcPr marL="67286" marR="67286" marT="44857" marB="4485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000" b="1" dirty="0" err="1">
                          <a:solidFill>
                            <a:srgbClr val="495354"/>
                          </a:solidFill>
                          <a:effectLst/>
                          <a:latin typeface="PlutoSansMedium"/>
                        </a:rPr>
                        <a:t>Fibers</a:t>
                      </a:r>
                      <a:r>
                        <a:rPr lang="de-CH" sz="2000" b="1" dirty="0">
                          <a:solidFill>
                            <a:srgbClr val="495354"/>
                          </a:solidFill>
                          <a:effectLst/>
                        </a:rPr>
                        <a:t>: Special </a:t>
                      </a:r>
                      <a:r>
                        <a:rPr lang="de-CH" sz="2000" b="1" dirty="0" err="1">
                          <a:solidFill>
                            <a:srgbClr val="495354"/>
                          </a:solidFill>
                          <a:effectLst/>
                        </a:rPr>
                        <a:t>sensory</a:t>
                      </a:r>
                      <a:r>
                        <a:rPr lang="de-CH" sz="2000" b="1" dirty="0">
                          <a:solidFill>
                            <a:srgbClr val="495354"/>
                          </a:solidFill>
                          <a:effectLst/>
                        </a:rPr>
                        <a:t> afferent nerve (SSA)</a:t>
                      </a:r>
                      <a:br>
                        <a:rPr lang="de-CH" sz="2000" b="1" dirty="0">
                          <a:solidFill>
                            <a:srgbClr val="495354"/>
                          </a:solidFill>
                          <a:effectLst/>
                          <a:latin typeface="PlutoSansMedium"/>
                        </a:rPr>
                      </a:br>
                      <a:r>
                        <a:rPr lang="de-CH" sz="2000" b="1" dirty="0">
                          <a:solidFill>
                            <a:srgbClr val="495354"/>
                          </a:solidFill>
                          <a:effectLst/>
                          <a:latin typeface="PlutoSansMedium"/>
                        </a:rPr>
                        <a:t>Origin</a:t>
                      </a:r>
                      <a:r>
                        <a:rPr lang="de-CH" sz="2000" b="1" dirty="0">
                          <a:solidFill>
                            <a:srgbClr val="495354"/>
                          </a:solidFill>
                          <a:effectLst/>
                        </a:rPr>
                        <a:t>: </a:t>
                      </a:r>
                      <a:r>
                        <a:rPr lang="de-CH" sz="2000" b="1" dirty="0" err="1">
                          <a:solidFill>
                            <a:srgbClr val="495354"/>
                          </a:solidFill>
                          <a:effectLst/>
                        </a:rPr>
                        <a:t>Pontomedullary</a:t>
                      </a:r>
                      <a:r>
                        <a:rPr lang="de-CH" sz="2000" b="1" dirty="0">
                          <a:solidFill>
                            <a:srgbClr val="495354"/>
                          </a:solidFill>
                          <a:effectLst/>
                        </a:rPr>
                        <a:t> </a:t>
                      </a:r>
                      <a:r>
                        <a:rPr lang="de-CH" sz="2000" b="1" dirty="0" err="1">
                          <a:solidFill>
                            <a:srgbClr val="495354"/>
                          </a:solidFill>
                          <a:effectLst/>
                        </a:rPr>
                        <a:t>junction</a:t>
                      </a:r>
                      <a:r>
                        <a:rPr lang="de-CH" sz="2000" b="1" dirty="0">
                          <a:solidFill>
                            <a:srgbClr val="495354"/>
                          </a:solidFill>
                          <a:effectLst/>
                        </a:rPr>
                        <a:t>/</a:t>
                      </a:r>
                      <a:r>
                        <a:rPr lang="de-CH" sz="2000" b="1" dirty="0" err="1">
                          <a:solidFill>
                            <a:srgbClr val="495354"/>
                          </a:solidFill>
                          <a:effectLst/>
                        </a:rPr>
                        <a:t>cerebellopontine</a:t>
                      </a:r>
                      <a:r>
                        <a:rPr lang="de-CH" sz="2000" b="1" dirty="0">
                          <a:solidFill>
                            <a:srgbClr val="495354"/>
                          </a:solidFill>
                          <a:effectLst/>
                        </a:rPr>
                        <a:t> angle</a:t>
                      </a:r>
                      <a:br>
                        <a:rPr lang="de-CH" sz="2000" b="1" dirty="0">
                          <a:solidFill>
                            <a:srgbClr val="495354"/>
                          </a:solidFill>
                          <a:effectLst/>
                          <a:latin typeface="PlutoSansMedium"/>
                        </a:rPr>
                      </a:br>
                      <a:r>
                        <a:rPr lang="de-CH" sz="2000" b="1" dirty="0">
                          <a:solidFill>
                            <a:srgbClr val="495354"/>
                          </a:solidFill>
                          <a:effectLst/>
                          <a:latin typeface="PlutoSansMedium"/>
                        </a:rPr>
                        <a:t>Enters </a:t>
                      </a:r>
                      <a:r>
                        <a:rPr lang="de-CH" sz="2000" b="1" dirty="0" err="1">
                          <a:solidFill>
                            <a:srgbClr val="495354"/>
                          </a:solidFill>
                          <a:effectLst/>
                          <a:latin typeface="PlutoSansMedium"/>
                        </a:rPr>
                        <a:t>skull</a:t>
                      </a:r>
                      <a:r>
                        <a:rPr lang="de-CH" sz="2000" b="1" dirty="0">
                          <a:solidFill>
                            <a:srgbClr val="495354"/>
                          </a:solidFill>
                          <a:effectLst/>
                        </a:rPr>
                        <a:t>: Internal </a:t>
                      </a:r>
                      <a:r>
                        <a:rPr lang="de-CH" sz="2000" b="1" dirty="0" err="1">
                          <a:solidFill>
                            <a:srgbClr val="495354"/>
                          </a:solidFill>
                          <a:effectLst/>
                        </a:rPr>
                        <a:t>acoustic</a:t>
                      </a:r>
                      <a:r>
                        <a:rPr lang="de-CH" sz="2000" b="1" dirty="0">
                          <a:solidFill>
                            <a:srgbClr val="495354"/>
                          </a:solidFill>
                          <a:effectLst/>
                        </a:rPr>
                        <a:t> </a:t>
                      </a:r>
                      <a:r>
                        <a:rPr lang="de-CH" sz="2000" b="1" dirty="0" err="1">
                          <a:solidFill>
                            <a:srgbClr val="495354"/>
                          </a:solidFill>
                          <a:effectLst/>
                        </a:rPr>
                        <a:t>meatus</a:t>
                      </a:r>
                      <a:br>
                        <a:rPr lang="de-CH" sz="2000" b="1" dirty="0">
                          <a:solidFill>
                            <a:srgbClr val="495354"/>
                          </a:solidFill>
                          <a:effectLst/>
                        </a:rPr>
                      </a:br>
                      <a:br>
                        <a:rPr lang="de-CH" sz="2000" b="1" dirty="0">
                          <a:solidFill>
                            <a:srgbClr val="495354"/>
                          </a:solidFill>
                          <a:effectLst/>
                        </a:rPr>
                      </a:br>
                      <a:r>
                        <a:rPr lang="de-CH" sz="2000" b="1" dirty="0">
                          <a:solidFill>
                            <a:srgbClr val="495354"/>
                          </a:solidFill>
                          <a:effectLst/>
                          <a:latin typeface="PlutoSansMedium"/>
                        </a:rPr>
                        <a:t>Associated </a:t>
                      </a:r>
                      <a:r>
                        <a:rPr lang="de-CH" sz="2000" b="1" dirty="0" err="1">
                          <a:solidFill>
                            <a:srgbClr val="495354"/>
                          </a:solidFill>
                          <a:effectLst/>
                          <a:latin typeface="PlutoSansMedium"/>
                        </a:rPr>
                        <a:t>nuclei</a:t>
                      </a:r>
                      <a:r>
                        <a:rPr lang="de-CH" sz="2000" b="1" dirty="0">
                          <a:solidFill>
                            <a:srgbClr val="495354"/>
                          </a:solidFill>
                          <a:effectLst/>
                        </a:rPr>
                        <a:t>:</a:t>
                      </a:r>
                      <a:br>
                        <a:rPr lang="de-CH" sz="2000" b="1" dirty="0">
                          <a:solidFill>
                            <a:srgbClr val="495354"/>
                          </a:solidFill>
                          <a:effectLst/>
                        </a:rPr>
                      </a:br>
                      <a:r>
                        <a:rPr lang="de-CH" sz="2000" b="1" dirty="0">
                          <a:solidFill>
                            <a:srgbClr val="495354"/>
                          </a:solidFill>
                          <a:effectLst/>
                        </a:rPr>
                        <a:t>Vestibular nerve: Superior vestibular </a:t>
                      </a:r>
                      <a:r>
                        <a:rPr lang="de-CH" sz="2000" b="1" dirty="0" err="1">
                          <a:solidFill>
                            <a:srgbClr val="495354"/>
                          </a:solidFill>
                          <a:effectLst/>
                        </a:rPr>
                        <a:t>nucleus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Bechterew), lateral vestibular </a:t>
                      </a:r>
                      <a:r>
                        <a:rPr lang="de-CH" sz="2000" b="1" dirty="0" err="1">
                          <a:solidFill>
                            <a:srgbClr val="495354"/>
                          </a:solidFill>
                          <a:effectLst/>
                        </a:rPr>
                        <a:t>nucleus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Deiters), inferior vestibular </a:t>
                      </a:r>
                      <a:r>
                        <a:rPr lang="de-CH" sz="2000" b="1" dirty="0" err="1">
                          <a:solidFill>
                            <a:srgbClr val="495354"/>
                          </a:solidFill>
                          <a:effectLst/>
                        </a:rPr>
                        <a:t>nucleus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Roller), medial vestibular </a:t>
                      </a:r>
                      <a:r>
                        <a:rPr lang="de-CH" sz="2000" b="1" dirty="0" err="1">
                          <a:solidFill>
                            <a:srgbClr val="495354"/>
                          </a:solidFill>
                          <a:effectLst/>
                        </a:rPr>
                        <a:t>nucleus</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Schwalbe)</a:t>
                      </a:r>
                      <a:br>
                        <a:rPr lang="de-CH" sz="2000" b="1" dirty="0">
                          <a:solidFill>
                            <a:srgbClr val="495354"/>
                          </a:solidFill>
                          <a:effectLst/>
                        </a:rPr>
                      </a:br>
                      <a:r>
                        <a:rPr lang="de-CH" sz="2000" b="1" dirty="0">
                          <a:solidFill>
                            <a:srgbClr val="495354"/>
                          </a:solidFill>
                          <a:effectLst/>
                        </a:rPr>
                        <a:t>Cochlear nerve: Anterior and </a:t>
                      </a:r>
                      <a:r>
                        <a:rPr lang="de-CH" sz="2000" b="1" dirty="0" err="1">
                          <a:solidFill>
                            <a:srgbClr val="495354"/>
                          </a:solidFill>
                          <a:effectLst/>
                        </a:rPr>
                        <a:t>posterior</a:t>
                      </a:r>
                      <a:r>
                        <a:rPr lang="de-CH" sz="2000" b="1" dirty="0">
                          <a:solidFill>
                            <a:srgbClr val="495354"/>
                          </a:solidFill>
                          <a:effectLst/>
                        </a:rPr>
                        <a:t> cochlear </a:t>
                      </a:r>
                      <a:r>
                        <a:rPr lang="de-CH" sz="2000" b="1" dirty="0" err="1">
                          <a:solidFill>
                            <a:srgbClr val="495354"/>
                          </a:solidFill>
                          <a:effectLst/>
                        </a:rPr>
                        <a:t>nuclei</a:t>
                      </a:r>
                      <a:br>
                        <a:rPr lang="de-CH" sz="2000" b="1" dirty="0">
                          <a:solidFill>
                            <a:srgbClr val="495354"/>
                          </a:solidFill>
                          <a:effectLst/>
                        </a:rPr>
                      </a:br>
                      <a:br>
                        <a:rPr lang="de-CH" sz="2000" b="1" dirty="0">
                          <a:solidFill>
                            <a:srgbClr val="495354"/>
                          </a:solidFill>
                          <a:effectLst/>
                        </a:rPr>
                      </a:br>
                      <a:r>
                        <a:rPr lang="de-CH" sz="2000" b="1" dirty="0">
                          <a:solidFill>
                            <a:srgbClr val="495354"/>
                          </a:solidFill>
                          <a:effectLst/>
                          <a:latin typeface="PlutoSansMedium"/>
                        </a:rPr>
                        <a:t>Associated </a:t>
                      </a:r>
                      <a:r>
                        <a:rPr lang="de-CH" sz="2000" b="1" dirty="0" err="1">
                          <a:solidFill>
                            <a:srgbClr val="495354"/>
                          </a:solidFill>
                          <a:effectLst/>
                          <a:latin typeface="PlutoSansMedium"/>
                        </a:rPr>
                        <a:t>ganglia</a:t>
                      </a:r>
                      <a:r>
                        <a:rPr lang="de-CH" sz="2000" b="1" dirty="0">
                          <a:solidFill>
                            <a:srgbClr val="495354"/>
                          </a:solidFill>
                          <a:effectLst/>
                        </a:rPr>
                        <a:t>:</a:t>
                      </a:r>
                      <a:br>
                        <a:rPr lang="de-CH" sz="2000" b="1" dirty="0">
                          <a:solidFill>
                            <a:srgbClr val="495354"/>
                          </a:solidFill>
                          <a:effectLst/>
                        </a:rPr>
                      </a:br>
                      <a:r>
                        <a:rPr lang="de-CH" sz="2000" b="1" dirty="0">
                          <a:solidFill>
                            <a:srgbClr val="495354"/>
                          </a:solidFill>
                          <a:effectLst/>
                        </a:rPr>
                        <a:t>Vestibular nerve: Vestibular </a:t>
                      </a:r>
                      <a:r>
                        <a:rPr lang="de-CH" sz="2000" b="1" dirty="0" err="1">
                          <a:solidFill>
                            <a:srgbClr val="495354"/>
                          </a:solidFill>
                          <a:effectLst/>
                        </a:rPr>
                        <a:t>ganglion</a:t>
                      </a:r>
                      <a:r>
                        <a:rPr lang="de-CH" sz="2000" b="1" dirty="0">
                          <a:solidFill>
                            <a:srgbClr val="495354"/>
                          </a:solidFill>
                          <a:effectLst/>
                        </a:rPr>
                        <a:t> (</a:t>
                      </a:r>
                      <a:r>
                        <a:rPr lang="de-CH" sz="2000" b="1" dirty="0" err="1">
                          <a:solidFill>
                            <a:srgbClr val="495354"/>
                          </a:solidFill>
                          <a:effectLst/>
                        </a:rPr>
                        <a:t>receives</a:t>
                      </a:r>
                      <a:r>
                        <a:rPr lang="de-CH" sz="2000" b="1" dirty="0">
                          <a:solidFill>
                            <a:srgbClr val="495354"/>
                          </a:solidFill>
                          <a:effectLst/>
                        </a:rPr>
                        <a:t> </a:t>
                      </a:r>
                      <a:r>
                        <a:rPr lang="de-CH" sz="2000" b="1" dirty="0" err="1">
                          <a:solidFill>
                            <a:srgbClr val="495354"/>
                          </a:solidFill>
                          <a:effectLst/>
                        </a:rPr>
                        <a:t>the</a:t>
                      </a:r>
                      <a:r>
                        <a:rPr lang="de-CH" sz="2000" b="1" dirty="0">
                          <a:solidFill>
                            <a:srgbClr val="495354"/>
                          </a:solidFill>
                          <a:effectLst/>
                        </a:rPr>
                        <a:t> </a:t>
                      </a:r>
                      <a:r>
                        <a:rPr lang="de-CH" sz="2000" b="1" dirty="0" err="1">
                          <a:solidFill>
                            <a:srgbClr val="495354"/>
                          </a:solidFill>
                          <a:effectLst/>
                        </a:rPr>
                        <a:t>inputs</a:t>
                      </a:r>
                      <a:r>
                        <a:rPr lang="de-CH" sz="2000" b="1" dirty="0">
                          <a:solidFill>
                            <a:srgbClr val="495354"/>
                          </a:solidFill>
                          <a:effectLst/>
                        </a:rPr>
                        <a:t> </a:t>
                      </a:r>
                      <a:r>
                        <a:rPr lang="de-CH" sz="2000" b="1" dirty="0" err="1">
                          <a:solidFill>
                            <a:srgbClr val="495354"/>
                          </a:solidFill>
                          <a:effectLst/>
                        </a:rPr>
                        <a:t>from</a:t>
                      </a:r>
                      <a:r>
                        <a:rPr lang="de-CH" sz="2000" b="1" dirty="0">
                          <a:solidFill>
                            <a:srgbClr val="495354"/>
                          </a:solidFill>
                          <a:effectLst/>
                        </a:rPr>
                        <a:t> </a:t>
                      </a:r>
                      <a:r>
                        <a:rPr lang="de-CH" sz="2000" b="1" dirty="0" err="1">
                          <a:solidFill>
                            <a:srgbClr val="495354"/>
                          </a:solidFill>
                          <a:effectLst/>
                        </a:rPr>
                        <a:t>the</a:t>
                      </a:r>
                      <a:r>
                        <a:rPr lang="de-CH" sz="2000" b="1" dirty="0">
                          <a:solidFill>
                            <a:srgbClr val="495354"/>
                          </a:solidFill>
                          <a:effectLst/>
                        </a:rPr>
                        <a:t> </a:t>
                      </a:r>
                      <a:r>
                        <a:rPr lang="de-CH" sz="2000" b="1" dirty="0" err="1">
                          <a:solidFill>
                            <a:srgbClr val="495354"/>
                          </a:solidFill>
                          <a:effectLst/>
                        </a:rPr>
                        <a:t>utricular</a:t>
                      </a:r>
                      <a:r>
                        <a:rPr lang="de-CH" sz="2000" b="1" dirty="0">
                          <a:solidFill>
                            <a:srgbClr val="495354"/>
                          </a:solidFill>
                          <a:effectLst/>
                        </a:rPr>
                        <a:t>, </a:t>
                      </a:r>
                      <a:r>
                        <a:rPr lang="de-CH" sz="2000" b="1" dirty="0" err="1">
                          <a:solidFill>
                            <a:srgbClr val="495354"/>
                          </a:solidFill>
                          <a:effectLst/>
                        </a:rPr>
                        <a:t>saccular</a:t>
                      </a:r>
                      <a:r>
                        <a:rPr lang="de-CH" sz="2000" b="1" dirty="0">
                          <a:solidFill>
                            <a:srgbClr val="495354"/>
                          </a:solidFill>
                          <a:effectLst/>
                        </a:rPr>
                        <a:t>, lateral, anterior and </a:t>
                      </a:r>
                      <a:r>
                        <a:rPr lang="de-CH" sz="2000" b="1" dirty="0" err="1">
                          <a:solidFill>
                            <a:srgbClr val="495354"/>
                          </a:solidFill>
                          <a:effectLst/>
                        </a:rPr>
                        <a:t>posterior</a:t>
                      </a:r>
                      <a:r>
                        <a:rPr lang="de-CH" sz="2000" b="1" dirty="0">
                          <a:solidFill>
                            <a:srgbClr val="495354"/>
                          </a:solidFill>
                          <a:effectLst/>
                        </a:rPr>
                        <a:t> </a:t>
                      </a:r>
                      <a:r>
                        <a:rPr lang="de-CH" sz="2000" b="1" dirty="0" err="1">
                          <a:solidFill>
                            <a:srgbClr val="495354"/>
                          </a:solidFill>
                          <a:effectLst/>
                        </a:rPr>
                        <a:t>ampullary</a:t>
                      </a:r>
                      <a:r>
                        <a:rPr lang="de-CH" sz="2000" b="1" dirty="0">
                          <a:solidFill>
                            <a:srgbClr val="495354"/>
                          </a:solidFill>
                          <a:effectLst/>
                        </a:rPr>
                        <a:t> </a:t>
                      </a:r>
                      <a:r>
                        <a:rPr lang="de-CH" sz="2000" b="1" dirty="0" err="1">
                          <a:solidFill>
                            <a:srgbClr val="495354"/>
                          </a:solidFill>
                          <a:effectLst/>
                        </a:rPr>
                        <a:t>nerves</a:t>
                      </a:r>
                      <a:r>
                        <a:rPr lang="de-CH" sz="2000" b="1" dirty="0">
                          <a:solidFill>
                            <a:srgbClr val="495354"/>
                          </a:solidFill>
                          <a:effectLst/>
                        </a:rPr>
                        <a:t>)</a:t>
                      </a:r>
                      <a:br>
                        <a:rPr lang="de-CH" sz="2000" b="1" dirty="0">
                          <a:solidFill>
                            <a:srgbClr val="495354"/>
                          </a:solidFill>
                          <a:effectLst/>
                        </a:rPr>
                      </a:br>
                      <a:r>
                        <a:rPr lang="de-CH" sz="2000" b="1" dirty="0">
                          <a:solidFill>
                            <a:srgbClr val="495354"/>
                          </a:solidFill>
                          <a:effectLst/>
                        </a:rPr>
                        <a:t>Cochlear nerve: Spiral </a:t>
                      </a:r>
                      <a:r>
                        <a:rPr lang="de-CH" sz="2000" b="1" dirty="0" err="1">
                          <a:solidFill>
                            <a:srgbClr val="495354"/>
                          </a:solidFill>
                          <a:effectLst/>
                        </a:rPr>
                        <a:t>ganglion</a:t>
                      </a:r>
                      <a:r>
                        <a:rPr lang="de-CH" sz="2000" b="1" dirty="0">
                          <a:solidFill>
                            <a:srgbClr val="495354"/>
                          </a:solidFill>
                          <a:effectLst/>
                        </a:rPr>
                        <a:t> (</a:t>
                      </a:r>
                      <a:r>
                        <a:rPr lang="de-CH" sz="2000" b="1" dirty="0" err="1">
                          <a:solidFill>
                            <a:srgbClr val="495354"/>
                          </a:solidFill>
                          <a:effectLst/>
                        </a:rPr>
                        <a:t>receives</a:t>
                      </a:r>
                      <a:r>
                        <a:rPr lang="de-CH" sz="2000" b="1" dirty="0">
                          <a:solidFill>
                            <a:srgbClr val="495354"/>
                          </a:solidFill>
                          <a:effectLst/>
                        </a:rPr>
                        <a:t> </a:t>
                      </a:r>
                      <a:r>
                        <a:rPr lang="de-CH" sz="2000" b="1" dirty="0" err="1">
                          <a:solidFill>
                            <a:srgbClr val="495354"/>
                          </a:solidFill>
                          <a:effectLst/>
                        </a:rPr>
                        <a:t>the</a:t>
                      </a:r>
                      <a:r>
                        <a:rPr lang="de-CH" sz="2000" b="1" dirty="0">
                          <a:solidFill>
                            <a:srgbClr val="495354"/>
                          </a:solidFill>
                          <a:effectLst/>
                        </a:rPr>
                        <a:t> </a:t>
                      </a:r>
                      <a:r>
                        <a:rPr lang="de-CH" sz="2000" b="1" dirty="0" err="1">
                          <a:solidFill>
                            <a:srgbClr val="495354"/>
                          </a:solidFill>
                          <a:effectLst/>
                        </a:rPr>
                        <a:t>inputs</a:t>
                      </a:r>
                      <a:r>
                        <a:rPr lang="de-CH" sz="2000" b="1" dirty="0">
                          <a:solidFill>
                            <a:srgbClr val="495354"/>
                          </a:solidFill>
                          <a:effectLst/>
                        </a:rPr>
                        <a:t> </a:t>
                      </a:r>
                      <a:r>
                        <a:rPr lang="de-CH" sz="2000" b="1" dirty="0" err="1">
                          <a:solidFill>
                            <a:srgbClr val="495354"/>
                          </a:solidFill>
                          <a:effectLst/>
                        </a:rPr>
                        <a:t>from</a:t>
                      </a:r>
                      <a:r>
                        <a:rPr lang="de-CH" sz="2000" b="1" dirty="0">
                          <a:solidFill>
                            <a:srgbClr val="495354"/>
                          </a:solidFill>
                          <a:effectLst/>
                        </a:rPr>
                        <a:t> </a:t>
                      </a:r>
                      <a:r>
                        <a:rPr lang="de-CH" sz="2000" b="1" dirty="0" err="1">
                          <a:solidFill>
                            <a:srgbClr val="495354"/>
                          </a:solidFill>
                          <a:effectLst/>
                        </a:rPr>
                        <a:t>the</a:t>
                      </a:r>
                      <a:r>
                        <a:rPr lang="de-CH" sz="2000" b="1" dirty="0">
                          <a:solidFill>
                            <a:srgbClr val="495354"/>
                          </a:solidFill>
                          <a:effectLst/>
                        </a:rPr>
                        <a:t> spiral </a:t>
                      </a:r>
                      <a:r>
                        <a:rPr lang="de-CH" sz="2000" b="1" dirty="0" err="1">
                          <a:solidFill>
                            <a:srgbClr val="495354"/>
                          </a:solidFill>
                          <a:effectLst/>
                        </a:rPr>
                        <a:t>organ</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Corti))</a:t>
                      </a:r>
                      <a:br>
                        <a:rPr lang="de-CH" sz="2000" b="1" dirty="0">
                          <a:solidFill>
                            <a:srgbClr val="495354"/>
                          </a:solidFill>
                          <a:effectLst/>
                        </a:rPr>
                      </a:br>
                      <a:endParaRPr lang="de-CH" sz="2000" b="1" dirty="0">
                        <a:solidFill>
                          <a:srgbClr val="495354"/>
                        </a:solidFill>
                        <a:effectLst/>
                      </a:endParaRPr>
                    </a:p>
                  </a:txBody>
                  <a:tcPr marL="67286" marR="67286" marT="44857" marB="4485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621796682"/>
                  </a:ext>
                </a:extLst>
              </a:tr>
              <a:tr h="1320069">
                <a:tc>
                  <a:txBody>
                    <a:bodyPr/>
                    <a:lstStyle/>
                    <a:p>
                      <a:pPr fontAlgn="t">
                        <a:buNone/>
                      </a:pPr>
                      <a:r>
                        <a:rPr lang="de-CH" sz="2400" b="1" dirty="0" err="1">
                          <a:solidFill>
                            <a:schemeClr val="accent6">
                              <a:lumMod val="50000"/>
                            </a:schemeClr>
                          </a:solidFill>
                          <a:effectLst/>
                          <a:latin typeface="PlutoSansMedium"/>
                        </a:rPr>
                        <a:t>Function</a:t>
                      </a:r>
                      <a:endParaRPr lang="de-CH" sz="2400" b="1" dirty="0">
                        <a:solidFill>
                          <a:schemeClr val="accent6">
                            <a:lumMod val="50000"/>
                          </a:schemeClr>
                        </a:solidFill>
                        <a:effectLst/>
                        <a:latin typeface="PlutoSansMedium"/>
                      </a:endParaRPr>
                    </a:p>
                  </a:txBody>
                  <a:tcPr marL="67286" marR="67286" marT="44857" marB="4485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000" b="1" dirty="0">
                          <a:solidFill>
                            <a:srgbClr val="495354"/>
                          </a:solidFill>
                          <a:effectLst/>
                          <a:latin typeface="PlutoSansMedium"/>
                        </a:rPr>
                        <a:t>Vestibular nerve</a:t>
                      </a:r>
                      <a:r>
                        <a:rPr lang="de-CH" sz="2000" b="1" dirty="0">
                          <a:solidFill>
                            <a:srgbClr val="495354"/>
                          </a:solidFill>
                          <a:effectLst/>
                        </a:rPr>
                        <a:t>: </a:t>
                      </a:r>
                      <a:r>
                        <a:rPr lang="de-CH" sz="2000" b="1" dirty="0" err="1">
                          <a:solidFill>
                            <a:srgbClr val="495354"/>
                          </a:solidFill>
                          <a:effectLst/>
                        </a:rPr>
                        <a:t>Transmits</a:t>
                      </a:r>
                      <a:r>
                        <a:rPr lang="de-CH" sz="2000" b="1" dirty="0">
                          <a:solidFill>
                            <a:srgbClr val="495354"/>
                          </a:solidFill>
                          <a:effectLst/>
                        </a:rPr>
                        <a:t> </a:t>
                      </a:r>
                      <a:r>
                        <a:rPr lang="de-CH" sz="2000" b="1" dirty="0" err="1">
                          <a:solidFill>
                            <a:srgbClr val="495354"/>
                          </a:solidFill>
                          <a:effectLst/>
                        </a:rPr>
                        <a:t>information</a:t>
                      </a:r>
                      <a:r>
                        <a:rPr lang="de-CH" sz="2000" b="1" dirty="0">
                          <a:solidFill>
                            <a:srgbClr val="495354"/>
                          </a:solidFill>
                          <a:effectLst/>
                        </a:rPr>
                        <a:t> </a:t>
                      </a:r>
                      <a:r>
                        <a:rPr lang="de-CH" sz="2000" b="1" dirty="0" err="1">
                          <a:solidFill>
                            <a:srgbClr val="495354"/>
                          </a:solidFill>
                          <a:effectLst/>
                        </a:rPr>
                        <a:t>about</a:t>
                      </a:r>
                      <a:r>
                        <a:rPr lang="de-CH" sz="2000" b="1" dirty="0">
                          <a:solidFill>
                            <a:srgbClr val="495354"/>
                          </a:solidFill>
                          <a:effectLst/>
                        </a:rPr>
                        <a:t> </a:t>
                      </a:r>
                      <a:r>
                        <a:rPr lang="de-CH" sz="2000" b="1" dirty="0" err="1">
                          <a:solidFill>
                            <a:srgbClr val="495354"/>
                          </a:solidFill>
                          <a:effectLst/>
                        </a:rPr>
                        <a:t>motion</a:t>
                      </a:r>
                      <a:r>
                        <a:rPr lang="de-CH" sz="2000" b="1" dirty="0">
                          <a:solidFill>
                            <a:srgbClr val="495354"/>
                          </a:solidFill>
                          <a:effectLst/>
                        </a:rPr>
                        <a:t> and </a:t>
                      </a:r>
                      <a:r>
                        <a:rPr lang="de-CH" sz="2000" b="1" dirty="0" err="1">
                          <a:solidFill>
                            <a:srgbClr val="495354"/>
                          </a:solidFill>
                          <a:effectLst/>
                        </a:rPr>
                        <a:t>position</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the</a:t>
                      </a:r>
                      <a:r>
                        <a:rPr lang="de-CH" sz="2000" b="1" dirty="0">
                          <a:solidFill>
                            <a:srgbClr val="495354"/>
                          </a:solidFill>
                          <a:effectLst/>
                        </a:rPr>
                        <a:t> </a:t>
                      </a:r>
                      <a:r>
                        <a:rPr lang="de-CH" sz="2000" b="1" dirty="0" err="1">
                          <a:solidFill>
                            <a:srgbClr val="495354"/>
                          </a:solidFill>
                          <a:effectLst/>
                        </a:rPr>
                        <a:t>head</a:t>
                      </a:r>
                      <a:r>
                        <a:rPr lang="de-CH" sz="2000" b="1" dirty="0">
                          <a:solidFill>
                            <a:srgbClr val="495354"/>
                          </a:solidFill>
                          <a:effectLst/>
                        </a:rPr>
                        <a:t> </a:t>
                      </a:r>
                      <a:r>
                        <a:rPr lang="de-CH" sz="2000" b="1" dirty="0" err="1">
                          <a:solidFill>
                            <a:srgbClr val="495354"/>
                          </a:solidFill>
                          <a:effectLst/>
                        </a:rPr>
                        <a:t>to</a:t>
                      </a:r>
                      <a:r>
                        <a:rPr lang="de-CH" sz="2000" b="1" dirty="0">
                          <a:solidFill>
                            <a:srgbClr val="495354"/>
                          </a:solidFill>
                          <a:effectLst/>
                        </a:rPr>
                        <a:t> </a:t>
                      </a:r>
                      <a:r>
                        <a:rPr lang="de-CH" sz="2000" b="1" dirty="0" err="1">
                          <a:solidFill>
                            <a:srgbClr val="495354"/>
                          </a:solidFill>
                          <a:effectLst/>
                        </a:rPr>
                        <a:t>maintain</a:t>
                      </a:r>
                      <a:r>
                        <a:rPr lang="de-CH" sz="2000" b="1" dirty="0">
                          <a:solidFill>
                            <a:srgbClr val="495354"/>
                          </a:solidFill>
                          <a:effectLst/>
                        </a:rPr>
                        <a:t> </a:t>
                      </a:r>
                      <a:r>
                        <a:rPr lang="de-CH" sz="2000" b="1" dirty="0" err="1">
                          <a:solidFill>
                            <a:srgbClr val="495354"/>
                          </a:solidFill>
                          <a:effectLst/>
                        </a:rPr>
                        <a:t>balance</a:t>
                      </a:r>
                      <a:r>
                        <a:rPr lang="de-CH" sz="2000" b="1" dirty="0">
                          <a:solidFill>
                            <a:srgbClr val="495354"/>
                          </a:solidFill>
                          <a:effectLst/>
                        </a:rPr>
                        <a:t> and </a:t>
                      </a:r>
                      <a:r>
                        <a:rPr lang="de-CH" sz="2000" b="1" dirty="0" err="1">
                          <a:solidFill>
                            <a:srgbClr val="495354"/>
                          </a:solidFill>
                          <a:effectLst/>
                        </a:rPr>
                        <a:t>equilibrium</a:t>
                      </a:r>
                      <a:br>
                        <a:rPr lang="de-CH" sz="2000" b="1" dirty="0">
                          <a:solidFill>
                            <a:srgbClr val="495354"/>
                          </a:solidFill>
                          <a:effectLst/>
                        </a:rPr>
                      </a:br>
                      <a:r>
                        <a:rPr lang="de-CH" sz="2000" b="1" dirty="0">
                          <a:solidFill>
                            <a:srgbClr val="495354"/>
                          </a:solidFill>
                          <a:effectLst/>
                          <a:latin typeface="PlutoSansMedium"/>
                        </a:rPr>
                        <a:t>Cochlear nerve</a:t>
                      </a:r>
                      <a:r>
                        <a:rPr lang="de-CH" sz="2000" b="1" dirty="0">
                          <a:solidFill>
                            <a:srgbClr val="495354"/>
                          </a:solidFill>
                          <a:effectLst/>
                        </a:rPr>
                        <a:t>: </a:t>
                      </a:r>
                      <a:r>
                        <a:rPr lang="de-CH" sz="2000" b="1" dirty="0" err="1">
                          <a:solidFill>
                            <a:srgbClr val="495354"/>
                          </a:solidFill>
                          <a:effectLst/>
                        </a:rPr>
                        <a:t>Transmits</a:t>
                      </a:r>
                      <a:r>
                        <a:rPr lang="de-CH" sz="2000" b="1" dirty="0">
                          <a:solidFill>
                            <a:srgbClr val="495354"/>
                          </a:solidFill>
                          <a:effectLst/>
                        </a:rPr>
                        <a:t> </a:t>
                      </a:r>
                      <a:r>
                        <a:rPr lang="de-CH" sz="2000" b="1" dirty="0" err="1">
                          <a:solidFill>
                            <a:srgbClr val="495354"/>
                          </a:solidFill>
                          <a:effectLst/>
                        </a:rPr>
                        <a:t>auditory</a:t>
                      </a:r>
                      <a:r>
                        <a:rPr lang="de-CH" sz="2000" b="1" dirty="0">
                          <a:solidFill>
                            <a:srgbClr val="495354"/>
                          </a:solidFill>
                          <a:effectLst/>
                        </a:rPr>
                        <a:t> </a:t>
                      </a:r>
                      <a:r>
                        <a:rPr lang="de-CH" sz="2000" b="1" dirty="0" err="1">
                          <a:solidFill>
                            <a:srgbClr val="495354"/>
                          </a:solidFill>
                          <a:effectLst/>
                        </a:rPr>
                        <a:t>information</a:t>
                      </a:r>
                      <a:r>
                        <a:rPr lang="de-CH" sz="2000" b="1" dirty="0">
                          <a:solidFill>
                            <a:srgbClr val="495354"/>
                          </a:solidFill>
                          <a:effectLst/>
                        </a:rPr>
                        <a:t>/</a:t>
                      </a:r>
                      <a:r>
                        <a:rPr lang="de-CH" sz="2000" b="1" dirty="0" err="1">
                          <a:solidFill>
                            <a:srgbClr val="495354"/>
                          </a:solidFill>
                          <a:effectLst/>
                        </a:rPr>
                        <a:t>enables</a:t>
                      </a:r>
                      <a:r>
                        <a:rPr lang="de-CH" sz="2000" b="1" dirty="0">
                          <a:solidFill>
                            <a:srgbClr val="495354"/>
                          </a:solidFill>
                          <a:effectLst/>
                        </a:rPr>
                        <a:t> </a:t>
                      </a:r>
                      <a:r>
                        <a:rPr lang="de-CH" sz="2000" b="1" dirty="0" err="1">
                          <a:solidFill>
                            <a:srgbClr val="495354"/>
                          </a:solidFill>
                          <a:effectLst/>
                        </a:rPr>
                        <a:t>the</a:t>
                      </a:r>
                      <a:r>
                        <a:rPr lang="de-CH" sz="2000" b="1" dirty="0">
                          <a:solidFill>
                            <a:srgbClr val="495354"/>
                          </a:solidFill>
                          <a:effectLst/>
                        </a:rPr>
                        <a:t> sense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hearing</a:t>
                      </a:r>
                      <a:endParaRPr lang="de-CH" sz="2000" b="1" dirty="0">
                        <a:solidFill>
                          <a:srgbClr val="495354"/>
                        </a:solidFill>
                        <a:effectLst/>
                      </a:endParaRPr>
                    </a:p>
                  </a:txBody>
                  <a:tcPr marL="67286" marR="67286" marT="44857" marB="4485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916019577"/>
                  </a:ext>
                </a:extLst>
              </a:tr>
            </a:tbl>
          </a:graphicData>
        </a:graphic>
      </p:graphicFrame>
    </p:spTree>
    <p:extLst>
      <p:ext uri="{BB962C8B-B14F-4D97-AF65-F5344CB8AC3E}">
        <p14:creationId xmlns:p14="http://schemas.microsoft.com/office/powerpoint/2010/main" val="3773210872"/>
      </p:ext>
    </p:extLst>
  </p:cSld>
  <p:clrMapOvr>
    <a:masterClrMapping/>
  </p:clrMapOvr>
</p:sld>
</file>

<file path=ppt/theme/theme1.xml><?xml version="1.0" encoding="utf-8"?>
<a:theme xmlns:a="http://schemas.openxmlformats.org/drawingml/2006/main" name="Περικοπή">
  <a:themeElements>
    <a:clrScheme name="Περικοπή">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Περικοπή">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ερικοπή">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37857</TotalTime>
  <Words>17035</Words>
  <Application>Microsoft Macintosh PowerPoint</Application>
  <PresentationFormat>Ευρεία οθόνη</PresentationFormat>
  <Paragraphs>931</Paragraphs>
  <Slides>129</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129</vt:i4>
      </vt:variant>
    </vt:vector>
  </HeadingPairs>
  <TitlesOfParts>
    <vt:vector size="135" baseType="lpstr">
      <vt:lpstr>Arial</vt:lpstr>
      <vt:lpstr>Calibri</vt:lpstr>
      <vt:lpstr>Franklin Gothic Book</vt:lpstr>
      <vt:lpstr>PlutoSansMedium</vt:lpstr>
      <vt:lpstr>Wingdings</vt:lpstr>
      <vt:lpstr>Περικοπή</vt:lpstr>
      <vt:lpstr>Παρουσίαση του PowerPoint</vt:lpstr>
      <vt:lpstr>The brain: overview The brain consists of three main parts; cerebrum, cerebellum and brainstem.   The cerebrum is organized into two hemispheres that are connected by a large bundle of white matter tissue called the corpus callosum. Each hemisphere of the cerebrum contains five lobes: frontal, temporal, parietal, occipital and insular. The insular lobe is not visible in this image as it is covered by the portions of the parietal, temporal and frontal lobes. These portions together are called operculum, which means “covering” of the insula. The outer surface of the cerebrum exhibits many elevated ridges of tissue called gyri, that are separated by grooves called sulci. The gyri and sulci increase the surface area of the cerebrum, providing it with its characteristic convoluted appearance.  The cerebellum is found inferior to the occipital lobe of the cerebrum. It also has two hemispheres that are connected by the vermis.  The brainstem is the most caudal part of the brain. It is made up of the midbrain, pons, and medulla oblongata, each of which have their own structural and functional organization. </vt:lpstr>
      <vt:lpstr>The Brain: Key points</vt:lpstr>
      <vt:lpstr>Παρουσίαση του PowerPoint</vt:lpstr>
      <vt:lpstr>Παρουσίαση του PowerPoint</vt:lpstr>
      <vt:lpstr>Παρουσίαση του PowerPoint</vt:lpstr>
      <vt:lpstr>Broadman areas</vt:lpstr>
      <vt:lpstr>Telencephalon - Diencephalon</vt:lpstr>
      <vt:lpstr>Cerebellum</vt:lpstr>
      <vt:lpstr>Brainstem</vt:lpstr>
      <vt:lpstr>Cranial nerve nuclei</vt:lpstr>
      <vt:lpstr>Παρουσίαση του PowerPoint</vt:lpstr>
      <vt:lpstr>Ventricles of the brain</vt:lpstr>
      <vt:lpstr>Παρουσίαση του PowerPoint</vt:lpstr>
      <vt:lpstr>Peripheral nervous system (PNS): Nerves, ganglia and plexuses</vt:lpstr>
      <vt:lpstr>Nerve structure</vt:lpstr>
      <vt:lpstr>Types of nerves and ganglia</vt:lpstr>
      <vt:lpstr>Spinal plexuses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12 cranial nerves</vt:lpstr>
      <vt:lpstr>12 cranial nerves: Overview of functions</vt:lpstr>
      <vt:lpstr>Παρουσίαση του PowerPoint</vt:lpstr>
      <vt:lpstr>Olfactory nerve</vt:lpstr>
      <vt:lpstr>Olfactory pathway</vt:lpstr>
      <vt:lpstr>Olfactory organ and bulb</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Optic nerve</vt:lpstr>
      <vt:lpstr>The components of the visual pathway</vt:lpstr>
      <vt:lpstr>Key points about the visual pathway</vt:lpstr>
      <vt:lpstr>Ocular bulb, optic nerve, optic chiasm, optic tract, lateral geniculate body, optic radiation, superior colliculus</vt:lpstr>
      <vt:lpstr>Παρουσίαση του PowerPoint</vt:lpstr>
      <vt:lpstr>Παρουσίαση του PowerPoint</vt:lpstr>
      <vt:lpstr>Παρουσίαση του PowerPoint</vt:lpstr>
      <vt:lpstr>Παρουσίαση του PowerPoint</vt:lpstr>
      <vt:lpstr>Movements of the eyeball</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Oculomotor nerve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Trochlear and abducens nerves</vt:lpstr>
      <vt:lpstr>Nucleus of oculomotor nerve, accessory nucleus of oculomotor nerve, oculomotor nerve, superior rectus muscle, levator palpebrae superioris muscle, medial rectus muscle, inferior rectus muscle,   inferior oblique muscle</vt:lpstr>
      <vt:lpstr>Ciliary ganglion, ciliary muscle, sphincter pupillae of iris, nucleus trochlear nerve, trochlear nerve, superior oblique muscle, nucleus of abducens nerve, abducens nerve</vt:lpstr>
      <vt:lpstr>Παρουσίαση του PowerPoint</vt:lpstr>
      <vt:lpstr>Παρουσίαση του PowerPoint</vt:lpstr>
      <vt:lpstr>Trigeminal nerve -  1st Division</vt:lpstr>
      <vt:lpstr>Παρουσίαση του PowerPoint</vt:lpstr>
      <vt:lpstr>Παρουσίαση του PowerPoint</vt:lpstr>
      <vt:lpstr>Ophthalmic nerve (Left lateral view)</vt:lpstr>
      <vt:lpstr>Παρουσίαση του PowerPoint</vt:lpstr>
      <vt:lpstr>Sensory root of trigeminal nerve, trigeminal ganglion, ophthalmic nerve, frontal nerve, supraorbital nerve, supratrochlear nerve, lacrimal nerve, ciliary ganglion</vt:lpstr>
      <vt:lpstr>Παρουσίαση του PowerPoint</vt:lpstr>
      <vt:lpstr>Trigeminal nerve – 2nd Division</vt:lpstr>
      <vt:lpstr>Maxillary nerve (pterygopalatine fossa)</vt:lpstr>
      <vt:lpstr>Trigeminal ganglion, maxillary nerve, zygomatic nerve, pterygopalatine ganglion, nasopalatine nerve, posterior superior alveolar nerve, infraorbital nerve, superior dental plexus</vt:lpstr>
      <vt:lpstr>Παρουσίαση του PowerPoint</vt:lpstr>
      <vt:lpstr>Trigeminal nerve – 3rd Division</vt:lpstr>
      <vt:lpstr>Infratemporal branches and anterior division</vt:lpstr>
      <vt:lpstr>Posterior division</vt:lpstr>
      <vt:lpstr>Sensory root of trigeminal nerve, motor root of trigeminal nerve, mandibular nerve, buccal nerve, messeteric nerve,  posterior deep temporal nerve, auricolotemporal nerve, lingual nerve</vt:lpstr>
      <vt:lpstr>Submandibular ganglion, inferior alveolar nerve, inferior dental plexus,  mental nerve, buccinator muscle, mylohyoid muscle, anterior belly of digastric muscle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Facial nerve</vt:lpstr>
      <vt:lpstr>Intracranial/temporal parts of facial nerve</vt:lpstr>
      <vt:lpstr>Extracranial part of facial nerve</vt:lpstr>
      <vt:lpstr>Function special sensory (taste) and general somatic and visceral sensory, motor (branchial) and parasympathetic (visceral motor).  Conveys proprioceptive fibers from muscles. </vt:lpstr>
      <vt:lpstr>Branches of Facial n.</vt:lpstr>
      <vt:lpstr>Παρουσίαση του PowerPoint</vt:lpstr>
      <vt:lpstr>Facial nerve, motor root of facial nerve, sensory root, geniculate ganglion,, greater petrosal nerve, pterygopalatine ganglion, chorda tympani, submandibular ganglion</vt:lpstr>
      <vt:lpstr>Posterior auricular nerve, temporal branches, zygomatic branches, buccal branches, marginal mandibular branch, cervical branch, digastric branch, stylohyoid branch.</vt:lpstr>
      <vt:lpstr>Facial Nerve Lesions</vt:lpstr>
      <vt:lpstr>Παρουσίαση του PowerPoint</vt:lpstr>
      <vt:lpstr>VIII. Vestibulocochlear Nerve</vt:lpstr>
      <vt:lpstr>Vestibulocochlear nerve - Divisions</vt:lpstr>
      <vt:lpstr>Vestibulocochlear nerve</vt:lpstr>
      <vt:lpstr>Παρουσίαση του PowerPoint</vt:lpstr>
      <vt:lpstr>Παρουσίαση του PowerPoint</vt:lpstr>
      <vt:lpstr>Παρουσίαση του PowerPoint</vt:lpstr>
      <vt:lpstr>Lesions</vt:lpstr>
      <vt:lpstr>IX. Glossopharyngeal Nerve</vt:lpstr>
      <vt:lpstr>Παρουσίαση του PowerPoint</vt:lpstr>
      <vt:lpstr>Innervation:</vt:lpstr>
      <vt:lpstr>Glossopharyngeal nerve: origin and proximal branches</vt:lpstr>
      <vt:lpstr>Glossopharyngeal nerve (distal branches)</vt:lpstr>
      <vt:lpstr>Παρουσίαση του PowerPoint</vt:lpstr>
      <vt:lpstr>Lesions </vt:lpstr>
      <vt:lpstr>Παρουσίαση του PowerPoint</vt:lpstr>
      <vt:lpstr>Χ. Vagus Nerve</vt:lpstr>
      <vt:lpstr>Vagus Nerve</vt:lpstr>
      <vt:lpstr>Παρουσίαση του PowerPoint</vt:lpstr>
      <vt:lpstr>Vagus nerve: intracranial and upper cervical parts</vt:lpstr>
      <vt:lpstr>Vagus nerve: cervical and thoracoabdominal branches</vt:lpstr>
      <vt:lpstr>Course / Divisions of the vagus nerve</vt:lpstr>
      <vt:lpstr>Παρουσίαση του PowerPoint</vt:lpstr>
      <vt:lpstr>Παρουσίαση του PowerPoint</vt:lpstr>
      <vt:lpstr>Lesions</vt:lpstr>
      <vt:lpstr>ΧΙ. Accessory Nerve</vt:lpstr>
      <vt:lpstr>Accessory nerve </vt:lpstr>
      <vt:lpstr>Παρουσίαση του PowerPoint</vt:lpstr>
      <vt:lpstr>Lesions</vt:lpstr>
      <vt:lpstr>Pathway of the accessory nerve</vt:lpstr>
      <vt:lpstr>Παρουσίαση του PowerPoint</vt:lpstr>
      <vt:lpstr>ΧΙΙ. Hypoglossal Nerve</vt:lpstr>
      <vt:lpstr>Hypoglossal nerve</vt:lpstr>
      <vt:lpstr>Παρουσίαση του PowerPoint</vt:lpstr>
      <vt:lpstr>Branches</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Korina Katouni</dc:creator>
  <cp:lastModifiedBy>actampaki@yahoo.com</cp:lastModifiedBy>
  <cp:revision>47</cp:revision>
  <dcterms:created xsi:type="dcterms:W3CDTF">2023-03-16T10:16:54Z</dcterms:created>
  <dcterms:modified xsi:type="dcterms:W3CDTF">2025-12-19T15:24:07Z</dcterms:modified>
</cp:coreProperties>
</file>